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6"/>
  </p:notesMasterIdLst>
  <p:handoutMasterIdLst>
    <p:handoutMasterId r:id="rId37"/>
  </p:handoutMasterIdLst>
  <p:sldIdLst>
    <p:sldId id="257" r:id="rId2"/>
    <p:sldId id="418" r:id="rId3"/>
    <p:sldId id="420" r:id="rId4"/>
    <p:sldId id="377" r:id="rId5"/>
    <p:sldId id="378" r:id="rId6"/>
    <p:sldId id="414" r:id="rId7"/>
    <p:sldId id="404" r:id="rId8"/>
    <p:sldId id="385" r:id="rId9"/>
    <p:sldId id="386" r:id="rId10"/>
    <p:sldId id="405" r:id="rId11"/>
    <p:sldId id="388" r:id="rId12"/>
    <p:sldId id="352" r:id="rId13"/>
    <p:sldId id="356" r:id="rId14"/>
    <p:sldId id="389" r:id="rId15"/>
    <p:sldId id="390" r:id="rId16"/>
    <p:sldId id="391" r:id="rId17"/>
    <p:sldId id="333" r:id="rId18"/>
    <p:sldId id="392" r:id="rId19"/>
    <p:sldId id="334" r:id="rId20"/>
    <p:sldId id="411" r:id="rId21"/>
    <p:sldId id="394" r:id="rId22"/>
    <p:sldId id="335" r:id="rId23"/>
    <p:sldId id="407" r:id="rId24"/>
    <p:sldId id="408" r:id="rId25"/>
    <p:sldId id="397" r:id="rId26"/>
    <p:sldId id="409" r:id="rId27"/>
    <p:sldId id="410" r:id="rId28"/>
    <p:sldId id="398" r:id="rId29"/>
    <p:sldId id="399" r:id="rId30"/>
    <p:sldId id="400" r:id="rId31"/>
    <p:sldId id="401" r:id="rId32"/>
    <p:sldId id="412" r:id="rId33"/>
    <p:sldId id="416" r:id="rId34"/>
    <p:sldId id="321" r:id="rId35"/>
  </p:sldIdLst>
  <p:sldSz cx="12192000" cy="6858000"/>
  <p:notesSz cx="9926638" cy="679767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66CC"/>
    <a:srgbClr val="FF99FF"/>
    <a:srgbClr val="FFCCFF"/>
    <a:srgbClr val="D60093"/>
    <a:srgbClr val="FF6699"/>
    <a:srgbClr val="FF33CC"/>
    <a:srgbClr val="FF99CC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ลักษณะสีเข้ม 2 - เน้น 3/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2" autoAdjust="0"/>
    <p:restoredTop sz="94505" autoAdjust="0"/>
  </p:normalViewPr>
  <p:slideViewPr>
    <p:cSldViewPr snapToGrid="0">
      <p:cViewPr>
        <p:scale>
          <a:sx n="70" d="100"/>
          <a:sy n="70" d="100"/>
        </p:scale>
        <p:origin x="-48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การคัดกรอง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5693717734279844E-3"/>
                  <c:y val="-2.944472636546295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9444726365462942E-2"/>
                </c:manualLayout>
              </c:layout>
              <c:showVal val="1"/>
            </c:dLbl>
            <c:dLbl>
              <c:idx val="4"/>
              <c:layout>
                <c:manualLayout>
                  <c:x val="-1.2846858867139846E-3"/>
                  <c:y val="-2.2083544774097418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2.2083544774097404E-2"/>
                </c:manualLayout>
              </c:layout>
              <c:showVal val="1"/>
            </c:dLbl>
            <c:dLbl>
              <c:idx val="8"/>
              <c:layout>
                <c:manualLayout>
                  <c:x val="-9.4209210046193218E-17"/>
                  <c:y val="1.104177238704870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 formatCode="0.00">
                  <c:v>76.2</c:v>
                </c:pt>
                <c:pt idx="1">
                  <c:v>68.72</c:v>
                </c:pt>
                <c:pt idx="2">
                  <c:v>63.44</c:v>
                </c:pt>
                <c:pt idx="3">
                  <c:v>75.930000000000007</c:v>
                </c:pt>
                <c:pt idx="4">
                  <c:v>58.94</c:v>
                </c:pt>
                <c:pt idx="5">
                  <c:v>55.24</c:v>
                </c:pt>
                <c:pt idx="6">
                  <c:v>75.760000000000005</c:v>
                </c:pt>
                <c:pt idx="7">
                  <c:v>81.33</c:v>
                </c:pt>
                <c:pt idx="8">
                  <c:v>72.319999999999993</c:v>
                </c:pt>
                <c:pt idx="9">
                  <c:v>84.77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พัฒนาการสมวัย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0.00">
                  <c:v>95.63</c:v>
                </c:pt>
                <c:pt idx="1">
                  <c:v>96.36</c:v>
                </c:pt>
                <c:pt idx="2" formatCode="0.00">
                  <c:v>96.31</c:v>
                </c:pt>
                <c:pt idx="3" formatCode="0.00">
                  <c:v>98.5</c:v>
                </c:pt>
                <c:pt idx="4" formatCode="0.00">
                  <c:v>96.31</c:v>
                </c:pt>
                <c:pt idx="5" formatCode="0.00">
                  <c:v>95.53</c:v>
                </c:pt>
                <c:pt idx="6" formatCode="0.00">
                  <c:v>94.210000000000022</c:v>
                </c:pt>
                <c:pt idx="7" formatCode="0.00">
                  <c:v>94.6</c:v>
                </c:pt>
                <c:pt idx="8" formatCode="0.00">
                  <c:v>96.82</c:v>
                </c:pt>
                <c:pt idx="9" formatCode="0.00">
                  <c:v>97.8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สงสัยล่าช้า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16.21</c:v>
                </c:pt>
                <c:pt idx="1">
                  <c:v>7.6899999999999995</c:v>
                </c:pt>
                <c:pt idx="2" formatCode="_-* #,##0.00_-;\-* #,##0.00_-;_-* &quot;-&quot;??_-;_-@_-">
                  <c:v>1.28</c:v>
                </c:pt>
                <c:pt idx="3" formatCode="_-* #,##0.00_-;\-* #,##0.00_-;_-* &quot;-&quot;??_-;_-@_-">
                  <c:v>7.05</c:v>
                </c:pt>
                <c:pt idx="4" formatCode="_-* #,##0.00_-;\-* #,##0.00_-;_-* &quot;-&quot;??_-;_-@_-">
                  <c:v>8.2200000000000024</c:v>
                </c:pt>
                <c:pt idx="5" formatCode="_-* #,##0.00_-;\-* #,##0.00_-;_-* &quot;-&quot;??_-;_-@_-">
                  <c:v>2.9099999999999997</c:v>
                </c:pt>
                <c:pt idx="6" formatCode="_-* #,##0.00_-;\-* #,##0.00_-;_-* &quot;-&quot;??_-;_-@_-">
                  <c:v>19.34</c:v>
                </c:pt>
                <c:pt idx="7" formatCode="_-* #,##0.00_-;\-* #,##0.00_-;_-* &quot;-&quot;??_-;_-@_-">
                  <c:v>10.53</c:v>
                </c:pt>
                <c:pt idx="8" formatCode="_-* #,##0.00_-;\-* #,##0.00_-;_-* &quot;-&quot;??_-;_-@_-">
                  <c:v>4.3199999999999985</c:v>
                </c:pt>
                <c:pt idx="9" formatCode="_-* #,##0.00_-;\-* #,##0.00_-;_-* &quot;-&quot;??_-;_-@_-">
                  <c:v>4.53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ติดตามกระตุ้นได้</c:v>
                </c:pt>
              </c:strCache>
            </c:strRef>
          </c:tx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177615125577426E-17"/>
                  <c:y val="-2.9444726365462959E-2"/>
                </c:manualLayout>
              </c:layout>
              <c:showVal val="1"/>
            </c:dLbl>
            <c:dLbl>
              <c:idx val="4"/>
              <c:layout>
                <c:manualLayout>
                  <c:x val="2.5693717734279341E-3"/>
                  <c:y val="-2.2083544774097418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1.472236318273151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Sheet1!$E$2:$E$11</c:f>
              <c:numCache>
                <c:formatCode>0.00</c:formatCode>
                <c:ptCount val="10"/>
                <c:pt idx="0">
                  <c:v>74.59</c:v>
                </c:pt>
                <c:pt idx="1">
                  <c:v>51.54</c:v>
                </c:pt>
                <c:pt idx="2" formatCode="_-* #,##0.00_-;\-* #,##0.00_-;_-* &quot;-&quot;??_-;_-@_-">
                  <c:v>43.14</c:v>
                </c:pt>
                <c:pt idx="3" formatCode="_-* #,##0.00_-;\-* #,##0.00_-;_-* &quot;-&quot;??_-;_-@_-">
                  <c:v>56.02</c:v>
                </c:pt>
                <c:pt idx="4" formatCode="_-* #,##0.00_-;\-* #,##0.00_-;_-* &quot;-&quot;??_-;_-@_-">
                  <c:v>58.05</c:v>
                </c:pt>
                <c:pt idx="5" formatCode="_-* #,##0.00_-;\-* #,##0.00_-;_-* &quot;-&quot;??_-;_-@_-">
                  <c:v>39.18</c:v>
                </c:pt>
                <c:pt idx="6" formatCode="_-* #,##0.00_-;\-* #,##0.00_-;_-* &quot;-&quot;??_-;_-@_-">
                  <c:v>46.06</c:v>
                </c:pt>
                <c:pt idx="7" formatCode="_-* #,##0.00_-;\-* #,##0.00_-;_-* &quot;-&quot;??_-;_-@_-">
                  <c:v>66.59</c:v>
                </c:pt>
                <c:pt idx="8" formatCode="_-* #,##0.00_-;\-* #,##0.00_-;_-* &quot;-&quot;??_-;_-@_-">
                  <c:v>43.78</c:v>
                </c:pt>
                <c:pt idx="9" formatCode="_-* #,##0.00_-;\-* #,##0.00_-;_-* &quot;-&quot;??_-;_-@_-">
                  <c:v>49.45</c:v>
                </c:pt>
              </c:numCache>
            </c:numRef>
          </c:val>
        </c:ser>
        <c:dLbls>
          <c:showVal val="1"/>
        </c:dLbls>
        <c:gapWidth val="75"/>
        <c:overlap val="11"/>
        <c:axId val="109490560"/>
        <c:axId val="109492096"/>
      </c:barChart>
      <c:catAx>
        <c:axId val="1094905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300" b="1">
                <a:effectLst/>
              </a:defRPr>
            </a:pPr>
            <a:endParaRPr lang="th-TH"/>
          </a:p>
        </c:txPr>
        <c:crossAx val="109492096"/>
        <c:crosses val="autoZero"/>
        <c:auto val="1"/>
        <c:lblAlgn val="ctr"/>
        <c:lblOffset val="100"/>
      </c:catAx>
      <c:valAx>
        <c:axId val="109492096"/>
        <c:scaling>
          <c:orientation val="minMax"/>
          <c:max val="100"/>
        </c:scaling>
        <c:axPos val="l"/>
        <c:numFmt formatCode="0.00" sourceLinked="1"/>
        <c:majorTickMark val="none"/>
        <c:tickLblPos val="nextTo"/>
        <c:txPr>
          <a:bodyPr/>
          <a:lstStyle/>
          <a:p>
            <a:pPr>
              <a:defRPr sz="1000" b="1"/>
            </a:pPr>
            <a:endParaRPr lang="th-TH"/>
          </a:p>
        </c:txPr>
        <c:crossAx val="1094905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th-TH"/>
        </a:p>
      </c:txPr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170796775852067E-2"/>
          <c:y val="5.1161369500596007E-2"/>
          <c:w val="0.82102051650702013"/>
          <c:h val="0.8189775450692754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การคัดกรอง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6.8910800183629084E-3"/>
                  <c:y val="-1.1577968971265239E-2"/>
                </c:manualLayout>
              </c:layout>
              <c:showVal val="1"/>
            </c:dLbl>
            <c:dLbl>
              <c:idx val="1"/>
              <c:layout>
                <c:manualLayout>
                  <c:x val="7.3489052114728021E-3"/>
                  <c:y val="-9.1863448484880809E-3"/>
                </c:manualLayout>
              </c:layout>
              <c:showVal val="1"/>
            </c:dLbl>
            <c:dLbl>
              <c:idx val="2"/>
              <c:layout>
                <c:manualLayout>
                  <c:x val="7.1200405949213633E-3"/>
                  <c:y val="-9.6187510124313511E-3"/>
                </c:manualLayout>
              </c:layout>
              <c:showVal val="1"/>
            </c:dLbl>
            <c:dLbl>
              <c:idx val="3"/>
              <c:layout>
                <c:manualLayout>
                  <c:x val="9.0625590154043856E-3"/>
                  <c:y val="-9.453496088749196E-3"/>
                </c:manualLayout>
              </c:layout>
              <c:showVal val="1"/>
            </c:dLbl>
            <c:dLbl>
              <c:idx val="4"/>
              <c:layout>
                <c:manualLayout>
                  <c:x val="8.5676932596155768E-3"/>
                  <c:y val="-5.9034545464046314E-3"/>
                </c:manualLayout>
              </c:layout>
              <c:showVal val="1"/>
            </c:dLbl>
            <c:dLbl>
              <c:idx val="5"/>
              <c:layout>
                <c:manualLayout>
                  <c:x val="1.0281258533984344E-2"/>
                  <c:y val="-1.3104777754319901E-2"/>
                </c:manualLayout>
              </c:layout>
              <c:showVal val="1"/>
            </c:dLbl>
            <c:dLbl>
              <c:idx val="6"/>
              <c:layout>
                <c:manualLayout>
                  <c:x val="5.256305340136002E-3"/>
                  <c:y val="-5.4808461052092972E-3"/>
                </c:manualLayout>
              </c:layout>
              <c:showVal val="1"/>
            </c:dLbl>
            <c:dLbl>
              <c:idx val="7"/>
              <c:layout>
                <c:manualLayout>
                  <c:x val="8.5675972996088236E-3"/>
                  <c:y val="-1.0051157176374672E-2"/>
                </c:manualLayout>
              </c:layout>
              <c:showVal val="1"/>
            </c:dLbl>
            <c:dLbl>
              <c:idx val="8"/>
              <c:layout>
                <c:manualLayout>
                  <c:x val="9.2915195919627443E-3"/>
                  <c:y val="-1.2239641847510857E-2"/>
                </c:manualLayout>
              </c:layout>
              <c:showVal val="1"/>
            </c:dLbl>
            <c:dLbl>
              <c:idx val="9"/>
              <c:layout>
                <c:manualLayout>
                  <c:x val="8.1095801864848726E-3"/>
                  <c:y val="-8.091939217540826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สิงห์บุรี</c:v>
                </c:pt>
                <c:pt idx="3">
                  <c:v>อ่างทอง</c:v>
                </c:pt>
                <c:pt idx="4">
                  <c:v>อยุธยา</c:v>
                </c:pt>
                <c:pt idx="5">
                  <c:v>ลพบุรี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ปทุมธานี</c:v>
                </c:pt>
                <c:pt idx="9">
                  <c:v>นนทบุรี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84.179999999999978</c:v>
                </c:pt>
                <c:pt idx="1">
                  <c:v>72.03</c:v>
                </c:pt>
                <c:pt idx="2">
                  <c:v>91.990000000000023</c:v>
                </c:pt>
                <c:pt idx="3">
                  <c:v>94.56</c:v>
                </c:pt>
                <c:pt idx="4">
                  <c:v>73.459999999999994</c:v>
                </c:pt>
                <c:pt idx="5">
                  <c:v>88.81</c:v>
                </c:pt>
                <c:pt idx="6">
                  <c:v>74.27</c:v>
                </c:pt>
                <c:pt idx="7">
                  <c:v>90.51</c:v>
                </c:pt>
                <c:pt idx="8">
                  <c:v>89.42</c:v>
                </c:pt>
                <c:pt idx="9">
                  <c:v>41.85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เบาหวานรายใหม่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8.5308446169507068E-3"/>
                  <c:y val="-3.7329323669730546E-2"/>
                </c:manualLayout>
              </c:layout>
              <c:showVal val="1"/>
            </c:dLbl>
            <c:dLbl>
              <c:idx val="1"/>
              <c:layout>
                <c:manualLayout>
                  <c:x val="7.3121525288148814E-3"/>
                  <c:y val="-5.8067836819581074E-2"/>
                </c:manualLayout>
              </c:layout>
              <c:showVal val="1"/>
            </c:dLbl>
            <c:dLbl>
              <c:idx val="2"/>
              <c:layout>
                <c:manualLayout>
                  <c:x val="8.5308446169507068E-3"/>
                  <c:y val="-1.6590810519880234E-2"/>
                </c:manualLayout>
              </c:layout>
              <c:showVal val="1"/>
            </c:dLbl>
            <c:dLbl>
              <c:idx val="3"/>
              <c:layout>
                <c:manualLayout>
                  <c:x val="9.7495367050864767E-3"/>
                  <c:y val="-1.6590810519880313E-2"/>
                </c:manualLayout>
              </c:layout>
              <c:showVal val="1"/>
            </c:dLbl>
            <c:dLbl>
              <c:idx val="4"/>
              <c:layout>
                <c:manualLayout>
                  <c:x val="8.5308446169507068E-3"/>
                  <c:y val="-2.4886215779820597E-2"/>
                </c:manualLayout>
              </c:layout>
              <c:showVal val="1"/>
            </c:dLbl>
            <c:dLbl>
              <c:idx val="5"/>
              <c:layout>
                <c:manualLayout>
                  <c:x val="9.7495367050865443E-3"/>
                  <c:y val="-3.7329323669730546E-2"/>
                </c:manualLayout>
              </c:layout>
              <c:showVal val="1"/>
            </c:dLbl>
            <c:dLbl>
              <c:idx val="6"/>
              <c:layout>
                <c:manualLayout>
                  <c:x val="8.5308446169507068E-3"/>
                  <c:y val="-5.3920134189610683E-2"/>
                </c:manualLayout>
              </c:layout>
              <c:showVal val="1"/>
            </c:dLbl>
            <c:dLbl>
              <c:idx val="7"/>
              <c:layout>
                <c:manualLayout>
                  <c:x val="9.7495367050865443E-3"/>
                  <c:y val="-5.3920134189610683E-2"/>
                </c:manualLayout>
              </c:layout>
              <c:showVal val="1"/>
            </c:dLbl>
            <c:dLbl>
              <c:idx val="8"/>
              <c:layout>
                <c:manualLayout>
                  <c:x val="1.096822879322237E-2"/>
                  <c:y val="-7.0510944709490986E-2"/>
                </c:manualLayout>
              </c:layout>
              <c:showVal val="1"/>
            </c:dLbl>
            <c:dLbl>
              <c:idx val="9"/>
              <c:layout>
                <c:manualLayout>
                  <c:x val="1.2186920881358121E-2"/>
                  <c:y val="-9.954486311928267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สิงห์บุรี</c:v>
                </c:pt>
                <c:pt idx="3">
                  <c:v>อ่างทอง</c:v>
                </c:pt>
                <c:pt idx="4">
                  <c:v>อยุธยา</c:v>
                </c:pt>
                <c:pt idx="5">
                  <c:v>ลพบุรี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ปทุมธานี</c:v>
                </c:pt>
                <c:pt idx="9">
                  <c:v>นนทบุรี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1.61</c:v>
                </c:pt>
                <c:pt idx="1">
                  <c:v>1.44</c:v>
                </c:pt>
                <c:pt idx="2" formatCode="0.00">
                  <c:v>1.9000000000000001</c:v>
                </c:pt>
                <c:pt idx="3">
                  <c:v>1.8900000000000001</c:v>
                </c:pt>
                <c:pt idx="4">
                  <c:v>1.79</c:v>
                </c:pt>
                <c:pt idx="5">
                  <c:v>1.61</c:v>
                </c:pt>
                <c:pt idx="6">
                  <c:v>1.54</c:v>
                </c:pt>
                <c:pt idx="7">
                  <c:v>1.51</c:v>
                </c:pt>
                <c:pt idx="8">
                  <c:v>1.35</c:v>
                </c:pt>
                <c:pt idx="9">
                  <c:v>1.1100000000000001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45082496"/>
        <c:axId val="45084032"/>
        <c:axId val="0"/>
      </c:bar3DChart>
      <c:catAx>
        <c:axId val="45082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45084032"/>
        <c:crosses val="autoZero"/>
        <c:auto val="1"/>
        <c:lblAlgn val="ctr"/>
        <c:lblOffset val="100"/>
      </c:catAx>
      <c:valAx>
        <c:axId val="45084032"/>
        <c:scaling>
          <c:logBase val="2"/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45082496"/>
        <c:crosses val="autoZero"/>
        <c:crossBetween val="between"/>
      </c:valAx>
      <c:spPr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 b="1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th-TH"/>
        </a:p>
      </c:txPr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763457065936193E-2"/>
          <c:y val="5.1161369500596007E-2"/>
          <c:w val="0.92314544095958395"/>
          <c:h val="0.7540184264475824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5421876321995317E-2"/>
                  <c:y val="-2.655224091808847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4657785968520695E-2"/>
                  <c:y val="-3.3427219961251878E-2"/>
                </c:manualLayout>
              </c:layout>
              <c:showVal val="1"/>
            </c:dLbl>
            <c:dLbl>
              <c:idx val="3"/>
              <c:layout>
                <c:manualLayout>
                  <c:x val="1.5607237428601114E-2"/>
                  <c:y val="-3.0731389334547266E-2"/>
                </c:manualLayout>
              </c:layout>
              <c:showVal val="1"/>
            </c:dLbl>
            <c:dLbl>
              <c:idx val="4"/>
              <c:layout>
                <c:manualLayout>
                  <c:x val="1.6556641593323585E-2"/>
                  <c:y val="-3.8814163711314686E-2"/>
                </c:manualLayout>
              </c:layout>
              <c:showVal val="1"/>
            </c:dLbl>
            <c:dLbl>
              <c:idx val="5"/>
              <c:layout>
                <c:manualLayout>
                  <c:x val="1.2952714300166125E-2"/>
                  <c:y val="-3.7181098451996041E-2"/>
                </c:manualLayout>
              </c:layout>
              <c:showVal val="1"/>
            </c:dLbl>
            <c:dLbl>
              <c:idx val="6"/>
              <c:layout>
                <c:manualLayout>
                  <c:x val="1.2355560739107646E-2"/>
                  <c:y val="-3.1281406773047755E-2"/>
                </c:manualLayout>
              </c:layout>
              <c:showVal val="1"/>
            </c:dLbl>
            <c:dLbl>
              <c:idx val="7"/>
              <c:layout>
                <c:manualLayout>
                  <c:x val="1.3893695615046081E-2"/>
                  <c:y val="-3.6391013935799049E-2"/>
                </c:manualLayout>
              </c:layout>
              <c:showVal val="1"/>
            </c:dLbl>
            <c:dLbl>
              <c:idx val="8"/>
              <c:layout>
                <c:manualLayout>
                  <c:x val="1.6178848432101E-2"/>
                  <c:y val="-3.4862604822550214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นนทบุรี</c:v>
                </c:pt>
                <c:pt idx="6">
                  <c:v>สิงห์บุรี</c:v>
                </c:pt>
                <c:pt idx="7">
                  <c:v>ปทุมธานี</c:v>
                </c:pt>
                <c:pt idx="8">
                  <c:v>นครนายก</c:v>
                </c:pt>
                <c:pt idx="9">
                  <c:v>สระบุรี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94.84</c:v>
                </c:pt>
                <c:pt idx="1">
                  <c:v>88.47</c:v>
                </c:pt>
                <c:pt idx="2">
                  <c:v>97.490000000000023</c:v>
                </c:pt>
                <c:pt idx="3">
                  <c:v>95.710000000000022</c:v>
                </c:pt>
                <c:pt idx="4">
                  <c:v>94</c:v>
                </c:pt>
                <c:pt idx="5">
                  <c:v>93.66</c:v>
                </c:pt>
                <c:pt idx="6">
                  <c:v>93.48</c:v>
                </c:pt>
                <c:pt idx="7">
                  <c:v>92.11</c:v>
                </c:pt>
                <c:pt idx="8">
                  <c:v>91.82</c:v>
                </c:pt>
                <c:pt idx="9">
                  <c:v>59.42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45344256"/>
        <c:axId val="45345792"/>
        <c:axId val="0"/>
      </c:bar3DChart>
      <c:catAx>
        <c:axId val="45344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45345792"/>
        <c:crosses val="autoZero"/>
        <c:auto val="1"/>
        <c:lblAlgn val="ctr"/>
        <c:lblOffset val="100"/>
      </c:catAx>
      <c:valAx>
        <c:axId val="45345792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4534425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5168373374290015E-2"/>
          <c:y val="5.1161369500596007E-2"/>
          <c:w val="0.94483162662571341"/>
          <c:h val="0.7916093946307266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7355482938311285E-2"/>
                  <c:y val="-3.407244215554029E-2"/>
                </c:manualLayout>
              </c:layout>
              <c:showVal val="1"/>
            </c:dLbl>
            <c:dLbl>
              <c:idx val="2"/>
              <c:layout>
                <c:manualLayout>
                  <c:x val="1.1994801622981931E-2"/>
                  <c:y val="-2.6209555508639851E-2"/>
                </c:manualLayout>
              </c:layout>
              <c:showVal val="1"/>
            </c:dLbl>
            <c:dLbl>
              <c:idx val="3"/>
              <c:layout>
                <c:manualLayout>
                  <c:x val="1.7604357495962144E-2"/>
                  <c:y val="-3.4339731429445984E-2"/>
                </c:manualLayout>
              </c:layout>
              <c:showVal val="1"/>
            </c:dLbl>
            <c:dLbl>
              <c:idx val="4"/>
              <c:layout>
                <c:manualLayout>
                  <c:x val="1.5890951887519773E-2"/>
                  <c:y val="-3.190707871686916E-2"/>
                </c:manualLayout>
              </c:layout>
              <c:showVal val="1"/>
            </c:dLbl>
            <c:dLbl>
              <c:idx val="5"/>
              <c:layout>
                <c:manualLayout>
                  <c:x val="1.9069119199726457E-2"/>
                  <c:y val="-3.118493499282839E-2"/>
                </c:manualLayout>
              </c:layout>
              <c:showVal val="1"/>
            </c:dLbl>
            <c:dLbl>
              <c:idx val="6"/>
              <c:layout>
                <c:manualLayout>
                  <c:x val="1.9399760236234784E-2"/>
                  <c:y val="-3.2228822396776866E-2"/>
                </c:manualLayout>
              </c:layout>
              <c:showVal val="1"/>
            </c:dLbl>
            <c:dLbl>
              <c:idx val="7"/>
              <c:layout>
                <c:manualLayout>
                  <c:x val="2.0284891019353532E-2"/>
                  <c:y val="-3.190707871686916E-2"/>
                </c:manualLayout>
              </c:layout>
              <c:showVal val="1"/>
            </c:dLbl>
            <c:dLbl>
              <c:idx val="8"/>
              <c:layout>
                <c:manualLayout>
                  <c:x val="1.5642077329868938E-2"/>
                  <c:y val="-3.3350654342649881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นนทบุรี</c:v>
                </c:pt>
                <c:pt idx="2">
                  <c:v>สิงห์บุรี</c:v>
                </c:pt>
                <c:pt idx="3">
                  <c:v>นครนายก</c:v>
                </c:pt>
                <c:pt idx="4">
                  <c:v>ลพบุรี</c:v>
                </c:pt>
                <c:pt idx="5">
                  <c:v>สระบุรี</c:v>
                </c:pt>
                <c:pt idx="6">
                  <c:v>อ่างทอง</c:v>
                </c:pt>
                <c:pt idx="7">
                  <c:v>ปทุมธานี</c:v>
                </c:pt>
                <c:pt idx="8">
                  <c:v>อยุธยา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47807872"/>
        <c:axId val="47826048"/>
        <c:axId val="0"/>
      </c:bar3DChart>
      <c:catAx>
        <c:axId val="47807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47826048"/>
        <c:crosses val="autoZero"/>
        <c:auto val="1"/>
        <c:lblAlgn val="ctr"/>
        <c:lblOffset val="100"/>
      </c:catAx>
      <c:valAx>
        <c:axId val="47826048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47807872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784232599405932E-2"/>
          <c:y val="0.2893890184602424"/>
          <c:w val="0.94630641366363255"/>
          <c:h val="0.5699677023180116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85657470615181E-2"/>
                  <c:y val="-2.5646834896758838E-2"/>
                </c:manualLayout>
              </c:layout>
              <c:showVal val="1"/>
            </c:dLbl>
            <c:dLbl>
              <c:idx val="2"/>
              <c:layout>
                <c:manualLayout>
                  <c:x val="1.6279695641499631E-2"/>
                  <c:y val="-2.6209422614500412E-2"/>
                </c:manualLayout>
              </c:layout>
              <c:showVal val="1"/>
            </c:dLbl>
            <c:dLbl>
              <c:idx val="3"/>
              <c:layout>
                <c:manualLayout>
                  <c:x val="1.4566084902737381E-2"/>
                  <c:y val="-3.4339743936342669E-2"/>
                </c:manualLayout>
              </c:layout>
              <c:showVal val="1"/>
            </c:dLbl>
            <c:dLbl>
              <c:idx val="4"/>
              <c:layout>
                <c:manualLayout>
                  <c:x val="1.4280876736201903E-2"/>
                  <c:y val="-3.0985115640635212E-2"/>
                </c:manualLayout>
              </c:layout>
              <c:showVal val="1"/>
            </c:dLbl>
            <c:dLbl>
              <c:idx val="5"/>
              <c:layout>
                <c:manualLayout>
                  <c:x val="1.5994375011176103E-2"/>
                  <c:y val="-2.5743032089061504E-2"/>
                </c:manualLayout>
              </c:layout>
              <c:showVal val="1"/>
            </c:dLbl>
            <c:dLbl>
              <c:idx val="6"/>
              <c:layout>
                <c:manualLayout>
                  <c:x val="1.6434108422514311E-2"/>
                  <c:y val="-2.6479438181859948E-2"/>
                </c:manualLayout>
              </c:layout>
              <c:showVal val="1"/>
            </c:dLbl>
            <c:dLbl>
              <c:idx val="7"/>
              <c:layout>
                <c:manualLayout>
                  <c:x val="1.2852586627763203E-2"/>
                  <c:y val="-3.0985115640635212E-2"/>
                </c:manualLayout>
              </c:layout>
              <c:showVal val="1"/>
            </c:dLbl>
            <c:dLbl>
              <c:idx val="8"/>
              <c:layout>
                <c:manualLayout>
                  <c:x val="1.5423958678105289E-2"/>
                  <c:y val="-2.883063024751541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นนทบุรี</c:v>
                </c:pt>
                <c:pt idx="2">
                  <c:v>สิงห์บุรี</c:v>
                </c:pt>
                <c:pt idx="3">
                  <c:v>นครนายก</c:v>
                </c:pt>
                <c:pt idx="4">
                  <c:v>ลพบุรี</c:v>
                </c:pt>
                <c:pt idx="5">
                  <c:v>สระบุรี</c:v>
                </c:pt>
                <c:pt idx="6">
                  <c:v>อ่างทอง</c:v>
                </c:pt>
                <c:pt idx="7">
                  <c:v>ปทุมธานี</c:v>
                </c:pt>
                <c:pt idx="8">
                  <c:v>อยุธยา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47980544"/>
        <c:axId val="47982080"/>
        <c:axId val="0"/>
      </c:bar3DChart>
      <c:catAx>
        <c:axId val="47980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47982080"/>
        <c:crosses val="autoZero"/>
        <c:auto val="1"/>
        <c:lblAlgn val="ctr"/>
        <c:lblOffset val="100"/>
      </c:catAx>
      <c:valAx>
        <c:axId val="47982080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47980544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394100166733472E-2"/>
          <c:y val="4.7177863172716474E-2"/>
          <c:w val="0.92364344202448612"/>
          <c:h val="0.8189775450692754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DM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-9.8928050292423973E-4"/>
                  <c:y val="-1.1742239723619059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6.8963599957325931E-3"/>
                  <c:y val="-2.6209645166987042E-2"/>
                </c:manualLayout>
              </c:layout>
              <c:showVal val="1"/>
            </c:dLbl>
            <c:dLbl>
              <c:idx val="3"/>
              <c:layout>
                <c:manualLayout>
                  <c:x val="2.633531540705291E-3"/>
                  <c:y val="-2.6372753612460002E-2"/>
                </c:manualLayout>
              </c:layout>
              <c:showVal val="1"/>
            </c:dLbl>
            <c:dLbl>
              <c:idx val="4"/>
              <c:layout>
                <c:manualLayout>
                  <c:x val="-3.5458334349511202E-4"/>
                  <c:y val="-1.8346563414838472E-2"/>
                </c:manualLayout>
              </c:layout>
              <c:showVal val="1"/>
            </c:dLbl>
            <c:dLbl>
              <c:idx val="5"/>
              <c:layout>
                <c:manualLayout>
                  <c:x val="1.3589183331230758E-3"/>
                  <c:y val="-1.3104822583493415E-2"/>
                </c:manualLayout>
              </c:layout>
              <c:showVal val="1"/>
            </c:dLbl>
            <c:dLbl>
              <c:idx val="6"/>
              <c:layout>
                <c:manualLayout>
                  <c:x val="9.8506524664719488E-4"/>
                  <c:y val="-9.6284170043063767E-3"/>
                </c:manualLayout>
              </c:layout>
              <c:showVal val="1"/>
            </c:dLbl>
            <c:dLbl>
              <c:idx val="7"/>
              <c:layout>
                <c:manualLayout>
                  <c:x val="-3.5458334349511202E-4"/>
                  <c:y val="-6.3957330830664407E-3"/>
                </c:manualLayout>
              </c:layout>
              <c:showVal val="1"/>
            </c:dLbl>
            <c:dLbl>
              <c:idx val="8"/>
              <c:layout>
                <c:manualLayout>
                  <c:x val="1.7557546026334039E-3"/>
                  <c:y val="-1.6879528415843763E-2"/>
                </c:manualLayout>
              </c:layout>
              <c:showVal val="1"/>
            </c:dLbl>
            <c:dLbl>
              <c:idx val="9"/>
              <c:layout>
                <c:manualLayout>
                  <c:x val="5.22481015539541E-3"/>
                  <c:y val="-1.289591830525306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22.56</c:v>
                </c:pt>
                <c:pt idx="1">
                  <c:v>24.01</c:v>
                </c:pt>
                <c:pt idx="2" formatCode="General">
                  <c:v>24.19</c:v>
                </c:pt>
                <c:pt idx="3" formatCode="General">
                  <c:v>24.4</c:v>
                </c:pt>
                <c:pt idx="4" formatCode="General">
                  <c:v>22.05</c:v>
                </c:pt>
                <c:pt idx="5" formatCode="General">
                  <c:v>18.779999999999987</c:v>
                </c:pt>
                <c:pt idx="6" formatCode="General">
                  <c:v>22.7</c:v>
                </c:pt>
                <c:pt idx="7" formatCode="General">
                  <c:v>33.630000000000003</c:v>
                </c:pt>
                <c:pt idx="8" formatCode="General">
                  <c:v>28.27</c:v>
                </c:pt>
                <c:pt idx="9" formatCode="General">
                  <c:v>28.87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HT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6.3730660379110312E-3"/>
                  <c:y val="-3.9836101105906636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7.6476792454932344E-3"/>
                  <c:y val="-1.5934440442362661E-2"/>
                </c:manualLayout>
              </c:layout>
              <c:showVal val="1"/>
            </c:dLbl>
            <c:dLbl>
              <c:idx val="3"/>
              <c:layout>
                <c:manualLayout>
                  <c:x val="7.6476792454932344E-3"/>
                  <c:y val="-5.9754151658859944E-2"/>
                </c:manualLayout>
              </c:layout>
              <c:showVal val="1"/>
            </c:dLbl>
            <c:dLbl>
              <c:idx val="4"/>
              <c:layout>
                <c:manualLayout>
                  <c:x val="5.098452830328809E-3"/>
                  <c:y val="-1.5934440442362661E-2"/>
                </c:manualLayout>
              </c:layout>
              <c:showVal val="1"/>
            </c:dLbl>
            <c:dLbl>
              <c:idx val="5"/>
              <c:layout>
                <c:manualLayout>
                  <c:x val="7.6476792454932326E-3"/>
                  <c:y val="-1.5934440442362661E-2"/>
                </c:manualLayout>
              </c:layout>
              <c:showVal val="1"/>
            </c:dLbl>
            <c:dLbl>
              <c:idx val="6"/>
              <c:layout>
                <c:manualLayout>
                  <c:x val="7.6476792454932326E-3"/>
                  <c:y val="-6.3737761769450604E-2"/>
                </c:manualLayout>
              </c:layout>
              <c:showVal val="1"/>
            </c:dLbl>
            <c:dLbl>
              <c:idx val="7"/>
              <c:layout>
                <c:manualLayout>
                  <c:x val="6.3729656746664125E-3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8.9222924530754227E-3"/>
                  <c:y val="-2.3901660663543992E-2"/>
                </c:manualLayout>
              </c:layout>
              <c:showVal val="1"/>
            </c:dLbl>
            <c:dLbl>
              <c:idx val="9"/>
              <c:layout>
                <c:manualLayout>
                  <c:x val="7.6476792454932326E-3"/>
                  <c:y val="-3.18688808847254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ลพบุรี</c:v>
                </c:pt>
                <c:pt idx="7">
                  <c:v>สิงห์บุรี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36.15</c:v>
                </c:pt>
                <c:pt idx="1">
                  <c:v>31.47</c:v>
                </c:pt>
                <c:pt idx="2" formatCode="General">
                  <c:v>21.52</c:v>
                </c:pt>
                <c:pt idx="3" formatCode="General">
                  <c:v>34.340000000000003</c:v>
                </c:pt>
                <c:pt idx="4" formatCode="General">
                  <c:v>29.37</c:v>
                </c:pt>
                <c:pt idx="5" formatCode="General">
                  <c:v>25.630000000000031</c:v>
                </c:pt>
                <c:pt idx="6" formatCode="General">
                  <c:v>34.550000000000004</c:v>
                </c:pt>
                <c:pt idx="7" formatCode="General">
                  <c:v>43.44</c:v>
                </c:pt>
                <c:pt idx="8" formatCode="General">
                  <c:v>47.43</c:v>
                </c:pt>
                <c:pt idx="9" formatCode="General">
                  <c:v>29.959999999999987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47702784"/>
        <c:axId val="47704320"/>
        <c:axId val="0"/>
      </c:bar3DChart>
      <c:catAx>
        <c:axId val="47702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47704320"/>
        <c:crosses val="autoZero"/>
        <c:auto val="1"/>
        <c:lblAlgn val="ctr"/>
        <c:lblOffset val="100"/>
      </c:catAx>
      <c:valAx>
        <c:axId val="47704320"/>
        <c:scaling>
          <c:orientation val="minMax"/>
          <c:max val="60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47702784"/>
        <c:crosses val="autoZero"/>
        <c:crossBetween val="between"/>
      </c:valAx>
      <c:spPr>
        <a:ln w="25400">
          <a:noFill/>
        </a:ln>
      </c:spPr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899061910059443E-2"/>
          <c:y val="5.1161369500596007E-2"/>
          <c:w val="0.93010093808994077"/>
          <c:h val="0.8197882506690488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8175880345581687E-2"/>
                  <c:y val="-3.9746482795026822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6125858156072981E-2"/>
                  <c:y val="-2.5007287477575645E-2"/>
                </c:manualLayout>
              </c:layout>
              <c:showVal val="1"/>
            </c:dLbl>
            <c:dLbl>
              <c:idx val="3"/>
              <c:layout>
                <c:manualLayout>
                  <c:x val="1.7166211618194725E-2"/>
                  <c:y val="-3.8944497700637674E-2"/>
                </c:manualLayout>
              </c:layout>
              <c:showVal val="1"/>
            </c:dLbl>
            <c:dLbl>
              <c:idx val="4"/>
              <c:layout>
                <c:manualLayout>
                  <c:x val="1.8206890360190003E-2"/>
                  <c:y val="-3.4962489431344723E-2"/>
                </c:manualLayout>
              </c:layout>
              <c:showVal val="1"/>
            </c:dLbl>
            <c:dLbl>
              <c:idx val="5"/>
              <c:layout>
                <c:manualLayout>
                  <c:x val="1.4412283782402077E-2"/>
                  <c:y val="-3.3121766861627835E-2"/>
                </c:manualLayout>
              </c:layout>
              <c:showVal val="1"/>
            </c:dLbl>
            <c:dLbl>
              <c:idx val="6"/>
              <c:layout>
                <c:manualLayout>
                  <c:x val="1.5005811124940325E-2"/>
                  <c:y val="-3.3648814612507801E-2"/>
                </c:manualLayout>
              </c:layout>
              <c:showVal val="1"/>
            </c:dLbl>
            <c:dLbl>
              <c:idx val="7"/>
              <c:layout>
                <c:manualLayout>
                  <c:x val="1.5452854097772849E-2"/>
                  <c:y val="-3.8363674861030338E-2"/>
                </c:manualLayout>
              </c:layout>
              <c:showVal val="1"/>
            </c:dLbl>
            <c:dLbl>
              <c:idx val="8"/>
              <c:layout>
                <c:manualLayout>
                  <c:x val="1.5116189428686021E-2"/>
                  <c:y val="-2.7628241477276876E-2"/>
                </c:manualLayout>
              </c:layout>
              <c:showVal val="1"/>
            </c:dLbl>
            <c:dLbl>
              <c:idx val="9"/>
              <c:layout>
                <c:manualLayout>
                  <c:x val="1.4044717525331438E-2"/>
                  <c:y val="-3.343538219012990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อ่างทอง</c:v>
                </c:pt>
                <c:pt idx="3">
                  <c:v>สิงห์บุรี</c:v>
                </c:pt>
                <c:pt idx="4">
                  <c:v>ลพบุรี</c:v>
                </c:pt>
                <c:pt idx="5">
                  <c:v>ปทุมธานี</c:v>
                </c:pt>
                <c:pt idx="6">
                  <c:v>อยุธยา</c:v>
                </c:pt>
                <c:pt idx="7">
                  <c:v>นครนายก</c:v>
                </c:pt>
                <c:pt idx="8">
                  <c:v>สระบุรี</c:v>
                </c:pt>
                <c:pt idx="9">
                  <c:v>นนทบุรี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81.760000000000005</c:v>
                </c:pt>
                <c:pt idx="1">
                  <c:v>77.040000000000006</c:v>
                </c:pt>
                <c:pt idx="2">
                  <c:v>90.31</c:v>
                </c:pt>
                <c:pt idx="3">
                  <c:v>87.26</c:v>
                </c:pt>
                <c:pt idx="4">
                  <c:v>87.25</c:v>
                </c:pt>
                <c:pt idx="5">
                  <c:v>82.84</c:v>
                </c:pt>
                <c:pt idx="6">
                  <c:v>75.86999999999999</c:v>
                </c:pt>
                <c:pt idx="7">
                  <c:v>73.16</c:v>
                </c:pt>
                <c:pt idx="8">
                  <c:v>72.33</c:v>
                </c:pt>
                <c:pt idx="9">
                  <c:v>56.97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48354816"/>
        <c:axId val="48356352"/>
        <c:axId val="0"/>
      </c:bar3DChart>
      <c:catAx>
        <c:axId val="48354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48356352"/>
        <c:crosses val="autoZero"/>
        <c:auto val="1"/>
        <c:lblAlgn val="ctr"/>
        <c:lblOffset val="100"/>
      </c:catAx>
      <c:valAx>
        <c:axId val="48356352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4835481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23481035648181E-2"/>
          <c:y val="4.7274012899118117E-2"/>
          <c:w val="0.90444498758125036"/>
          <c:h val="0.8316735066423646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5421898524935461E-2"/>
                  <c:y val="-3.1275616871091566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1994801622981941E-2"/>
                  <c:y val="-2.6209555508639851E-2"/>
                </c:manualLayout>
              </c:layout>
              <c:showVal val="1"/>
            </c:dLbl>
            <c:dLbl>
              <c:idx val="3"/>
              <c:layout>
                <c:manualLayout>
                  <c:x val="1.4236564895251456E-2"/>
                  <c:y val="-2.2677225128486241E-2"/>
                </c:manualLayout>
              </c:layout>
              <c:showVal val="1"/>
            </c:dLbl>
            <c:dLbl>
              <c:idx val="4"/>
              <c:layout>
                <c:manualLayout>
                  <c:x val="1.2522928336730296E-2"/>
                  <c:y val="-2.2234296226686608E-2"/>
                </c:manualLayout>
              </c:layout>
              <c:showVal val="1"/>
            </c:dLbl>
            <c:dLbl>
              <c:idx val="5"/>
              <c:layout>
                <c:manualLayout>
                  <c:x val="1.028130028753013E-2"/>
                  <c:y val="-2.4767286318180277E-2"/>
                </c:manualLayout>
              </c:layout>
              <c:showVal val="1"/>
            </c:dLbl>
            <c:dLbl>
              <c:idx val="6"/>
              <c:layout>
                <c:manualLayout>
                  <c:x val="1.2368974073915281E-2"/>
                  <c:y val="-2.1290891337020838E-2"/>
                </c:manualLayout>
              </c:layout>
              <c:showVal val="1"/>
            </c:dLbl>
            <c:dLbl>
              <c:idx val="7"/>
              <c:layout>
                <c:manualLayout>
                  <c:x val="1.3841349872637399E-2"/>
                  <c:y val="-2.2234296226686608E-2"/>
                </c:manualLayout>
              </c:layout>
              <c:showVal val="1"/>
            </c:dLbl>
            <c:dLbl>
              <c:idx val="8"/>
              <c:layout>
                <c:manualLayout>
                  <c:x val="1.476455638593056E-2"/>
                  <c:y val="-2.4942988591596289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สิงห์บุรี</c:v>
                </c:pt>
                <c:pt idx="3">
                  <c:v>นครนายก</c:v>
                </c:pt>
                <c:pt idx="4">
                  <c:v>อ่างทอง</c:v>
                </c:pt>
                <c:pt idx="5">
                  <c:v>ลพบุรี</c:v>
                </c:pt>
                <c:pt idx="6">
                  <c:v>ปทุมธานี</c:v>
                </c:pt>
                <c:pt idx="7">
                  <c:v>สระบุรี</c:v>
                </c:pt>
                <c:pt idx="8">
                  <c:v>อยุธยา</c:v>
                </c:pt>
                <c:pt idx="9">
                  <c:v>นนทบุรี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9.81</c:v>
                </c:pt>
                <c:pt idx="1">
                  <c:v>13.98</c:v>
                </c:pt>
                <c:pt idx="2">
                  <c:v>11.57</c:v>
                </c:pt>
                <c:pt idx="3">
                  <c:v>11.94</c:v>
                </c:pt>
                <c:pt idx="4">
                  <c:v>12.25</c:v>
                </c:pt>
                <c:pt idx="5">
                  <c:v>13.38</c:v>
                </c:pt>
                <c:pt idx="6">
                  <c:v>14.209999999999999</c:v>
                </c:pt>
                <c:pt idx="7">
                  <c:v>14.239999999999998</c:v>
                </c:pt>
                <c:pt idx="8">
                  <c:v>15.27</c:v>
                </c:pt>
                <c:pt idx="9">
                  <c:v>15.89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48147456"/>
        <c:axId val="48149248"/>
        <c:axId val="0"/>
      </c:bar3DChart>
      <c:catAx>
        <c:axId val="48147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48149248"/>
        <c:crosses val="autoZero"/>
        <c:auto val="1"/>
        <c:lblAlgn val="ctr"/>
        <c:lblOffset val="100"/>
      </c:catAx>
      <c:valAx>
        <c:axId val="48149248"/>
        <c:scaling>
          <c:orientation val="minMax"/>
          <c:max val="18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4814745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4463805225682748E-2"/>
          <c:y val="5.1161369500596007E-2"/>
          <c:w val="0.90444498758125036"/>
          <c:h val="0.7540184264475828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1420788853869634E-2"/>
                  <c:y val="-2.29434026173456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7329610731443804E-2"/>
                  <c:y val="-2.9818381660508906E-2"/>
                </c:manualLayout>
              </c:layout>
              <c:showVal val="1"/>
            </c:dLbl>
            <c:dLbl>
              <c:idx val="3"/>
              <c:layout>
                <c:manualLayout>
                  <c:x val="1.5616067089166441E-2"/>
                  <c:y val="-2.7122266873308182E-2"/>
                </c:manualLayout>
              </c:layout>
              <c:showVal val="1"/>
            </c:dLbl>
            <c:dLbl>
              <c:idx val="4"/>
              <c:layout>
                <c:manualLayout>
                  <c:x val="1.6569926064640202E-2"/>
                  <c:y val="-2.5564499033570137E-2"/>
                </c:manualLayout>
              </c:layout>
              <c:showVal val="1"/>
            </c:dLbl>
            <c:dLbl>
              <c:idx val="5"/>
              <c:layout>
                <c:manualLayout>
                  <c:x val="1.4282365780290877E-2"/>
                  <c:y val="-1.5696903081251996E-2"/>
                </c:manualLayout>
              </c:layout>
              <c:showVal val="1"/>
            </c:dLbl>
            <c:dLbl>
              <c:idx val="6"/>
              <c:layout>
                <c:manualLayout>
                  <c:x val="1.6339521287343124E-2"/>
                  <c:y val="-2.7553276278176862E-2"/>
                </c:manualLayout>
              </c:layout>
              <c:showVal val="1"/>
            </c:dLbl>
            <c:dLbl>
              <c:idx val="7"/>
              <c:layout>
                <c:manualLayout>
                  <c:x val="1.7903627373515866E-2"/>
                  <c:y val="-3.0190201815105001E-2"/>
                </c:manualLayout>
              </c:layout>
              <c:showVal val="1"/>
            </c:dLbl>
            <c:dLbl>
              <c:idx val="8"/>
              <c:layout>
                <c:manualLayout>
                  <c:x val="1.7523785040114096E-2"/>
                  <c:y val="-2.1612963174504743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สิงห์บุรี</c:v>
                </c:pt>
                <c:pt idx="3">
                  <c:v>นครนายก</c:v>
                </c:pt>
                <c:pt idx="4">
                  <c:v>อ่างทอง</c:v>
                </c:pt>
                <c:pt idx="5">
                  <c:v>ปทุมธานี</c:v>
                </c:pt>
                <c:pt idx="6">
                  <c:v>สระบุรี</c:v>
                </c:pt>
                <c:pt idx="7">
                  <c:v>ลพบุรี</c:v>
                </c:pt>
                <c:pt idx="8">
                  <c:v>อยุธยา</c:v>
                </c:pt>
                <c:pt idx="9">
                  <c:v>นนทบุรี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59.720000000000013</c:v>
                </c:pt>
                <c:pt idx="1">
                  <c:v>69.010000000000005</c:v>
                </c:pt>
                <c:pt idx="2" formatCode="0">
                  <c:v>100</c:v>
                </c:pt>
                <c:pt idx="3" formatCode="0">
                  <c:v>100</c:v>
                </c:pt>
                <c:pt idx="4" formatCode="0">
                  <c:v>100</c:v>
                </c:pt>
                <c:pt idx="5">
                  <c:v>75</c:v>
                </c:pt>
                <c:pt idx="6">
                  <c:v>66.669999999999987</c:v>
                </c:pt>
                <c:pt idx="7">
                  <c:v>63.63</c:v>
                </c:pt>
                <c:pt idx="8">
                  <c:v>56.25</c:v>
                </c:pt>
                <c:pt idx="9">
                  <c:v>28.57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48002560"/>
        <c:axId val="48004096"/>
        <c:axId val="0"/>
      </c:bar3DChart>
      <c:catAx>
        <c:axId val="48002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48004096"/>
        <c:crosses val="autoZero"/>
        <c:auto val="1"/>
        <c:lblAlgn val="ctr"/>
        <c:lblOffset val="100"/>
      </c:catAx>
      <c:valAx>
        <c:axId val="48004096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4800256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538390083199221E-2"/>
          <c:y val="5.1161392363698155E-2"/>
          <c:w val="0.92437041935584063"/>
          <c:h val="0.7540184264475833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1283731040774065E-2"/>
                  <c:y val="-2.347138517705554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7512320163839471E-2"/>
                  <c:y val="-2.6209835427678733E-2"/>
                </c:manualLayout>
              </c:layout>
              <c:showVal val="1"/>
            </c:dLbl>
            <c:dLbl>
              <c:idx val="3"/>
              <c:layout>
                <c:manualLayout>
                  <c:x val="1.4419367917731836E-2"/>
                  <c:y val="-2.6594072322532112E-2"/>
                </c:manualLayout>
              </c:layout>
              <c:showVal val="1"/>
            </c:dLbl>
            <c:dLbl>
              <c:idx val="4"/>
              <c:layout>
                <c:manualLayout>
                  <c:x val="1.4085167894510541E-2"/>
                  <c:y val="-2.2219565769615902E-2"/>
                </c:manualLayout>
              </c:layout>
              <c:showVal val="1"/>
            </c:dLbl>
            <c:dLbl>
              <c:idx val="5"/>
              <c:layout>
                <c:manualLayout>
                  <c:x val="1.3039991806288675E-2"/>
                  <c:y val="-4.4087829235365528E-2"/>
                </c:manualLayout>
              </c:layout>
              <c:showVal val="1"/>
            </c:dLbl>
            <c:dLbl>
              <c:idx val="6"/>
              <c:layout>
                <c:manualLayout>
                  <c:x val="1.5005765683533571E-2"/>
                  <c:y val="-2.1247080485736491E-2"/>
                </c:manualLayout>
              </c:layout>
              <c:showVal val="1"/>
            </c:dLbl>
            <c:dLbl>
              <c:idx val="7"/>
              <c:layout>
                <c:manualLayout>
                  <c:x val="1.6843920117396861E-2"/>
                  <c:y val="-2.6092429709806575E-2"/>
                </c:manualLayout>
              </c:layout>
              <c:showVal val="1"/>
            </c:dLbl>
            <c:dLbl>
              <c:idx val="8"/>
              <c:layout>
                <c:manualLayout>
                  <c:x val="1.6509828706467965E-2"/>
                  <c:y val="-2.4957711070322356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สระบุรี</c:v>
                </c:pt>
                <c:pt idx="5">
                  <c:v>อยุธยา</c:v>
                </c:pt>
                <c:pt idx="6">
                  <c:v>นครนายก</c:v>
                </c:pt>
                <c:pt idx="7">
                  <c:v>อ่างทอง</c:v>
                </c:pt>
                <c:pt idx="8">
                  <c:v>ลพบุรี</c:v>
                </c:pt>
                <c:pt idx="9">
                  <c:v>สิงห์บุรี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4.24</c:v>
                </c:pt>
                <c:pt idx="1">
                  <c:v>3.79</c:v>
                </c:pt>
                <c:pt idx="2">
                  <c:v>0.9</c:v>
                </c:pt>
                <c:pt idx="3">
                  <c:v>1.36</c:v>
                </c:pt>
                <c:pt idx="4">
                  <c:v>4.54</c:v>
                </c:pt>
                <c:pt idx="5">
                  <c:v>5.35</c:v>
                </c:pt>
                <c:pt idx="6">
                  <c:v>5.8199999999999985</c:v>
                </c:pt>
                <c:pt idx="7">
                  <c:v>7.1</c:v>
                </c:pt>
                <c:pt idx="8">
                  <c:v>7.25</c:v>
                </c:pt>
                <c:pt idx="9">
                  <c:v>11.38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4403200"/>
        <c:axId val="134404736"/>
        <c:axId val="0"/>
      </c:bar3DChart>
      <c:catAx>
        <c:axId val="134403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4404736"/>
        <c:crosses val="autoZero"/>
        <c:auto val="1"/>
        <c:lblAlgn val="ctr"/>
        <c:lblOffset val="100"/>
      </c:catAx>
      <c:valAx>
        <c:axId val="134404736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440320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601614817488113E-2"/>
          <c:y val="5.1161369500596007E-2"/>
          <c:w val="0.92730716349709386"/>
          <c:h val="0.8236570702678176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5421887800976423E-2"/>
                  <c:y val="-1.5725733305183863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6168627597476976E-2"/>
                  <c:y val="-1.7884266378600275E-2"/>
                </c:manualLayout>
              </c:layout>
              <c:showVal val="1"/>
            </c:dLbl>
            <c:dLbl>
              <c:idx val="3"/>
              <c:layout>
                <c:manualLayout>
                  <c:x val="1.4455152492273199E-2"/>
                  <c:y val="-1.808392708547072E-2"/>
                </c:manualLayout>
              </c:layout>
              <c:showVal val="1"/>
            </c:dLbl>
            <c:dLbl>
              <c:idx val="4"/>
              <c:layout>
                <c:manualLayout>
                  <c:x val="1.8306719383696716E-2"/>
                  <c:y val="-2.6737625344813071E-2"/>
                </c:manualLayout>
              </c:layout>
              <c:showVal val="1"/>
            </c:dLbl>
            <c:dLbl>
              <c:idx val="5"/>
              <c:layout>
                <c:manualLayout>
                  <c:x val="1.7237728265700497E-2"/>
                  <c:y val="-2.9492227702955599E-2"/>
                </c:manualLayout>
              </c:layout>
              <c:showVal val="1"/>
            </c:dLbl>
            <c:dLbl>
              <c:idx val="6"/>
              <c:layout>
                <c:manualLayout>
                  <c:x val="1.5005751934684407E-2"/>
                  <c:y val="-2.1820479999999993E-2"/>
                </c:manualLayout>
              </c:layout>
              <c:showVal val="1"/>
            </c:dLbl>
            <c:dLbl>
              <c:idx val="7"/>
              <c:layout>
                <c:manualLayout>
                  <c:x val="1.4132855723555802E-2"/>
                  <c:y val="-3.0670030765308599E-2"/>
                </c:manualLayout>
              </c:layout>
              <c:showVal val="1"/>
            </c:dLbl>
            <c:dLbl>
              <c:idx val="8"/>
              <c:layout>
                <c:manualLayout>
                  <c:x val="1.520184684155192E-2"/>
                  <c:y val="-2.8830400000000006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ปทุมธานี</c:v>
                </c:pt>
                <c:pt idx="3">
                  <c:v>ลพบุรี</c:v>
                </c:pt>
                <c:pt idx="4">
                  <c:v>สิงห์บุรี</c:v>
                </c:pt>
                <c:pt idx="5">
                  <c:v>อยุธยา</c:v>
                </c:pt>
                <c:pt idx="6">
                  <c:v>นนทบุรี</c:v>
                </c:pt>
                <c:pt idx="7">
                  <c:v>สระบุรี</c:v>
                </c:pt>
                <c:pt idx="8">
                  <c:v>อ่างทอง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19.91</c:v>
                </c:pt>
                <c:pt idx="1">
                  <c:v>27.9</c:v>
                </c:pt>
                <c:pt idx="2">
                  <c:v>19.68</c:v>
                </c:pt>
                <c:pt idx="3">
                  <c:v>21.29</c:v>
                </c:pt>
                <c:pt idx="4">
                  <c:v>25.52</c:v>
                </c:pt>
                <c:pt idx="5">
                  <c:v>25.72</c:v>
                </c:pt>
                <c:pt idx="6">
                  <c:v>32.700000000000003</c:v>
                </c:pt>
                <c:pt idx="7">
                  <c:v>34.700000000000003</c:v>
                </c:pt>
                <c:pt idx="8">
                  <c:v>41.08</c:v>
                </c:pt>
                <c:pt idx="9">
                  <c:v>43.349999999999994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4457600"/>
        <c:axId val="134467584"/>
        <c:axId val="0"/>
      </c:bar3DChart>
      <c:catAx>
        <c:axId val="13445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4467584"/>
        <c:crosses val="autoZero"/>
        <c:auto val="1"/>
        <c:lblAlgn val="ctr"/>
        <c:lblOffset val="100"/>
      </c:catAx>
      <c:valAx>
        <c:axId val="134467584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445760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plotArea>
      <c:layout>
        <c:manualLayout>
          <c:layoutTarget val="inner"/>
          <c:xMode val="edge"/>
          <c:yMode val="edge"/>
          <c:x val="4.7908101545082224E-2"/>
          <c:y val="5.1161369500596007E-2"/>
          <c:w val="0.95100070983358365"/>
          <c:h val="0.75401842644757977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9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118959888292856E-2"/>
                  <c:y val="-2.2943402617345704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763797598563004E-2"/>
                  <c:y val="-1.8991866758280063E-2"/>
                </c:manualLayout>
              </c:layout>
              <c:showVal val="1"/>
            </c:dLbl>
            <c:dLbl>
              <c:idx val="3"/>
              <c:layout>
                <c:manualLayout>
                  <c:x val="1.592437772922126E-2"/>
                  <c:y val="-1.629575197107928E-2"/>
                </c:manualLayout>
              </c:layout>
              <c:showVal val="1"/>
            </c:dLbl>
            <c:dLbl>
              <c:idx val="4"/>
              <c:layout>
                <c:manualLayout>
                  <c:x val="1.280011019638741E-2"/>
                  <c:y val="-2.1955660732827186E-2"/>
                </c:manualLayout>
              </c:layout>
              <c:showVal val="1"/>
            </c:dLbl>
            <c:dLbl>
              <c:idx val="5"/>
              <c:layout>
                <c:manualLayout>
                  <c:x val="1.4513597367728243E-2"/>
                  <c:y val="-1.6714036221370122E-2"/>
                </c:manualLayout>
              </c:layout>
              <c:showVal val="1"/>
            </c:dLbl>
            <c:dLbl>
              <c:idx val="6"/>
              <c:layout>
                <c:manualLayout>
                  <c:x val="1.5005795926829954E-2"/>
                  <c:y val="-9.6284575102976548E-3"/>
                </c:manualLayout>
              </c:layout>
              <c:showVal val="1"/>
            </c:dLbl>
            <c:dLbl>
              <c:idx val="7"/>
              <c:layout>
                <c:manualLayout>
                  <c:x val="8.5677154449869068E-3"/>
                  <c:y val="-1.8346688856047833E-2"/>
                </c:manualLayout>
              </c:layout>
              <c:showVal val="1"/>
            </c:dLbl>
            <c:dLbl>
              <c:idx val="8"/>
              <c:layout>
                <c:manualLayout>
                  <c:x val="1.5318741939389868E-2"/>
                  <c:y val="-1.8004124873761705E-2"/>
                </c:manualLayout>
              </c:layout>
              <c:showVal val="1"/>
            </c:dLbl>
            <c:dLbl>
              <c:idx val="9"/>
              <c:layout>
                <c:manualLayout>
                  <c:x val="1.8243167435190305E-2"/>
                  <c:y val="-1.439557073351486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นนทบุรี</c:v>
                </c:pt>
                <c:pt idx="3">
                  <c:v>ปทุมธานี</c:v>
                </c:pt>
                <c:pt idx="4">
                  <c:v>อยุธยา</c:v>
                </c:pt>
                <c:pt idx="5">
                  <c:v>สระบุรี</c:v>
                </c:pt>
                <c:pt idx="6">
                  <c:v>อ่างทอง</c:v>
                </c:pt>
                <c:pt idx="7">
                  <c:v>สิงห์บุรี</c:v>
                </c:pt>
                <c:pt idx="8">
                  <c:v>ลพบุรี</c:v>
                </c:pt>
                <c:pt idx="9">
                  <c:v>นครนายก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26.71</c:v>
                </c:pt>
                <c:pt idx="1">
                  <c:v>22.959999999999987</c:v>
                </c:pt>
                <c:pt idx="2" formatCode="0.00">
                  <c:v>11.97</c:v>
                </c:pt>
                <c:pt idx="3" formatCode="0.00">
                  <c:v>18.73</c:v>
                </c:pt>
                <c:pt idx="4" formatCode="0.00">
                  <c:v>26.110000000000031</c:v>
                </c:pt>
                <c:pt idx="5" formatCode="0.00">
                  <c:v>27.21</c:v>
                </c:pt>
                <c:pt idx="6" formatCode="0.00">
                  <c:v>28.27</c:v>
                </c:pt>
                <c:pt idx="7" formatCode="0.00">
                  <c:v>30.58</c:v>
                </c:pt>
                <c:pt idx="8" formatCode="0.00">
                  <c:v>33.760000000000012</c:v>
                </c:pt>
                <c:pt idx="9" formatCode="0.00">
                  <c:v>34.94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09508480"/>
        <c:axId val="109510016"/>
        <c:axId val="0"/>
      </c:bar3DChart>
      <c:catAx>
        <c:axId val="109508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effectLst/>
                <a:latin typeface="+mn-lt"/>
                <a:cs typeface="+mn-cs"/>
              </a:defRPr>
            </a:pPr>
            <a:endParaRPr lang="th-TH"/>
          </a:p>
        </c:txPr>
        <c:crossAx val="109510016"/>
        <c:crosses val="autoZero"/>
        <c:auto val="1"/>
        <c:lblAlgn val="ctr"/>
        <c:lblOffset val="100"/>
      </c:catAx>
      <c:valAx>
        <c:axId val="109510016"/>
        <c:scaling>
          <c:orientation val="minMax"/>
          <c:max val="50"/>
          <c:min val="0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09508480"/>
        <c:crosses val="autoZero"/>
        <c:crossBetween val="between"/>
      </c:valAx>
      <c:spPr>
        <a:noFill/>
        <a:effectLst>
          <a:outerShdw blurRad="50800" dist="50800" dir="5400000" algn="ctr" rotWithShape="0">
            <a:schemeClr val="bg2">
              <a:lumMod val="50000"/>
            </a:schemeClr>
          </a:outerShdw>
        </a:effectLst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7108992045012023E-2"/>
          <c:y val="6.9534929208732846E-2"/>
          <c:w val="0.92179986954232362"/>
          <c:h val="0.8115023241090345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1325833951054944E-2"/>
                  <c:y val="-1.5725783473850737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1994801622981941E-2"/>
                  <c:y val="-2.6209555508639851E-2"/>
                </c:manualLayout>
              </c:layout>
              <c:showVal val="1"/>
            </c:dLbl>
            <c:dLbl>
              <c:idx val="3"/>
              <c:layout>
                <c:manualLayout>
                  <c:x val="1.5742682350613948E-2"/>
                  <c:y val="-2.5724250310024732E-2"/>
                </c:manualLayout>
              </c:layout>
              <c:showVal val="1"/>
            </c:dLbl>
            <c:dLbl>
              <c:idx val="4"/>
              <c:layout>
                <c:manualLayout>
                  <c:x val="1.6759813173032111E-2"/>
                  <c:y val="-2.2654530702623278E-2"/>
                </c:manualLayout>
              </c:layout>
              <c:showVal val="1"/>
            </c:dLbl>
            <c:dLbl>
              <c:idx val="5"/>
              <c:layout>
                <c:manualLayout>
                  <c:x val="1.5742682350613948E-2"/>
                  <c:y val="-3.0335952827398389E-2"/>
                </c:manualLayout>
              </c:layout>
              <c:showVal val="1"/>
            </c:dLbl>
            <c:dLbl>
              <c:idx val="6"/>
              <c:layout>
                <c:manualLayout>
                  <c:x val="1.500582423235439E-2"/>
                  <c:y val="-3.5475104404386212E-2"/>
                </c:manualLayout>
              </c:layout>
              <c:showVal val="1"/>
            </c:dLbl>
            <c:dLbl>
              <c:idx val="7"/>
              <c:layout>
                <c:manualLayout>
                  <c:x val="1.6759813173032111E-2"/>
                  <c:y val="-3.1270097335551222E-2"/>
                </c:manualLayout>
              </c:layout>
              <c:showVal val="1"/>
            </c:dLbl>
            <c:dLbl>
              <c:idx val="8"/>
              <c:layout>
                <c:manualLayout>
                  <c:x val="1.3680898721786636E-2"/>
                  <c:y val="-3.3138386351857028E-2"/>
                </c:manualLayout>
              </c:layout>
              <c:showVal val="1"/>
            </c:dLbl>
            <c:dLbl>
              <c:idx val="9"/>
              <c:layout>
                <c:manualLayout>
                  <c:x val="1.132561893555512E-2"/>
                  <c:y val="-2.883060303539301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อยุธยา</c:v>
                </c:pt>
                <c:pt idx="3">
                  <c:v>นนทบุรี</c:v>
                </c:pt>
                <c:pt idx="4">
                  <c:v>นครนายก</c:v>
                </c:pt>
                <c:pt idx="5">
                  <c:v>ปทุมธานี</c:v>
                </c:pt>
                <c:pt idx="6">
                  <c:v>สิงห์บุรี</c:v>
                </c:pt>
                <c:pt idx="7">
                  <c:v>อ่างทอง</c:v>
                </c:pt>
                <c:pt idx="8">
                  <c:v>สระบุรี</c:v>
                </c:pt>
                <c:pt idx="9">
                  <c:v>ลพบุรี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16.47</c:v>
                </c:pt>
                <c:pt idx="1">
                  <c:v>11.239999999999998</c:v>
                </c:pt>
                <c:pt idx="2">
                  <c:v>5.07</c:v>
                </c:pt>
                <c:pt idx="3">
                  <c:v>8.7000000000000011</c:v>
                </c:pt>
                <c:pt idx="4">
                  <c:v>9.2800000000000011</c:v>
                </c:pt>
                <c:pt idx="5">
                  <c:v>10.25</c:v>
                </c:pt>
                <c:pt idx="6">
                  <c:v>11.19</c:v>
                </c:pt>
                <c:pt idx="7">
                  <c:v>14.870000000000006</c:v>
                </c:pt>
                <c:pt idx="8">
                  <c:v>15.3</c:v>
                </c:pt>
                <c:pt idx="9">
                  <c:v>18.89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5022464"/>
        <c:axId val="135024000"/>
        <c:axId val="0"/>
      </c:bar3DChart>
      <c:catAx>
        <c:axId val="135022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5024000"/>
        <c:crosses val="autoZero"/>
        <c:auto val="1"/>
        <c:lblAlgn val="ctr"/>
        <c:lblOffset val="100"/>
      </c:catAx>
      <c:valAx>
        <c:axId val="135024000"/>
        <c:scaling>
          <c:orientation val="minMax"/>
          <c:max val="30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5022464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4463843212689649E-2"/>
          <c:y val="0.11818523301585726"/>
          <c:w val="0.90444498758125036"/>
          <c:h val="0.7540184264475846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4099175103112142E-2"/>
                  <c:y val="-2.655224091808847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5963032139093506E-2"/>
                  <c:y val="-1.3635864114599473E-2"/>
                </c:manualLayout>
              </c:layout>
              <c:showVal val="1"/>
            </c:dLbl>
            <c:dLbl>
              <c:idx val="3"/>
              <c:layout>
                <c:manualLayout>
                  <c:x val="1.6904199675620842E-2"/>
                  <c:y val="-1.4549013900535646E-2"/>
                </c:manualLayout>
              </c:layout>
              <c:showVal val="1"/>
            </c:dLbl>
            <c:dLbl>
              <c:idx val="4"/>
              <c:layout>
                <c:manualLayout>
                  <c:x val="1.7826906776794348E-2"/>
                  <c:y val="-2.1373381238220551E-2"/>
                </c:manualLayout>
              </c:layout>
              <c:showVal val="1"/>
            </c:dLbl>
            <c:dLbl>
              <c:idx val="5"/>
              <c:layout>
                <c:manualLayout>
                  <c:x val="1.9568481030276912E-2"/>
                  <c:y val="-2.7540359933482285E-2"/>
                </c:manualLayout>
              </c:layout>
              <c:showVal val="1"/>
            </c:dLbl>
            <c:dLbl>
              <c:idx val="6"/>
              <c:layout>
                <c:manualLayout>
                  <c:x val="1.9002081309197311E-2"/>
                  <c:y val="-2.2899037711073111E-2"/>
                </c:manualLayout>
              </c:layout>
              <c:showVal val="1"/>
            </c:dLbl>
            <c:dLbl>
              <c:idx val="7"/>
              <c:layout>
                <c:manualLayout>
                  <c:x val="1.6504186976627921E-2"/>
                  <c:y val="-2.1955660732827186E-2"/>
                </c:manualLayout>
              </c:layout>
              <c:showVal val="1"/>
            </c:dLbl>
            <c:dLbl>
              <c:idx val="8"/>
              <c:layout>
                <c:manualLayout>
                  <c:x val="1.7436153814106573E-2"/>
                  <c:y val="-2.1612963174504743E-2"/>
                </c:manualLayout>
              </c:layout>
              <c:showVal val="1"/>
            </c:dLbl>
            <c:dLbl>
              <c:idx val="9"/>
              <c:layout>
                <c:manualLayout>
                  <c:x val="1.5421718118568552E-2"/>
                  <c:y val="-3.24394780767336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อยุธยา</c:v>
                </c:pt>
                <c:pt idx="3">
                  <c:v>สระบุรี</c:v>
                </c:pt>
                <c:pt idx="4">
                  <c:v>สิงห์บุรี</c:v>
                </c:pt>
                <c:pt idx="5">
                  <c:v>อ่างทอง</c:v>
                </c:pt>
                <c:pt idx="6">
                  <c:v>นครนายก</c:v>
                </c:pt>
                <c:pt idx="7">
                  <c:v>ปทุมธานี</c:v>
                </c:pt>
                <c:pt idx="8">
                  <c:v>ลพบุรี</c:v>
                </c:pt>
                <c:pt idx="9">
                  <c:v>นนทบุรี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63.1</c:v>
                </c:pt>
                <c:pt idx="1">
                  <c:v>63.42</c:v>
                </c:pt>
                <c:pt idx="2">
                  <c:v>66.98</c:v>
                </c:pt>
                <c:pt idx="3">
                  <c:v>65.39</c:v>
                </c:pt>
                <c:pt idx="4">
                  <c:v>64.649999999999991</c:v>
                </c:pt>
                <c:pt idx="5">
                  <c:v>64.260000000000005</c:v>
                </c:pt>
                <c:pt idx="6">
                  <c:v>62.160000000000011</c:v>
                </c:pt>
                <c:pt idx="7">
                  <c:v>62.06</c:v>
                </c:pt>
                <c:pt idx="8">
                  <c:v>61.720000000000013</c:v>
                </c:pt>
                <c:pt idx="9">
                  <c:v>60.56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4915200"/>
        <c:axId val="134916736"/>
        <c:axId val="0"/>
      </c:bar3DChart>
      <c:catAx>
        <c:axId val="134915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4916736"/>
        <c:crosses val="autoZero"/>
        <c:auto val="1"/>
        <c:lblAlgn val="ctr"/>
        <c:lblOffset val="100"/>
      </c:catAx>
      <c:valAx>
        <c:axId val="134916736"/>
        <c:scaling>
          <c:orientation val="minMax"/>
          <c:max val="80"/>
          <c:min val="0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491520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7838791548896794E-2"/>
          <c:y val="5.1161369500596007E-2"/>
          <c:w val="0.92106993425340833"/>
          <c:h val="0.754018426447585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5421867364771321E-2"/>
                  <c:y val="-3.240230689534275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6083960590373793E-2"/>
                  <c:y val="-2.2040449455907291E-2"/>
                </c:manualLayout>
              </c:layout>
              <c:showVal val="1"/>
            </c:dLbl>
            <c:dLbl>
              <c:idx val="3"/>
              <c:layout>
                <c:manualLayout>
                  <c:x val="1.4370395921874947E-2"/>
                  <c:y val="-2.5609847375657139E-2"/>
                </c:manualLayout>
              </c:layout>
              <c:showVal val="1"/>
            </c:dLbl>
            <c:dLbl>
              <c:idx val="4"/>
              <c:layout>
                <c:manualLayout>
                  <c:x val="1.4019869665623071E-2"/>
                  <c:y val="-2.2515800158362746E-2"/>
                </c:manualLayout>
              </c:layout>
              <c:showVal val="1"/>
            </c:dLbl>
            <c:dLbl>
              <c:idx val="5"/>
              <c:layout>
                <c:manualLayout>
                  <c:x val="1.5733434334121929E-2"/>
                  <c:y val="-3.3950479487041441E-2"/>
                </c:manualLayout>
              </c:layout>
              <c:showVal val="1"/>
            </c:dLbl>
            <c:dLbl>
              <c:idx val="6"/>
              <c:layout>
                <c:manualLayout>
                  <c:x val="1.6368803420775645E-2"/>
                  <c:y val="-2.6305146262259715E-2"/>
                </c:manualLayout>
              </c:layout>
              <c:showVal val="1"/>
            </c:dLbl>
            <c:dLbl>
              <c:idx val="7"/>
              <c:layout>
                <c:manualLayout>
                  <c:x val="1.2656831253376081E-2"/>
                  <c:y val="-3.0854134303644049E-2"/>
                </c:manualLayout>
              </c:layout>
              <c:showVal val="1"/>
            </c:dLbl>
            <c:dLbl>
              <c:idx val="8"/>
              <c:layout>
                <c:manualLayout>
                  <c:x val="1.6395312908006058E-2"/>
                  <c:y val="-3.2999778082130692E-2"/>
                </c:manualLayout>
              </c:layout>
              <c:showVal val="1"/>
            </c:dLbl>
            <c:dLbl>
              <c:idx val="9"/>
              <c:layout>
                <c:manualLayout>
                  <c:x val="1.5421760038912113E-2"/>
                  <c:y val="-5.801510879884654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อยุธยา</c:v>
                </c:pt>
                <c:pt idx="3">
                  <c:v>นครนายก</c:v>
                </c:pt>
                <c:pt idx="4">
                  <c:v>ปทุมธานี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ลพบุรี</c:v>
                </c:pt>
                <c:pt idx="8">
                  <c:v>นนทบุรี</c:v>
                </c:pt>
                <c:pt idx="9">
                  <c:v>อ่างทอง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90.669999999999987</c:v>
                </c:pt>
                <c:pt idx="1">
                  <c:v>81.36</c:v>
                </c:pt>
                <c:pt idx="2" formatCode="0">
                  <c:v>100</c:v>
                </c:pt>
                <c:pt idx="3" formatCode="0">
                  <c:v>100</c:v>
                </c:pt>
                <c:pt idx="4" formatCode="0">
                  <c:v>100</c:v>
                </c:pt>
                <c:pt idx="5">
                  <c:v>80</c:v>
                </c:pt>
                <c:pt idx="6">
                  <c:v>70</c:v>
                </c:pt>
                <c:pt idx="7">
                  <c:v>66.669999999999987</c:v>
                </c:pt>
                <c:pt idx="8">
                  <c:v>66.669999999999987</c:v>
                </c:pt>
                <c:pt idx="9">
                  <c:v>57.41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5467008"/>
        <c:axId val="135468544"/>
        <c:axId val="0"/>
      </c:bar3DChart>
      <c:catAx>
        <c:axId val="135467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5468544"/>
        <c:crosses val="autoZero"/>
        <c:auto val="1"/>
        <c:lblAlgn val="ctr"/>
        <c:lblOffset val="100"/>
      </c:catAx>
      <c:valAx>
        <c:axId val="135468544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5467008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35015276053696E-2"/>
          <c:y val="5.1161369500596007E-2"/>
          <c:w val="0.91955857304176658"/>
          <c:h val="0.7540184264475855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13873538605096E-2"/>
                  <c:y val="-2.7221767275584476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1994801622981941E-2"/>
                  <c:y val="-2.6209555508639851E-2"/>
                </c:manualLayout>
              </c:layout>
              <c:showVal val="1"/>
            </c:dLbl>
            <c:dLbl>
              <c:idx val="3"/>
              <c:layout>
                <c:manualLayout>
                  <c:x val="1.5660642728907131E-2"/>
                  <c:y val="-2.6676233621166816E-2"/>
                </c:manualLayout>
              </c:layout>
              <c:showVal val="1"/>
            </c:dLbl>
            <c:dLbl>
              <c:idx val="4"/>
              <c:layout>
                <c:manualLayout>
                  <c:x val="1.3947091484491102E-2"/>
                  <c:y val="-2.9842621989230541E-2"/>
                </c:manualLayout>
              </c:layout>
              <c:showVal val="1"/>
            </c:dLbl>
            <c:dLbl>
              <c:idx val="5"/>
              <c:layout>
                <c:manualLayout>
                  <c:x val="1.2970975097701665E-2"/>
                  <c:y val="-2.460091256193836E-2"/>
                </c:manualLayout>
              </c:layout>
              <c:showVal val="1"/>
            </c:dLbl>
            <c:dLbl>
              <c:idx val="6"/>
              <c:layout>
                <c:manualLayout>
                  <c:x val="1.5005803963892381E-2"/>
                  <c:y val="-2.1124342447889216E-2"/>
                </c:manualLayout>
              </c:layout>
              <c:showVal val="1"/>
            </c:dLbl>
            <c:dLbl>
              <c:idx val="7"/>
              <c:layout>
                <c:manualLayout>
                  <c:x val="1.5291925300093842E-2"/>
                  <c:y val="-1.8346586461954761E-2"/>
                </c:manualLayout>
              </c:layout>
              <c:showVal val="1"/>
            </c:dLbl>
            <c:dLbl>
              <c:idx val="8"/>
              <c:layout>
                <c:manualLayout>
                  <c:x val="1.6268041686883401E-2"/>
                  <c:y val="-2.883060878297123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ปทุมธานี</c:v>
                </c:pt>
                <c:pt idx="3">
                  <c:v>ลพบุรี</c:v>
                </c:pt>
                <c:pt idx="4">
                  <c:v>นนทบุรี</c:v>
                </c:pt>
                <c:pt idx="5">
                  <c:v>สิงห์บุรี</c:v>
                </c:pt>
                <c:pt idx="6">
                  <c:v>นครนายก</c:v>
                </c:pt>
                <c:pt idx="7">
                  <c:v>อ่างทอง</c:v>
                </c:pt>
                <c:pt idx="8">
                  <c:v>สระบุรี</c:v>
                </c:pt>
                <c:pt idx="9">
                  <c:v>อยุธยา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19.010000000000005</c:v>
                </c:pt>
                <c:pt idx="1">
                  <c:v>14.639999999999999</c:v>
                </c:pt>
                <c:pt idx="2">
                  <c:v>29.49</c:v>
                </c:pt>
                <c:pt idx="3">
                  <c:v>24.439999999999987</c:v>
                </c:pt>
                <c:pt idx="4">
                  <c:v>15.79</c:v>
                </c:pt>
                <c:pt idx="5">
                  <c:v>14.9</c:v>
                </c:pt>
                <c:pt idx="6">
                  <c:v>14.29</c:v>
                </c:pt>
                <c:pt idx="7">
                  <c:v>13.16</c:v>
                </c:pt>
                <c:pt idx="8">
                  <c:v>12.7</c:v>
                </c:pt>
                <c:pt idx="9">
                  <c:v>3.9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4487040"/>
        <c:axId val="134551808"/>
        <c:axId val="0"/>
      </c:bar3DChart>
      <c:catAx>
        <c:axId val="134487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4551808"/>
        <c:crosses val="autoZero"/>
        <c:auto val="1"/>
        <c:lblAlgn val="ctr"/>
        <c:lblOffset val="100"/>
      </c:catAx>
      <c:valAx>
        <c:axId val="134551808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448704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657012162649557E-2"/>
          <c:y val="5.1161369500596007E-2"/>
          <c:w val="0.94525171363965521"/>
          <c:h val="0.8189775450692754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773910004133154E-2"/>
                  <c:y val="-3.284615910914921E-2"/>
                </c:manualLayout>
              </c:layout>
              <c:showVal val="1"/>
            </c:dLbl>
            <c:dLbl>
              <c:idx val="2"/>
              <c:layout>
                <c:manualLayout>
                  <c:x val="1.8109085884618858E-2"/>
                  <c:y val="-2.6209521961574642E-2"/>
                </c:manualLayout>
              </c:layout>
              <c:showVal val="1"/>
            </c:dLbl>
            <c:dLbl>
              <c:idx val="3"/>
              <c:layout>
                <c:manualLayout>
                  <c:x val="1.6395403894793069E-2"/>
                  <c:y val="-3.284615910914921E-2"/>
                </c:manualLayout>
              </c:layout>
              <c:showVal val="1"/>
            </c:dLbl>
            <c:dLbl>
              <c:idx val="4"/>
              <c:layout>
                <c:manualLayout>
                  <c:x val="1.4681962624448958E-2"/>
                  <c:y val="-3.2139163399270199E-2"/>
                </c:manualLayout>
              </c:layout>
              <c:showVal val="1"/>
            </c:dLbl>
            <c:dLbl>
              <c:idx val="5"/>
              <c:layout>
                <c:manualLayout>
                  <c:x val="1.6395524254533934E-2"/>
                  <c:y val="-3.1494794549508341E-2"/>
                </c:manualLayout>
              </c:layout>
              <c:showVal val="1"/>
            </c:dLbl>
            <c:dLbl>
              <c:idx val="6"/>
              <c:layout>
                <c:manualLayout>
                  <c:x val="1.5005850687001394E-2"/>
                  <c:y val="-2.8018460805540667E-2"/>
                </c:manualLayout>
              </c:layout>
              <c:showVal val="1"/>
            </c:dLbl>
            <c:dLbl>
              <c:idx val="7"/>
              <c:layout>
                <c:manualLayout>
                  <c:x val="1.3153393916007793E-2"/>
                  <c:y val="-2.754170025771141E-2"/>
                </c:manualLayout>
              </c:layout>
              <c:showVal val="1"/>
            </c:dLbl>
            <c:dLbl>
              <c:idx val="8"/>
              <c:layout>
                <c:manualLayout>
                  <c:x val="1.9082675828129218E-2"/>
                  <c:y val="-2.8830437957234906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ปทุมธานี</c:v>
                </c:pt>
                <c:pt idx="2">
                  <c:v>ลพบุรี</c:v>
                </c:pt>
                <c:pt idx="3">
                  <c:v>นนทบุรี</c:v>
                </c:pt>
                <c:pt idx="4">
                  <c:v>สิงห์บุรี</c:v>
                </c:pt>
                <c:pt idx="5">
                  <c:v>นครนายก</c:v>
                </c:pt>
                <c:pt idx="6">
                  <c:v>อ่างทอง</c:v>
                </c:pt>
                <c:pt idx="7">
                  <c:v>สระบุรี</c:v>
                </c:pt>
                <c:pt idx="8">
                  <c:v>อยุธยา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5470464"/>
        <c:axId val="135558656"/>
        <c:axId val="0"/>
      </c:bar3DChart>
      <c:catAx>
        <c:axId val="135470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5558656"/>
        <c:crosses val="autoZero"/>
        <c:auto val="1"/>
        <c:lblAlgn val="ctr"/>
        <c:lblOffset val="100"/>
      </c:catAx>
      <c:valAx>
        <c:axId val="135558656"/>
        <c:scaling>
          <c:orientation val="minMax"/>
        </c:scaling>
        <c:axPos val="l"/>
        <c:numFmt formatCode="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5470464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181178421005772E-2"/>
          <c:y val="5.1161369500596007E-2"/>
          <c:w val="0.92581882157899464"/>
          <c:h val="0.8117598684677911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7229657263136265E-2"/>
                  <c:y val="-2.976949956938283E-2"/>
                </c:manualLayout>
              </c:layout>
              <c:showVal val="1"/>
            </c:dLbl>
            <c:dLbl>
              <c:idx val="2"/>
              <c:layout>
                <c:manualLayout>
                  <c:x val="1.7769377083982945E-2"/>
                  <c:y val="-3.4815275083362289E-2"/>
                </c:manualLayout>
              </c:layout>
              <c:showVal val="1"/>
            </c:dLbl>
            <c:dLbl>
              <c:idx val="3"/>
              <c:layout>
                <c:manualLayout>
                  <c:x val="1.8943051715457692E-2"/>
                  <c:y val="-3.4339936129080782E-2"/>
                </c:manualLayout>
              </c:layout>
              <c:showVal val="1"/>
            </c:dLbl>
            <c:dLbl>
              <c:idx val="4"/>
              <c:layout>
                <c:manualLayout>
                  <c:x val="1.4342360833164624E-2"/>
                  <c:y val="-3.1255484354470731E-2"/>
                </c:manualLayout>
              </c:layout>
              <c:showVal val="1"/>
            </c:dLbl>
            <c:dLbl>
              <c:idx val="5"/>
              <c:layout>
                <c:manualLayout>
                  <c:x val="1.8943165388545461E-2"/>
                  <c:y val="-3.4618770027422655E-2"/>
                </c:manualLayout>
              </c:layout>
              <c:showVal val="1"/>
            </c:dLbl>
            <c:dLbl>
              <c:idx val="6"/>
              <c:layout>
                <c:manualLayout>
                  <c:x val="1.6449405188517219E-2"/>
                  <c:y val="-3.5445107667830669E-2"/>
                </c:manualLayout>
              </c:layout>
              <c:showVal val="1"/>
            </c:dLbl>
            <c:dLbl>
              <c:idx val="7"/>
              <c:layout>
                <c:manualLayout>
                  <c:x val="1.2898712618178805E-2"/>
                  <c:y val="-4.8466278038391833E-2"/>
                </c:manualLayout>
              </c:layout>
              <c:showVal val="1"/>
            </c:dLbl>
            <c:dLbl>
              <c:idx val="8"/>
              <c:layout>
                <c:manualLayout>
                  <c:x val="1.2628739034667718E-2"/>
                  <c:y val="-4.6041812210281939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ลพบุรี</c:v>
                </c:pt>
                <c:pt idx="2">
                  <c:v>นนทบุรี</c:v>
                </c:pt>
                <c:pt idx="3">
                  <c:v>สิงห์บุรี</c:v>
                </c:pt>
                <c:pt idx="4">
                  <c:v>นครนายก</c:v>
                </c:pt>
                <c:pt idx="5">
                  <c:v>อ่างทอง</c:v>
                </c:pt>
                <c:pt idx="6">
                  <c:v>อยุธยา</c:v>
                </c:pt>
                <c:pt idx="7">
                  <c:v>ปทุมธานี</c:v>
                </c:pt>
                <c:pt idx="8">
                  <c:v>สระบุรี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 formatCode="0.00">
                  <c:v>91.5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 formatCode="0.00">
                  <c:v>99.57</c:v>
                </c:pt>
                <c:pt idx="7" formatCode="0.00">
                  <c:v>96.84</c:v>
                </c:pt>
                <c:pt idx="8" formatCode="0.00">
                  <c:v>96.710000000000022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6402816"/>
        <c:axId val="136404352"/>
        <c:axId val="0"/>
      </c:bar3DChart>
      <c:catAx>
        <c:axId val="136402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6404352"/>
        <c:crosses val="autoZero"/>
        <c:auto val="1"/>
        <c:lblAlgn val="ctr"/>
        <c:lblOffset val="100"/>
      </c:catAx>
      <c:valAx>
        <c:axId val="136404352"/>
        <c:scaling>
          <c:orientation val="minMax"/>
          <c:max val="100"/>
          <c:min val="0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640281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252919104494744E-2"/>
          <c:y val="5.1161369500596007E-2"/>
          <c:w val="0.9276558771160498"/>
          <c:h val="0.7540184264475864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4077022982365199E-2"/>
                  <c:y val="-2.6552240918088471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60292559626708E-2"/>
                  <c:y val="-3.3427219961251878E-2"/>
                </c:manualLayout>
              </c:layout>
              <c:showVal val="1"/>
            </c:dLbl>
            <c:dLbl>
              <c:idx val="3"/>
              <c:layout>
                <c:manualLayout>
                  <c:x val="1.5660644387250761E-2"/>
                  <c:y val="-2.7122266873308151E-2"/>
                </c:manualLayout>
              </c:layout>
              <c:showVal val="1"/>
            </c:dLbl>
            <c:dLbl>
              <c:idx val="4"/>
              <c:layout>
                <c:manualLayout>
                  <c:x val="1.663676087740356E-2"/>
                  <c:y val="-2.1955660732827186E-2"/>
                </c:manualLayout>
              </c:layout>
              <c:showVal val="1"/>
            </c:dLbl>
            <c:dLbl>
              <c:idx val="5"/>
              <c:layout>
                <c:manualLayout>
                  <c:x val="1.5660644387250761E-2"/>
                  <c:y val="-2.3931428662359956E-2"/>
                </c:manualLayout>
              </c:layout>
              <c:showVal val="1"/>
            </c:dLbl>
            <c:dLbl>
              <c:idx val="6"/>
              <c:layout>
                <c:manualLayout>
                  <c:x val="1.6350639510904017E-2"/>
                  <c:y val="-2.0455009152809601E-2"/>
                </c:manualLayout>
              </c:layout>
              <c:showVal val="1"/>
            </c:dLbl>
            <c:dLbl>
              <c:idx val="7"/>
              <c:layout>
                <c:manualLayout>
                  <c:x val="1.7981594835414068E-2"/>
                  <c:y val="-2.1955660732827186E-2"/>
                </c:manualLayout>
              </c:layout>
              <c:showVal val="1"/>
            </c:dLbl>
            <c:dLbl>
              <c:idx val="8"/>
              <c:layout>
                <c:manualLayout>
                  <c:x val="1.6268043409545886E-2"/>
                  <c:y val="-2.8830639775990596E-2"/>
                </c:manualLayout>
              </c:layout>
              <c:showVal val="1"/>
            </c:dLbl>
            <c:dLbl>
              <c:idx val="9"/>
              <c:layout>
                <c:manualLayout>
                  <c:x val="2.0801086879980005E-2"/>
                  <c:y val="-3.243947807673366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สิงห์บุรี</c:v>
                </c:pt>
                <c:pt idx="3">
                  <c:v>อยุธยา</c:v>
                </c:pt>
                <c:pt idx="4">
                  <c:v>นนทบุรี</c:v>
                </c:pt>
                <c:pt idx="5">
                  <c:v>ปทุมธานี</c:v>
                </c:pt>
                <c:pt idx="6">
                  <c:v>อ่างทอง</c:v>
                </c:pt>
                <c:pt idx="7">
                  <c:v>ลพบุรี</c:v>
                </c:pt>
                <c:pt idx="8">
                  <c:v>นครนายก</c:v>
                </c:pt>
                <c:pt idx="9">
                  <c:v>สระบุรี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30.25</c:v>
                </c:pt>
                <c:pt idx="1">
                  <c:v>25.75</c:v>
                </c:pt>
                <c:pt idx="2">
                  <c:v>41.87</c:v>
                </c:pt>
                <c:pt idx="3">
                  <c:v>30.650000000000031</c:v>
                </c:pt>
                <c:pt idx="4">
                  <c:v>28.419999999999987</c:v>
                </c:pt>
                <c:pt idx="5">
                  <c:v>25.9</c:v>
                </c:pt>
                <c:pt idx="6">
                  <c:v>22.72</c:v>
                </c:pt>
                <c:pt idx="7">
                  <c:v>21.34</c:v>
                </c:pt>
                <c:pt idx="8">
                  <c:v>19.829999999999988</c:v>
                </c:pt>
                <c:pt idx="9">
                  <c:v>17.41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6526464"/>
        <c:axId val="136540544"/>
        <c:axId val="0"/>
      </c:bar3DChart>
      <c:catAx>
        <c:axId val="1365264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6540544"/>
        <c:crosses val="autoZero"/>
        <c:auto val="1"/>
        <c:lblAlgn val="ctr"/>
        <c:lblOffset val="100"/>
      </c:catAx>
      <c:valAx>
        <c:axId val="136540544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6526464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3839405955271974E-2"/>
          <c:y val="5.1161369500596007E-2"/>
          <c:w val="0.93314850288773654"/>
          <c:h val="0.7499481407094578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ข้อมูลสาเหตุการตาย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9.8690891369007539E-3"/>
                  <c:y val="-1.9637195244971956E-2"/>
                </c:manualLayout>
              </c:layout>
              <c:showVal val="1"/>
            </c:dLbl>
            <c:dLbl>
              <c:idx val="2"/>
              <c:layout>
                <c:manualLayout>
                  <c:x val="9.392086406867086E-3"/>
                  <c:y val="-1.5383028457537088E-2"/>
                </c:manualLayout>
              </c:layout>
              <c:showVal val="1"/>
            </c:dLbl>
            <c:dLbl>
              <c:idx val="3"/>
              <c:layout>
                <c:manualLayout>
                  <c:x val="2.4729338096460916E-3"/>
                  <c:y val="-1.6295751971079214E-2"/>
                </c:manualLayout>
              </c:layout>
              <c:showVal val="1"/>
            </c:dLbl>
            <c:dLbl>
              <c:idx val="4"/>
              <c:layout>
                <c:manualLayout>
                  <c:x val="3.3621775671610716E-3"/>
                  <c:y val="-1.1129429991094409E-2"/>
                </c:manualLayout>
              </c:layout>
              <c:showVal val="1"/>
            </c:dLbl>
            <c:dLbl>
              <c:idx val="5"/>
              <c:layout>
                <c:manualLayout>
                  <c:x val="1.0281258533984344E-2"/>
                  <c:y val="-1.3104777754319901E-2"/>
                </c:manualLayout>
              </c:layout>
              <c:showVal val="1"/>
            </c:dLbl>
            <c:dLbl>
              <c:idx val="6"/>
              <c:layout>
                <c:manualLayout>
                  <c:x val="9.8002285924147468E-3"/>
                  <c:y val="-9.6284942505806496E-3"/>
                </c:manualLayout>
              </c:layout>
              <c:showVal val="1"/>
            </c:dLbl>
            <c:dLbl>
              <c:idx val="7"/>
              <c:layout>
                <c:manualLayout>
                  <c:x val="3.3621775671611675E-3"/>
                  <c:y val="-7.5203075298553223E-3"/>
                </c:manualLayout>
              </c:layout>
              <c:showVal val="1"/>
            </c:dLbl>
            <c:dLbl>
              <c:idx val="8"/>
              <c:layout>
                <c:manualLayout>
                  <c:x val="1.6486566967801775E-3"/>
                  <c:y val="-1.4395286573018707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นนทบุรี </c:v>
                </c:pt>
                <c:pt idx="2">
                  <c:v>ปทุมธานี </c:v>
                </c:pt>
                <c:pt idx="3">
                  <c:v>อยุธยา </c:v>
                </c:pt>
                <c:pt idx="4">
                  <c:v>สระบุรี </c:v>
                </c:pt>
                <c:pt idx="5">
                  <c:v>ลพบุรี </c:v>
                </c:pt>
                <c:pt idx="6">
                  <c:v>สิงห์บุรี </c:v>
                </c:pt>
                <c:pt idx="7">
                  <c:v>อ่างทอง </c:v>
                </c:pt>
                <c:pt idx="8">
                  <c:v>นครนายก 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30.5</c:v>
                </c:pt>
                <c:pt idx="1">
                  <c:v>32.58</c:v>
                </c:pt>
                <c:pt idx="2">
                  <c:v>30.72</c:v>
                </c:pt>
                <c:pt idx="3">
                  <c:v>29.18</c:v>
                </c:pt>
                <c:pt idx="4">
                  <c:v>26.650000000000031</c:v>
                </c:pt>
                <c:pt idx="5">
                  <c:v>31.2</c:v>
                </c:pt>
                <c:pt idx="6">
                  <c:v>33.43</c:v>
                </c:pt>
                <c:pt idx="7">
                  <c:v>35.14</c:v>
                </c:pt>
                <c:pt idx="8">
                  <c:v>26.87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ข้อมูลบริการสุขภาพ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1.0411058511583429E-2"/>
                  <c:y val="-7.2176766014859983E-3"/>
                </c:manualLayout>
              </c:layout>
              <c:showVal val="1"/>
            </c:dLbl>
            <c:dLbl>
              <c:idx val="2"/>
              <c:layout>
                <c:manualLayout>
                  <c:x val="1.041105851158342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9.1096761976355006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7.8082938836875953E-3"/>
                  <c:y val="-1.08265149022289E-2"/>
                </c:manualLayout>
              </c:layout>
              <c:showVal val="1"/>
            </c:dLbl>
            <c:dLbl>
              <c:idx val="5"/>
              <c:layout>
                <c:manualLayout>
                  <c:x val="9.1096761976355006E-3"/>
                  <c:y val="-2.1653029804457796E-2"/>
                </c:manualLayout>
              </c:layout>
              <c:showVal val="1"/>
            </c:dLbl>
            <c:dLbl>
              <c:idx val="6"/>
              <c:layout>
                <c:manualLayout>
                  <c:x val="9.1096761976355006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7.8082938836876933E-3"/>
                  <c:y val="-1.08265149022289E-2"/>
                </c:manualLayout>
              </c:layout>
              <c:showVal val="1"/>
            </c:dLbl>
            <c:dLbl>
              <c:idx val="8"/>
              <c:layout>
                <c:manualLayout>
                  <c:x val="9.1096761976355006E-3"/>
                  <c:y val="-1.443535320297185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นนทบุรี </c:v>
                </c:pt>
                <c:pt idx="2">
                  <c:v>ปทุมธานี </c:v>
                </c:pt>
                <c:pt idx="3">
                  <c:v>อยุธยา </c:v>
                </c:pt>
                <c:pt idx="4">
                  <c:v>สระบุรี </c:v>
                </c:pt>
                <c:pt idx="5">
                  <c:v>ลพบุรี </c:v>
                </c:pt>
                <c:pt idx="6">
                  <c:v>สิงห์บุรี </c:v>
                </c:pt>
                <c:pt idx="7">
                  <c:v>อ่างทอง </c:v>
                </c:pt>
                <c:pt idx="8">
                  <c:v>นครนายก 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50.5</c:v>
                </c:pt>
                <c:pt idx="1">
                  <c:v>24.1</c:v>
                </c:pt>
                <c:pt idx="2">
                  <c:v>11.6</c:v>
                </c:pt>
                <c:pt idx="3">
                  <c:v>66.8</c:v>
                </c:pt>
                <c:pt idx="4">
                  <c:v>60.8</c:v>
                </c:pt>
                <c:pt idx="5">
                  <c:v>18.2</c:v>
                </c:pt>
                <c:pt idx="6">
                  <c:v>11.3</c:v>
                </c:pt>
                <c:pt idx="7" formatCode="0.0">
                  <c:v>62.6</c:v>
                </c:pt>
                <c:pt idx="8" formatCode="0.0">
                  <c:v>96.6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6171904"/>
        <c:axId val="136173440"/>
        <c:axId val="0"/>
      </c:bar3DChart>
      <c:catAx>
        <c:axId val="136171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6173440"/>
        <c:crosses val="autoZero"/>
        <c:auto val="1"/>
        <c:lblAlgn val="ctr"/>
        <c:lblOffset val="100"/>
      </c:catAx>
      <c:valAx>
        <c:axId val="136173440"/>
        <c:scaling>
          <c:orientation val="minMax"/>
        </c:scaling>
        <c:axPos val="l"/>
        <c:numFmt formatCode="0.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6171904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30969384315002568"/>
          <c:y val="9.3829795819317163E-2"/>
          <c:w val="0.38061221122890143"/>
          <c:h val="7.340433935810417E-2"/>
        </c:manualLayout>
      </c:layout>
      <c:txPr>
        <a:bodyPr/>
        <a:lstStyle/>
        <a:p>
          <a:pPr>
            <a:defRPr sz="1200" b="1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th-TH"/>
        </a:p>
      </c:txPr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4463805225682748E-2"/>
          <c:y val="5.1161369500596007E-2"/>
          <c:w val="0.90444498758125036"/>
          <c:h val="0.8328744141320988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7276390707965612E-2"/>
                  <c:y val="-9.7353479335257398E-2"/>
                </c:manualLayout>
              </c:layout>
              <c:showVal val="1"/>
            </c:dLbl>
            <c:dLbl>
              <c:idx val="2"/>
              <c:layout>
                <c:manualLayout>
                  <c:x val="1.6349175872528279E-2"/>
                  <c:y val="-9.853083383961736E-2"/>
                </c:manualLayout>
              </c:layout>
              <c:showVal val="1"/>
            </c:dLbl>
            <c:dLbl>
              <c:idx val="3"/>
              <c:layout>
                <c:manualLayout>
                  <c:x val="1.7538566331347021E-2"/>
                  <c:y val="-9.7621480526848367E-2"/>
                </c:manualLayout>
              </c:layout>
              <c:showVal val="1"/>
            </c:dLbl>
            <c:dLbl>
              <c:idx val="4"/>
              <c:layout>
                <c:manualLayout>
                  <c:x val="1.87278425026229E-2"/>
                  <c:y val="-9.5187759214631934E-2"/>
                </c:manualLayout>
              </c:layout>
              <c:showVal val="1"/>
            </c:dLbl>
            <c:dLbl>
              <c:idx val="5"/>
              <c:layout>
                <c:manualLayout>
                  <c:x val="1.6087114536689737E-2"/>
                  <c:y val="-3.1184946091898431E-2"/>
                </c:manualLayout>
              </c:layout>
              <c:showVal val="1"/>
            </c:dLbl>
            <c:dLbl>
              <c:idx val="6"/>
              <c:layout>
                <c:manualLayout>
                  <c:x val="1.3554388298784243E-2"/>
                  <c:y val="-2.3188687431242378E-2"/>
                </c:manualLayout>
              </c:layout>
              <c:showVal val="1"/>
            </c:dLbl>
            <c:dLbl>
              <c:idx val="7"/>
              <c:layout>
                <c:manualLayout>
                  <c:x val="1.4373487118651039E-2"/>
                  <c:y val="-2.7386660943613386E-2"/>
                </c:manualLayout>
              </c:layout>
              <c:showVal val="1"/>
            </c:dLbl>
            <c:dLbl>
              <c:idx val="8"/>
              <c:layout>
                <c:manualLayout>
                  <c:x val="1.5562877577469821E-2"/>
                  <c:y val="-3.3350666212523875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อยุธยา</c:v>
                </c:pt>
                <c:pt idx="2">
                  <c:v>อ่างทอง</c:v>
                </c:pt>
                <c:pt idx="3">
                  <c:v>ลพบุรี</c:v>
                </c:pt>
                <c:pt idx="4">
                  <c:v>นครนายก</c:v>
                </c:pt>
                <c:pt idx="5">
                  <c:v>ปทุมธานี</c:v>
                </c:pt>
                <c:pt idx="6">
                  <c:v>สิงห์บุรี</c:v>
                </c:pt>
                <c:pt idx="7">
                  <c:v>นนทบุรี</c:v>
                </c:pt>
                <c:pt idx="8">
                  <c:v>สระบุรี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 formatCode="0.00">
                  <c:v>12.68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">
                  <c:v>12.5</c:v>
                </c:pt>
                <c:pt idx="6" formatCode="0.00">
                  <c:v>16.670000000000005</c:v>
                </c:pt>
                <c:pt idx="7" formatCode="0.00">
                  <c:v>28.57</c:v>
                </c:pt>
                <c:pt idx="8" formatCode="0.00">
                  <c:v>41.47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36815744"/>
        <c:axId val="136817280"/>
        <c:axId val="0"/>
      </c:bar3DChart>
      <c:catAx>
        <c:axId val="136815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36817280"/>
        <c:crosses val="autoZero"/>
        <c:auto val="1"/>
        <c:lblAlgn val="ctr"/>
        <c:lblOffset val="100"/>
      </c:catAx>
      <c:valAx>
        <c:axId val="136817280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36815744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4463805225682748E-2"/>
          <c:y val="5.1161369500596007E-2"/>
          <c:w val="0.90444498758125036"/>
          <c:h val="0.7540184264475802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8.5677154449869068E-3"/>
                  <c:y val="-3.4072422161231693E-2"/>
                </c:manualLayout>
              </c:layout>
              <c:showVal val="1"/>
            </c:dLbl>
            <c:dLbl>
              <c:idx val="2"/>
              <c:layout>
                <c:manualLayout>
                  <c:x val="1.1994801622981921E-2"/>
                  <c:y val="-2.6209555508639851E-2"/>
                </c:manualLayout>
              </c:layout>
              <c:showVal val="1"/>
            </c:dLbl>
            <c:dLbl>
              <c:idx val="3"/>
              <c:layout>
                <c:manualLayout>
                  <c:x val="1.0281259935786003E-2"/>
                  <c:y val="-3.4339819053518392E-2"/>
                </c:manualLayout>
              </c:layout>
              <c:showVal val="1"/>
            </c:dLbl>
            <c:dLbl>
              <c:idx val="4"/>
              <c:layout>
                <c:manualLayout>
                  <c:x val="8.5677154449869068E-3"/>
                  <c:y val="-1.834668885604784E-2"/>
                </c:manualLayout>
              </c:layout>
              <c:showVal val="1"/>
            </c:dLbl>
            <c:dLbl>
              <c:idx val="5"/>
              <c:layout>
                <c:manualLayout>
                  <c:x val="1.0281258533984344E-2"/>
                  <c:y val="-1.3104777754319901E-2"/>
                </c:manualLayout>
              </c:layout>
              <c:showVal val="1"/>
            </c:dLbl>
            <c:dLbl>
              <c:idx val="6"/>
              <c:layout>
                <c:manualLayout>
                  <c:x val="1.5005795926829954E-2"/>
                  <c:y val="-9.6284575102976548E-3"/>
                </c:manualLayout>
              </c:layout>
              <c:showVal val="1"/>
            </c:dLbl>
            <c:dLbl>
              <c:idx val="7"/>
              <c:layout>
                <c:manualLayout>
                  <c:x val="8.5677154449869068E-3"/>
                  <c:y val="-1.8346688856047833E-2"/>
                </c:manualLayout>
              </c:layout>
              <c:showVal val="1"/>
            </c:dLbl>
            <c:dLbl>
              <c:idx val="8"/>
              <c:layout>
                <c:manualLayout>
                  <c:x val="6.8541723559895334E-3"/>
                  <c:y val="-2.8830511059503811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นนทบุรี</c:v>
                </c:pt>
                <c:pt idx="2">
                  <c:v>สิงห์บุรี</c:v>
                </c:pt>
                <c:pt idx="3">
                  <c:v>นครนายก</c:v>
                </c:pt>
                <c:pt idx="4">
                  <c:v>ลพบุรี</c:v>
                </c:pt>
                <c:pt idx="5">
                  <c:v>สระบุรี</c:v>
                </c:pt>
                <c:pt idx="6">
                  <c:v>อ่างทอง</c:v>
                </c:pt>
                <c:pt idx="7">
                  <c:v>ปทุมธานี</c:v>
                </c:pt>
                <c:pt idx="8">
                  <c:v>อยุธยา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 formatCode="General">
                  <c:v>86.47</c:v>
                </c:pt>
                <c:pt idx="1">
                  <c:v>100</c:v>
                </c:pt>
                <c:pt idx="2">
                  <c:v>100</c:v>
                </c:pt>
                <c:pt idx="3" formatCode="0.00">
                  <c:v>97.22</c:v>
                </c:pt>
                <c:pt idx="4" formatCode="0.00">
                  <c:v>96.78</c:v>
                </c:pt>
                <c:pt idx="5" formatCode="0.00">
                  <c:v>91.55</c:v>
                </c:pt>
                <c:pt idx="6" formatCode="0.00">
                  <c:v>91.3</c:v>
                </c:pt>
                <c:pt idx="7" formatCode="0.00">
                  <c:v>82.14</c:v>
                </c:pt>
                <c:pt idx="8" formatCode="0.00">
                  <c:v>61.95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16015104"/>
        <c:axId val="116016640"/>
        <c:axId val="0"/>
      </c:bar3DChart>
      <c:catAx>
        <c:axId val="116015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16016640"/>
        <c:crosses val="autoZero"/>
        <c:auto val="1"/>
        <c:lblAlgn val="ctr"/>
        <c:lblOffset val="100"/>
      </c:catAx>
      <c:valAx>
        <c:axId val="116016640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16015104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plotArea>
      <c:layout>
        <c:manualLayout>
          <c:layoutTarget val="inner"/>
          <c:xMode val="edge"/>
          <c:yMode val="edge"/>
          <c:x val="5.0144358831034415E-2"/>
          <c:y val="2.2568660962025026E-2"/>
          <c:w val="0.9498556411689657"/>
          <c:h val="0.7830712478491136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8781801578897996E-2"/>
                  <c:y val="-2.1913106335412887E-2"/>
                </c:manualLayout>
              </c:layout>
              <c:showVal val="1"/>
            </c:dLbl>
            <c:dLbl>
              <c:idx val="2"/>
              <c:layout>
                <c:manualLayout>
                  <c:x val="1.4037612824075523E-2"/>
                  <c:y val="-1.1010408426313461E-2"/>
                </c:manualLayout>
              </c:layout>
              <c:showVal val="1"/>
            </c:dLbl>
            <c:dLbl>
              <c:idx val="3"/>
              <c:layout>
                <c:manualLayout>
                  <c:x val="1.0281220337761661E-2"/>
                  <c:y val="-1.3060977317362266E-2"/>
                </c:manualLayout>
              </c:layout>
              <c:showVal val="1"/>
            </c:dLbl>
            <c:dLbl>
              <c:idx val="4"/>
              <c:layout>
                <c:manualLayout>
                  <c:x val="8.5677154449869224E-3"/>
                  <c:y val="-1.8346688856047847E-2"/>
                </c:manualLayout>
              </c:layout>
              <c:showVal val="1"/>
            </c:dLbl>
            <c:dLbl>
              <c:idx val="5"/>
              <c:layout>
                <c:manualLayout>
                  <c:x val="1.0281258533984346E-2"/>
                  <c:y val="-1.3104777754319941E-2"/>
                </c:manualLayout>
              </c:layout>
              <c:showVal val="1"/>
            </c:dLbl>
            <c:dLbl>
              <c:idx val="6"/>
              <c:layout>
                <c:manualLayout>
                  <c:x val="1.5005795926829954E-2"/>
                  <c:y val="-9.6284575102976565E-3"/>
                </c:manualLayout>
              </c:layout>
              <c:showVal val="1"/>
            </c:dLbl>
            <c:dLbl>
              <c:idx val="7"/>
              <c:layout>
                <c:manualLayout>
                  <c:x val="8.5677154449869224E-3"/>
                  <c:y val="-1.834668885604784E-2"/>
                </c:manualLayout>
              </c:layout>
              <c:showVal val="1"/>
            </c:dLbl>
            <c:dLbl>
              <c:idx val="8"/>
              <c:layout>
                <c:manualLayout>
                  <c:x val="1.2982580138008683E-2"/>
                  <c:y val="-1.0591534192703689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4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นนทบุรี</c:v>
                </c:pt>
                <c:pt idx="2">
                  <c:v>ปทุมธานี</c:v>
                </c:pt>
                <c:pt idx="3">
                  <c:v>อยุธยา</c:v>
                </c:pt>
                <c:pt idx="4">
                  <c:v>สระบุรี</c:v>
                </c:pt>
                <c:pt idx="5">
                  <c:v>ลพบุรี</c:v>
                </c:pt>
                <c:pt idx="6">
                  <c:v>สิงห์บุรี</c:v>
                </c:pt>
                <c:pt idx="7">
                  <c:v>อ่างทอง</c:v>
                </c:pt>
                <c:pt idx="8">
                  <c:v>นครนายก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99.82</c:v>
                </c:pt>
                <c:pt idx="1">
                  <c:v>116.99000000000002</c:v>
                </c:pt>
                <c:pt idx="2">
                  <c:v>268.32</c:v>
                </c:pt>
                <c:pt idx="3">
                  <c:v>225.96</c:v>
                </c:pt>
                <c:pt idx="4">
                  <c:v>49.06</c:v>
                </c:pt>
                <c:pt idx="5">
                  <c:v>199.07</c:v>
                </c:pt>
                <c:pt idx="6" formatCode="0.00">
                  <c:v>273.56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dLbls>
          <c:showVal val="1"/>
        </c:dLbls>
        <c:gapWidth val="55"/>
        <c:gapDepth val="106"/>
        <c:shape val="cylinder"/>
        <c:axId val="116171520"/>
        <c:axId val="116173056"/>
        <c:axId val="0"/>
      </c:bar3DChart>
      <c:catAx>
        <c:axId val="116171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116173056"/>
        <c:crosses val="autoZero"/>
        <c:auto val="1"/>
        <c:lblAlgn val="ctr"/>
        <c:lblOffset val="100"/>
      </c:catAx>
      <c:valAx>
        <c:axId val="116173056"/>
        <c:scaling>
          <c:orientation val="minMax"/>
          <c:min val="0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16171520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plotArea>
      <c:layout>
        <c:manualLayout>
          <c:layoutTarget val="inner"/>
          <c:xMode val="edge"/>
          <c:yMode val="edge"/>
          <c:x val="5.0144358831034415E-2"/>
          <c:y val="2.2568660962025026E-2"/>
          <c:w val="0.9498556411689657"/>
          <c:h val="0.7830712478491136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6745889232654097E-2"/>
                  <c:y val="-2.1631426953678392E-2"/>
                </c:manualLayout>
              </c:layout>
              <c:showVal val="1"/>
            </c:dLbl>
            <c:dLbl>
              <c:idx val="2"/>
              <c:layout>
                <c:manualLayout>
                  <c:x val="1.1994801622981941E-2"/>
                  <c:y val="-2.6209555508640056E-2"/>
                </c:manualLayout>
              </c:layout>
              <c:showVal val="1"/>
            </c:dLbl>
            <c:dLbl>
              <c:idx val="3"/>
              <c:layout>
                <c:manualLayout>
                  <c:x val="1.2325781994824533E-2"/>
                  <c:y val="-1.5678357944315244E-2"/>
                </c:manualLayout>
              </c:layout>
              <c:showVal val="1"/>
            </c:dLbl>
            <c:dLbl>
              <c:idx val="4"/>
              <c:layout>
                <c:manualLayout>
                  <c:x val="8.5677154449869224E-3"/>
                  <c:y val="-1.8346688856047847E-2"/>
                </c:manualLayout>
              </c:layout>
              <c:showVal val="1"/>
            </c:dLbl>
            <c:dLbl>
              <c:idx val="5"/>
              <c:layout>
                <c:manualLayout>
                  <c:x val="1.0281258533984346E-2"/>
                  <c:y val="-1.3104777754319941E-2"/>
                </c:manualLayout>
              </c:layout>
              <c:showVal val="1"/>
            </c:dLbl>
            <c:dLbl>
              <c:idx val="6"/>
              <c:layout>
                <c:manualLayout>
                  <c:x val="1.1007946642331529E-2"/>
                  <c:y val="-9.6284845671173267E-3"/>
                </c:manualLayout>
              </c:layout>
              <c:showVal val="1"/>
            </c:dLbl>
            <c:dLbl>
              <c:idx val="7"/>
              <c:layout>
                <c:manualLayout>
                  <c:x val="8.5677154449869224E-3"/>
                  <c:y val="-1.834668885604784E-2"/>
                </c:manualLayout>
              </c:layout>
              <c:showVal val="1"/>
            </c:dLbl>
            <c:dLbl>
              <c:idx val="8"/>
              <c:layout>
                <c:manualLayout>
                  <c:x val="6.8541723559895403E-3"/>
                  <c:y val="-2.8830511059503842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4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นนทบุรี</c:v>
                </c:pt>
                <c:pt idx="2">
                  <c:v>ปทุมธานี</c:v>
                </c:pt>
                <c:pt idx="3">
                  <c:v>อยุธยา</c:v>
                </c:pt>
                <c:pt idx="4">
                  <c:v>สระบุรี</c:v>
                </c:pt>
                <c:pt idx="5">
                  <c:v>ลพบุรี</c:v>
                </c:pt>
                <c:pt idx="6">
                  <c:v>สิงห์บุรี</c:v>
                </c:pt>
                <c:pt idx="7">
                  <c:v>อ่างทอง</c:v>
                </c:pt>
                <c:pt idx="8">
                  <c:v>นครนายก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104.82</c:v>
                </c:pt>
                <c:pt idx="1">
                  <c:v>77.989999999999995</c:v>
                </c:pt>
                <c:pt idx="2" formatCode="0.00">
                  <c:v>228.57</c:v>
                </c:pt>
                <c:pt idx="3">
                  <c:v>100</c:v>
                </c:pt>
                <c:pt idx="4">
                  <c:v>121.66999999999999</c:v>
                </c:pt>
                <c:pt idx="5">
                  <c:v>100</c:v>
                </c:pt>
                <c:pt idx="6" formatCode="0.00">
                  <c:v>204.64</c:v>
                </c:pt>
                <c:pt idx="7" formatCode="0.00">
                  <c:v>100</c:v>
                </c:pt>
                <c:pt idx="8">
                  <c:v>100</c:v>
                </c:pt>
              </c:numCache>
            </c:numRef>
          </c:val>
        </c:ser>
        <c:dLbls>
          <c:showVal val="1"/>
        </c:dLbls>
        <c:gapWidth val="55"/>
        <c:gapDepth val="106"/>
        <c:shape val="cylinder"/>
        <c:axId val="116516736"/>
        <c:axId val="116518272"/>
        <c:axId val="0"/>
      </c:bar3DChart>
      <c:catAx>
        <c:axId val="116516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116518272"/>
        <c:crosses val="autoZero"/>
        <c:auto val="1"/>
        <c:lblAlgn val="ctr"/>
        <c:lblOffset val="100"/>
      </c:catAx>
      <c:valAx>
        <c:axId val="116518272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1651673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4463805225682748E-2"/>
          <c:y val="5.1161369500596007E-2"/>
          <c:w val="0.90444498758125036"/>
          <c:h val="0.8045557089464285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5421906657466245E-2"/>
                  <c:y val="-2.7617899587618542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2.1012229482041952E-2"/>
                  <c:y val="-3.4137600395526851E-2"/>
                </c:manualLayout>
              </c:layout>
              <c:showVal val="1"/>
            </c:dLbl>
            <c:dLbl>
              <c:idx val="3"/>
              <c:layout>
                <c:manualLayout>
                  <c:x val="1.6292879900245201E-2"/>
                  <c:y val="-3.4339858444335972E-2"/>
                </c:manualLayout>
              </c:layout>
              <c:showVal val="1"/>
            </c:dLbl>
            <c:dLbl>
              <c:idx val="4"/>
              <c:layout>
                <c:manualLayout>
                  <c:x val="1.7585139113716192E-2"/>
                  <c:y val="-3.4202834858800171E-2"/>
                </c:manualLayout>
              </c:layout>
              <c:showVal val="1"/>
            </c:dLbl>
            <c:dLbl>
              <c:idx val="5"/>
              <c:layout>
                <c:manualLayout>
                  <c:x val="1.6292879900245201E-2"/>
                  <c:y val="-2.4996660245181563E-2"/>
                </c:manualLayout>
              </c:layout>
              <c:showVal val="1"/>
            </c:dLbl>
            <c:dLbl>
              <c:idx val="6"/>
              <c:layout>
                <c:manualLayout>
                  <c:x val="1.9514534188480839E-2"/>
                  <c:y val="-3.3412530260675664E-2"/>
                </c:manualLayout>
              </c:layout>
              <c:showVal val="1"/>
            </c:dLbl>
            <c:dLbl>
              <c:idx val="7"/>
              <c:layout>
                <c:manualLayout>
                  <c:x val="2.0590943511350011E-2"/>
                  <c:y val="-3.4202834858800171E-2"/>
                </c:manualLayout>
              </c:layout>
              <c:showVal val="1"/>
            </c:dLbl>
            <c:dLbl>
              <c:idx val="8"/>
              <c:layout>
                <c:manualLayout>
                  <c:x val="1.5871593929553177E-2"/>
                  <c:y val="-2.8830511500617401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นนทบุรี</c:v>
                </c:pt>
                <c:pt idx="2">
                  <c:v>สิงห์บุรี</c:v>
                </c:pt>
                <c:pt idx="3">
                  <c:v>นครนายก</c:v>
                </c:pt>
                <c:pt idx="4">
                  <c:v>ลพบุรี</c:v>
                </c:pt>
                <c:pt idx="5">
                  <c:v>สระบุรี</c:v>
                </c:pt>
                <c:pt idx="6">
                  <c:v>อ่างทอง</c:v>
                </c:pt>
                <c:pt idx="7">
                  <c:v>ปทุมธานี</c:v>
                </c:pt>
                <c:pt idx="8">
                  <c:v>อยุธยา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18045312"/>
        <c:axId val="118055296"/>
        <c:axId val="0"/>
      </c:bar3DChart>
      <c:catAx>
        <c:axId val="11804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18055296"/>
        <c:crosses val="autoZero"/>
        <c:auto val="1"/>
        <c:lblAlgn val="ctr"/>
        <c:lblOffset val="100"/>
      </c:catAx>
      <c:valAx>
        <c:axId val="118055296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18045312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81807246934034E-2"/>
          <c:y val="5.1161441068331384E-2"/>
          <c:w val="0.92412693840722659"/>
          <c:h val="0.754018426447581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5421873531599921E-2"/>
                  <c:y val="-2.9648302690610879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6212409753390465E-2"/>
                  <c:y val="-1.8498272314558049E-2"/>
                </c:manualLayout>
              </c:layout>
              <c:showVal val="1"/>
            </c:dLbl>
            <c:dLbl>
              <c:idx val="3"/>
              <c:layout>
                <c:manualLayout>
                  <c:x val="1.5845727381361766E-2"/>
                  <c:y val="-1.913129650336869E-2"/>
                </c:manualLayout>
              </c:layout>
              <c:showVal val="1"/>
            </c:dLbl>
            <c:dLbl>
              <c:idx val="4"/>
              <c:layout>
                <c:manualLayout>
                  <c:x val="1.2844065696073884E-2"/>
                  <c:y val="-2.1130559948605108E-2"/>
                </c:manualLayout>
              </c:layout>
              <c:showVal val="1"/>
            </c:dLbl>
            <c:dLbl>
              <c:idx val="5"/>
              <c:layout>
                <c:manualLayout>
                  <c:x val="1.3092948900670278E-2"/>
                  <c:y val="-2.4029083552131868E-2"/>
                </c:manualLayout>
              </c:layout>
              <c:showVal val="1"/>
            </c:dLbl>
            <c:dLbl>
              <c:idx val="6"/>
              <c:layout>
                <c:manualLayout>
                  <c:x val="1.5005798879986484E-2"/>
                  <c:y val="-2.0552774438174951E-2"/>
                </c:manualLayout>
              </c:layout>
              <c:showVal val="1"/>
            </c:dLbl>
            <c:dLbl>
              <c:idx val="7"/>
              <c:layout>
                <c:manualLayout>
                  <c:x val="1.419117717872561E-2"/>
                  <c:y val="-2.1988142586019877E-2"/>
                </c:manualLayout>
              </c:layout>
              <c:showVal val="1"/>
            </c:dLbl>
            <c:dLbl>
              <c:idx val="8"/>
              <c:layout>
                <c:manualLayout>
                  <c:x val="1.6695040239035494E-2"/>
                  <c:y val="-2.1547439261361732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ปทุมธานี</c:v>
                </c:pt>
                <c:pt idx="3">
                  <c:v>อ่างทอง</c:v>
                </c:pt>
                <c:pt idx="4">
                  <c:v>อยุธยา</c:v>
                </c:pt>
                <c:pt idx="5">
                  <c:v>ลพบุรี</c:v>
                </c:pt>
                <c:pt idx="6">
                  <c:v>นครนายก</c:v>
                </c:pt>
                <c:pt idx="7">
                  <c:v>นนทบุรี</c:v>
                </c:pt>
                <c:pt idx="8">
                  <c:v>สระบุรี</c:v>
                </c:pt>
                <c:pt idx="9">
                  <c:v>สิงห์บุรี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79.260000000000005</c:v>
                </c:pt>
                <c:pt idx="1">
                  <c:v>71.179999999999978</c:v>
                </c:pt>
                <c:pt idx="2">
                  <c:v>83.52</c:v>
                </c:pt>
                <c:pt idx="3">
                  <c:v>82.89</c:v>
                </c:pt>
                <c:pt idx="4">
                  <c:v>82.56</c:v>
                </c:pt>
                <c:pt idx="5">
                  <c:v>69.679999999999978</c:v>
                </c:pt>
                <c:pt idx="6">
                  <c:v>68.42</c:v>
                </c:pt>
                <c:pt idx="7">
                  <c:v>66.900000000000006</c:v>
                </c:pt>
                <c:pt idx="8">
                  <c:v>63.49</c:v>
                </c:pt>
                <c:pt idx="9">
                  <c:v>58.97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18316416"/>
        <c:axId val="118330496"/>
        <c:axId val="0"/>
      </c:bar3DChart>
      <c:catAx>
        <c:axId val="118316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18330496"/>
        <c:crosses val="autoZero"/>
        <c:auto val="1"/>
        <c:lblAlgn val="ctr"/>
        <c:lblOffset val="100"/>
      </c:catAx>
      <c:valAx>
        <c:axId val="118330496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1831641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281985490694365E-2"/>
          <c:y val="5.1161369500596007E-2"/>
          <c:w val="0.9286267403116093"/>
          <c:h val="0.8225863833700158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00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5421937085008507E-2"/>
                  <c:y val="-2.6552240918088429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2.1568422628310265E-2"/>
                  <c:y val="-3.8463480566763214E-2"/>
                </c:manualLayout>
              </c:layout>
              <c:showVal val="1"/>
            </c:dLbl>
            <c:dLbl>
              <c:idx val="3"/>
              <c:layout>
                <c:manualLayout>
                  <c:x val="1.8487296317315841E-2"/>
                  <c:y val="-3.8424564241686408E-2"/>
                </c:manualLayout>
              </c:layout>
              <c:showVal val="1"/>
            </c:dLbl>
            <c:dLbl>
              <c:idx val="4"/>
              <c:layout>
                <c:manualLayout>
                  <c:x val="1.6815764045455903E-2"/>
                  <c:y val="-1.8346822432084221E-2"/>
                </c:manualLayout>
              </c:layout>
              <c:showVal val="1"/>
            </c:dLbl>
            <c:dLbl>
              <c:idx val="5"/>
              <c:layout>
                <c:manualLayout>
                  <c:x val="1.4405223825749216E-2"/>
                  <c:y val="-5.2802135068303814E-2"/>
                </c:manualLayout>
              </c:layout>
              <c:showVal val="1"/>
            </c:dLbl>
            <c:dLbl>
              <c:idx val="6"/>
              <c:layout>
                <c:manualLayout>
                  <c:x val="1.5005748169661765E-2"/>
                  <c:y val="-3.1281524055038479E-2"/>
                </c:manualLayout>
              </c:layout>
              <c:showVal val="1"/>
            </c:dLbl>
            <c:dLbl>
              <c:idx val="7"/>
              <c:layout>
                <c:manualLayout>
                  <c:x val="1.2691651207061541E-2"/>
                  <c:y val="-2.9173337334313286E-2"/>
                </c:manualLayout>
              </c:layout>
              <c:showVal val="1"/>
            </c:dLbl>
            <c:dLbl>
              <c:idx val="8"/>
              <c:layout>
                <c:manualLayout>
                  <c:x val="1.3720494212186463E-2"/>
                  <c:y val="-2.3794598992999873E-2"/>
                </c:manualLayout>
              </c:layout>
              <c:showVal val="1"/>
            </c:dLbl>
            <c:dLbl>
              <c:idx val="9"/>
              <c:layout>
                <c:manualLayout>
                  <c:x val="1.5421677405181517E-2"/>
                  <c:y val="-1.657674637008782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ประเทศ</c:v>
                </c:pt>
                <c:pt idx="1">
                  <c:v>เขต 4</c:v>
                </c:pt>
                <c:pt idx="2">
                  <c:v>สิงห์บุรี</c:v>
                </c:pt>
                <c:pt idx="3">
                  <c:v>นครนายก</c:v>
                </c:pt>
                <c:pt idx="4">
                  <c:v>ปทุมธานี</c:v>
                </c:pt>
                <c:pt idx="5">
                  <c:v>อ่างทอง</c:v>
                </c:pt>
                <c:pt idx="6">
                  <c:v>นนทบุรี</c:v>
                </c:pt>
                <c:pt idx="7">
                  <c:v>ลพบุรี</c:v>
                </c:pt>
                <c:pt idx="8">
                  <c:v>อยุธยา</c:v>
                </c:pt>
                <c:pt idx="9">
                  <c:v>สระบุรี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5.28</c:v>
                </c:pt>
                <c:pt idx="1">
                  <c:v>4.2</c:v>
                </c:pt>
                <c:pt idx="2" formatCode="0">
                  <c:v>0</c:v>
                </c:pt>
                <c:pt idx="3" formatCode="0">
                  <c:v>0</c:v>
                </c:pt>
                <c:pt idx="4">
                  <c:v>3.06</c:v>
                </c:pt>
                <c:pt idx="5">
                  <c:v>4.1599999999999975</c:v>
                </c:pt>
                <c:pt idx="6">
                  <c:v>4.4300000000000024</c:v>
                </c:pt>
                <c:pt idx="7">
                  <c:v>4.9800000000000004</c:v>
                </c:pt>
                <c:pt idx="8">
                  <c:v>7.1099999999999985</c:v>
                </c:pt>
                <c:pt idx="9">
                  <c:v>7.3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18209536"/>
        <c:axId val="118211328"/>
        <c:axId val="0"/>
      </c:bar3DChart>
      <c:catAx>
        <c:axId val="118209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18211328"/>
        <c:crosses val="autoZero"/>
        <c:auto val="1"/>
        <c:lblAlgn val="ctr"/>
        <c:lblOffset val="100"/>
      </c:catAx>
      <c:valAx>
        <c:axId val="118211328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1820953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depthPercent val="100"/>
      <c:rAngAx val="1"/>
    </c:view3D>
    <c:floor>
      <c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395597607098694E-2"/>
          <c:y val="5.1161369500596007E-2"/>
          <c:w val="0.91351312819520125"/>
          <c:h val="0.8189775450692754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4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6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7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8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7260716204328567E-2"/>
                  <c:y val="-2.5777138531217811E-2"/>
                </c:manualLayout>
              </c:layout>
              <c:showVal val="1"/>
            </c:dLbl>
            <c:dLbl>
              <c:idx val="2"/>
              <c:layout>
                <c:manualLayout>
                  <c:x val="1.7790170628980761E-2"/>
                  <c:y val="-2.2061844491952486E-2"/>
                </c:manualLayout>
              </c:layout>
              <c:showVal val="1"/>
            </c:dLbl>
            <c:dLbl>
              <c:idx val="3"/>
              <c:layout>
                <c:manualLayout>
                  <c:x val="1.8974227399819781E-2"/>
                  <c:y val="-3.4339689438518964E-2"/>
                </c:manualLayout>
              </c:layout>
              <c:showVal val="1"/>
            </c:dLbl>
            <c:dLbl>
              <c:idx val="4"/>
              <c:layout>
                <c:manualLayout>
                  <c:x val="1.5811875180178243E-2"/>
                  <c:y val="-3.0789650214994541E-2"/>
                </c:manualLayout>
              </c:layout>
              <c:showVal val="1"/>
            </c:dLbl>
            <c:dLbl>
              <c:idx val="5"/>
              <c:layout>
                <c:manualLayout>
                  <c:x val="1.6076659433489481E-2"/>
                  <c:y val="-3.3843271810206486E-2"/>
                </c:manualLayout>
              </c:layout>
              <c:showVal val="1"/>
            </c:dLbl>
            <c:dLbl>
              <c:idx val="6"/>
              <c:layout>
                <c:manualLayout>
                  <c:x val="1.7903454025593381E-2"/>
                  <c:y val="-3.4514741970608158E-2"/>
                </c:manualLayout>
              </c:layout>
              <c:showVal val="1"/>
            </c:dLbl>
            <c:dLbl>
              <c:idx val="7"/>
              <c:layout>
                <c:manualLayout>
                  <c:x val="1.8709557228479005E-2"/>
                  <c:y val="-3.0789650214994555E-2"/>
                </c:manualLayout>
              </c:layout>
              <c:showVal val="1"/>
            </c:dLbl>
            <c:dLbl>
              <c:idx val="8"/>
              <c:layout>
                <c:manualLayout>
                  <c:x val="1.8444772975167681E-2"/>
                  <c:y val="-2.883043353588479E-2"/>
                </c:manualLayout>
              </c:layout>
              <c:showVal val="1"/>
            </c:dLbl>
            <c:dLbl>
              <c:idx val="9"/>
              <c:layout>
                <c:manualLayout>
                  <c:x val="1.5421752876323747E-2"/>
                  <c:y val="-2.88305110595038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/>
                  </a:defRPr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เขต 4</c:v>
                </c:pt>
                <c:pt idx="1">
                  <c:v>สระบุรี</c:v>
                </c:pt>
                <c:pt idx="2">
                  <c:v>ลพบุรี</c:v>
                </c:pt>
                <c:pt idx="3">
                  <c:v>อยุธยา</c:v>
                </c:pt>
                <c:pt idx="4">
                  <c:v>สิงห์บุรี</c:v>
                </c:pt>
                <c:pt idx="5">
                  <c:v>นครนายก</c:v>
                </c:pt>
                <c:pt idx="6">
                  <c:v>อ่างทอง</c:v>
                </c:pt>
                <c:pt idx="7">
                  <c:v>ปทุมธานี</c:v>
                </c:pt>
                <c:pt idx="8">
                  <c:v>นนทบุรี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32.020000000000003</c:v>
                </c:pt>
                <c:pt idx="1">
                  <c:v>54.21</c:v>
                </c:pt>
                <c:pt idx="2">
                  <c:v>40.160000000000011</c:v>
                </c:pt>
                <c:pt idx="3">
                  <c:v>36.33</c:v>
                </c:pt>
                <c:pt idx="4">
                  <c:v>35.340000000000003</c:v>
                </c:pt>
                <c:pt idx="5">
                  <c:v>34.06</c:v>
                </c:pt>
                <c:pt idx="6">
                  <c:v>32.15</c:v>
                </c:pt>
                <c:pt idx="7">
                  <c:v>27.459999999999987</c:v>
                </c:pt>
                <c:pt idx="8">
                  <c:v>14.58</c:v>
                </c:pt>
              </c:numCache>
            </c:numRef>
          </c:val>
        </c:ser>
        <c:dLbls>
          <c:showVal val="1"/>
        </c:dLbls>
        <c:gapWidth val="54"/>
        <c:gapDepth val="71"/>
        <c:shape val="box"/>
        <c:axId val="118568832"/>
        <c:axId val="118570368"/>
        <c:axId val="0"/>
      </c:bar3DChart>
      <c:catAx>
        <c:axId val="118568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effectLst/>
                <a:latin typeface="+mn-lt"/>
                <a:cs typeface="+mn-cs"/>
              </a:defRPr>
            </a:pPr>
            <a:endParaRPr lang="th-TH"/>
          </a:p>
        </c:txPr>
        <c:crossAx val="118570368"/>
        <c:crosses val="autoZero"/>
        <c:auto val="1"/>
        <c:lblAlgn val="ctr"/>
        <c:lblOffset val="100"/>
      </c:catAx>
      <c:valAx>
        <c:axId val="118570368"/>
        <c:scaling>
          <c:orientation val="minMax"/>
        </c:scaling>
        <c:axPos val="l"/>
        <c:numFmt formatCode="0.00" sourceLinked="1"/>
        <c:majorTickMark val="in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118568832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หัวกระดาษ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987" name="ตัวยึดวันที่ 2"/>
          <p:cNvSpPr>
            <a:spLocks noGrp="1"/>
          </p:cNvSpPr>
          <p:nvPr>
            <p:ph type="dt" sz="quarter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CD36C4-3230-425F-B19E-B53A06C0AB14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41988" name="ตัวยึดท้ายกระดาษ 3"/>
          <p:cNvSpPr>
            <a:spLocks noGrp="1"/>
          </p:cNvSpPr>
          <p:nvPr>
            <p:ph type="ftr" sz="quarter" idx="2"/>
          </p:nvPr>
        </p:nvSpPr>
        <p:spPr bwMode="auto">
          <a:xfrm>
            <a:off x="0" y="6456324"/>
            <a:ext cx="4302625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989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 bwMode="auto"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D1B7F8-2B12-4A74-97EC-F96C6EF30C39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C91745-EFC7-444C-927A-E85B53013470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4A03C0-35F0-40D8-8B29-5EBD793A0F6D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A03C0-35F0-40D8-8B29-5EBD793A0F6D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A03C0-35F0-40D8-8B29-5EBD793A0F6D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A03C0-35F0-40D8-8B29-5EBD793A0F6D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AA30-0462-4F7B-A6FF-0A19B5D65125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AE6A1-C9BD-4D01-ABF6-8A26EC17BCEF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6D79-E806-4C2E-9EE4-8F758FE43273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AA209-70C2-41D9-AE9D-365FBFE7230B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FAA7-CD7B-4B8E-848C-C3F2AAFBBCBB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60891-5004-44C1-BBE8-72B0145D2129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7737-C3DF-4FE2-81F2-177B6D9FB2F9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5A18E-681E-4494-A4D9-B1424B67CA99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D0A3-C60D-4F3C-9C3D-37A7EE1D7B6B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7A14C-F46F-4AC1-BD66-7B94C4FD072E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F634-1557-42FA-8001-62F3E99E67E5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E18E9-2BAB-4535-89C3-E48B93A91D3B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E19A-E074-4090-B8A3-1289B8FC1BD4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62AD9-711E-4618-9E47-4D9D35A71CCC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166E-12AC-444E-B5F5-A17AB340EB0E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7DDE3-FF30-4BE2-A04A-9DF9701B81FF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6621-2CCD-4AC8-B76C-7A0FA13F3A31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3A203-839C-4FD6-A633-60C448D25630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DCA3-CF36-4DF4-AC1B-7AC09B17E69A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304F-9F8A-4267-8A4E-337D4D34CC27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30E2-1591-4D1F-B53F-FBDEA00CA9D2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B9A8E-862C-4F17-87FF-083730FF7796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  <a:endParaRPr lang="en-US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E28F1-C0B8-4C22-B859-3182C6A5B23E}" type="datetimeFigureOut">
              <a:rPr lang="th-TH"/>
              <a:pPr>
                <a:defRPr/>
              </a:pPr>
              <a:t>04/11/60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fld id="{500C5885-EF27-4012-A4BD-31497506A0F3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9405" y="3981967"/>
            <a:ext cx="2548610" cy="26858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80097" y="322370"/>
            <a:ext cx="11404600" cy="34298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30249" y="531684"/>
            <a:ext cx="113236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ผลการดําเนินงานตามคํารับรองการปฏิบัติราชการ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(Performance Agreement : PA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ประจำปีงบประมาณ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เขตสุขภาพที่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(รอบ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เดือน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1 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ตุลาคม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2559 – 30 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stat14\Desktop\symbol-ministry\logo MO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221" y="4739987"/>
            <a:ext cx="712173" cy="6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ตัวเชื่อมต่อตรง 40"/>
          <p:cNvCxnSpPr/>
          <p:nvPr/>
        </p:nvCxnSpPr>
        <p:spPr>
          <a:xfrm>
            <a:off x="3720716" y="4433411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2756061" y="1771645"/>
            <a:ext cx="8540520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8" name="รูปภาพ 37" descr="6ดาวน์โหลด.jpg"/>
          <p:cNvPicPr>
            <a:picLocks noChangeAspect="1"/>
          </p:cNvPicPr>
          <p:nvPr/>
        </p:nvPicPr>
        <p:blipFill>
          <a:blip r:embed="rId3" cstate="print"/>
          <a:srcRect l="8077" t="7478" r="7088" b="9306"/>
          <a:stretch>
            <a:fillRect/>
          </a:stretch>
        </p:blipFill>
        <p:spPr>
          <a:xfrm>
            <a:off x="141889" y="5454874"/>
            <a:ext cx="1860334" cy="1183849"/>
          </a:xfrm>
          <a:prstGeom prst="rect">
            <a:avLst/>
          </a:prstGeom>
        </p:spPr>
      </p:pic>
      <p:graphicFrame>
        <p:nvGraphicFramePr>
          <p:cNvPr id="35" name="แผนภูมิ 34"/>
          <p:cNvGraphicFramePr/>
          <p:nvPr/>
        </p:nvGraphicFramePr>
        <p:xfrm>
          <a:off x="1713266" y="1059923"/>
          <a:ext cx="9427778" cy="329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รูปหกเหลี่ยม 10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344733" y="190132"/>
            <a:ext cx="10218163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อัตราความสำเร็จการรักษาผู้ป่วยวัณโรครายใหม่และกลับมาเป็นซ้ำ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85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" name="รูปหกเหลี่ยม 13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กล่องข้อความ 14"/>
          <p:cNvSpPr txBox="1">
            <a:spLocks noChangeArrowheads="1"/>
          </p:cNvSpPr>
          <p:nvPr/>
        </p:nvSpPr>
        <p:spPr bwMode="auto">
          <a:xfrm>
            <a:off x="2690859" y="4085063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3683930" y="5661626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รูปหกเหลี่ยม 17"/>
          <p:cNvSpPr/>
          <p:nvPr/>
        </p:nvSpPr>
        <p:spPr>
          <a:xfrm>
            <a:off x="2159936" y="4428935"/>
            <a:ext cx="1923388" cy="1234887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2425320" y="6609826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รูปหกเหลี่ยม 20"/>
          <p:cNvSpPr/>
          <p:nvPr/>
        </p:nvSpPr>
        <p:spPr>
          <a:xfrm>
            <a:off x="9879777" y="5663747"/>
            <a:ext cx="1928653" cy="955420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57" y="4448928"/>
            <a:ext cx="7881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มีข้อจำกัดในการคัดกรอง ทำให้ยังไม่ได้ดำเนินการครอบคลุมทุกพื้นที่ ส่วนมากคัดกรองในสถานบริการ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โดยการค้นหาเชิงรุกด้วยการเอกซเรย์เป้าหมายกลุ่มเสี่ยงทุกราย ซึ่งมีผู้ป่วยมีจำนวนมากจึงดำเนินการได้แค่บางส่วน และส่วนใหญ่ใช้การคัดกรองแบบสัมภาษณ์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Verbal screening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ที่มีรายละเอียดระบุในเรื่องช่วงเวลา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ทำให้บางคำถามอาจจะไม่ได้ข้อมูลที่แท้จริง รวมทั้งการขาดยาของผู้ป่วย อาจจะติดตามไม่ได้เพราะแจ้งที่อยู่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ไม่ชัดเจน เปลี่ยนเบอร์โทรศัพท์ การโอนออก ติดตามผลการรักษาไม่ได้ เนื่องจากไม่ไปรักษาต่อเนื่อง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473" y="5756215"/>
            <a:ext cx="7430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ควรมีการคัดกรองเชิงรุกค้นหาผู้ป่วยรายใหม่เพื่อขึ้นทะเบียนรักษาให้ไว มีการกำหนดพื้นที่เสี่ยง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X-ray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ในกลุ่มผู้สูงอายุ ผู้ป่วยโรคเรื้อรัง และผู้สัมผัสโรคร่วมบ้าน  ซึ่งต้องมีการติดตามผลการรักษาอย่างเข้มข้นและกระตุ้นเตือนให้หน่วยงาน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update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ข้อมูลให้เป็นปัจจุบัน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คำบรรยายภาพแบบลูกศรลง 12"/>
          <p:cNvSpPr/>
          <p:nvPr/>
        </p:nvSpPr>
        <p:spPr>
          <a:xfrm>
            <a:off x="3740899" y="1316311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71.18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ดาว 5 แฉก 23"/>
          <p:cNvSpPr/>
          <p:nvPr/>
        </p:nvSpPr>
        <p:spPr>
          <a:xfrm>
            <a:off x="10181231" y="1760561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ดาว 5 แฉก 24"/>
          <p:cNvSpPr/>
          <p:nvPr/>
        </p:nvSpPr>
        <p:spPr>
          <a:xfrm>
            <a:off x="9432878" y="1708244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ดาว 5 แฉก 25"/>
          <p:cNvSpPr/>
          <p:nvPr/>
        </p:nvSpPr>
        <p:spPr>
          <a:xfrm>
            <a:off x="8627662" y="1626359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คูณ 26"/>
          <p:cNvSpPr/>
          <p:nvPr/>
        </p:nvSpPr>
        <p:spPr>
          <a:xfrm>
            <a:off x="3889616" y="887107"/>
            <a:ext cx="450372" cy="368488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ตัวเชื่อมต่อตรง 42"/>
          <p:cNvCxnSpPr/>
          <p:nvPr/>
        </p:nvCxnSpPr>
        <p:spPr>
          <a:xfrm>
            <a:off x="3475052" y="4337875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2315303" y="2201994"/>
            <a:ext cx="85156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9" name="รูปภาพ 28" descr="7ดาวน์โหล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4" y="5849004"/>
            <a:ext cx="1983504" cy="930166"/>
          </a:xfrm>
          <a:prstGeom prst="rect">
            <a:avLst/>
          </a:prstGeom>
        </p:spPr>
      </p:pic>
      <p:graphicFrame>
        <p:nvGraphicFramePr>
          <p:cNvPr id="26" name="แผนภูมิ 25"/>
          <p:cNvGraphicFramePr/>
          <p:nvPr/>
        </p:nvGraphicFramePr>
        <p:xfrm>
          <a:off x="1340069" y="926737"/>
          <a:ext cx="9285890" cy="310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รูปหกเหลี่ยม 11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344734" y="190132"/>
            <a:ext cx="9792494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อัตราการเสียชีวิตจากการจมน้ำของเด็กอายุน้อยกว่า 15 ปี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5.0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" name="รูปหกเหลี่ยม 13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คำบรรยายภาพแบบลูกศรลง 36"/>
          <p:cNvSpPr/>
          <p:nvPr/>
        </p:nvSpPr>
        <p:spPr>
          <a:xfrm>
            <a:off x="3319229" y="1637506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4.20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8055" y="1308539"/>
            <a:ext cx="630621" cy="28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7228" y="1460939"/>
            <a:ext cx="756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574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3076" y="1045625"/>
            <a:ext cx="630621" cy="28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9120" y="1692165"/>
            <a:ext cx="630621" cy="28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1630" y="1692164"/>
            <a:ext cx="630621" cy="28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98374" y="1550275"/>
            <a:ext cx="630621" cy="28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6609" y="2165131"/>
            <a:ext cx="630621" cy="28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32885" y="1002562"/>
            <a:ext cx="630621" cy="28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กล่องข้อความ 14"/>
          <p:cNvSpPr txBox="1">
            <a:spLocks noChangeArrowheads="1"/>
          </p:cNvSpPr>
          <p:nvPr/>
        </p:nvSpPr>
        <p:spPr bwMode="auto">
          <a:xfrm>
            <a:off x="2202113" y="3975879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3" name="ตัวเชื่อมต่อตรง 32"/>
          <p:cNvCxnSpPr/>
          <p:nvPr/>
        </p:nvCxnSpPr>
        <p:spPr>
          <a:xfrm>
            <a:off x="3605100" y="5281600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รูปหกเหลี่ยม 33"/>
          <p:cNvSpPr/>
          <p:nvPr/>
        </p:nvSpPr>
        <p:spPr>
          <a:xfrm>
            <a:off x="2081106" y="4335518"/>
            <a:ext cx="1923388" cy="946166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>
            <a:off x="2346490" y="6543704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รูปหกเหลี่ยม 35"/>
          <p:cNvSpPr/>
          <p:nvPr/>
        </p:nvSpPr>
        <p:spPr>
          <a:xfrm>
            <a:off x="9800947" y="5283721"/>
            <a:ext cx="2004366" cy="1267204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4267" y="4437398"/>
            <a:ext cx="741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พื้นที่เป้าหมายที่มีเด็กเสียชีวิตจากการจมน้ำอายุต่ำกว่า 15 ปี  ยังไม่มีความพร้อมในการจัดตั้งทีม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Merit Maker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รวมทั้งองค์กรปกครองส่วนท้องถิ่นมีสัดส่วนการดำเนินงานป้องกันเด็กจมน้ำในพื้นที่ของตนเองน้อย และไม่มีงบประมาณสำหรับการดำเนินการในการฝึกให้เด็กว่ายน้ำ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2699" y="5335245"/>
            <a:ext cx="74308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ควรผลักดันให้หลักสูตรการลอยตัวเพื่อชีวิตรอดให้อยู่ในระบบการศึกษาตั้งแต่ศูนย์เด็กเล็ก ควรมีข้อบังคับให้ท้องถิ่นมีการเฝ้าระวังแหล่งน้ำที่เสี่ยงและมีการจัดการแหล่งเสี่ยงในชุมชน ควรสนับสนุน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ให้หน่วยงานที่เกี่ยวข้องดำเนินงานจัดตั้งทีมผู้ก่อการดี (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Merit Maker)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ให้ครอบคลุมทุกพื้นที่ รวมทั้งสนับสนุนงบประมาณ พร้อมมีการประสานงานขอความร่วมมือจากหน่วยงานทุกภาคส่วนให้ความร่วมมืออย่างจริงจังในทุกระดับ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ดาว 5 แฉก 31"/>
          <p:cNvSpPr/>
          <p:nvPr/>
        </p:nvSpPr>
        <p:spPr>
          <a:xfrm>
            <a:off x="9705835" y="887106"/>
            <a:ext cx="202440" cy="163772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ดาว 5 แฉก 39"/>
          <p:cNvSpPr/>
          <p:nvPr/>
        </p:nvSpPr>
        <p:spPr>
          <a:xfrm>
            <a:off x="8930187" y="916675"/>
            <a:ext cx="202440" cy="163772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ตัวเชื่อมต่อตรง 40"/>
          <p:cNvCxnSpPr/>
          <p:nvPr/>
        </p:nvCxnSpPr>
        <p:spPr>
          <a:xfrm>
            <a:off x="3365868" y="4392467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692265" y="2922499"/>
            <a:ext cx="81235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3131" y="40944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3" name="รูปภาพ 32" descr="8ดาวน์โหล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5" y="5808350"/>
            <a:ext cx="1718441" cy="1018118"/>
          </a:xfrm>
          <a:prstGeom prst="rect">
            <a:avLst/>
          </a:prstGeom>
        </p:spPr>
      </p:pic>
      <p:graphicFrame>
        <p:nvGraphicFramePr>
          <p:cNvPr id="34" name="แผนภูมิ 33"/>
          <p:cNvGraphicFramePr/>
          <p:nvPr/>
        </p:nvGraphicFramePr>
        <p:xfrm>
          <a:off x="1655380" y="958265"/>
          <a:ext cx="8765627" cy="306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รูปหกเหลี่ยม 12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รูปห้าเหลี่ยม 14"/>
          <p:cNvSpPr/>
          <p:nvPr/>
        </p:nvSpPr>
        <p:spPr>
          <a:xfrm>
            <a:off x="344734" y="190132"/>
            <a:ext cx="9461418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อัตราการเสียชีวิตจากการบาดเจ็บทางถนน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(ไม่เกิน 18 ต่อแสนประชากร)</a:t>
            </a:r>
          </a:p>
        </p:txBody>
      </p:sp>
      <p:sp>
        <p:nvSpPr>
          <p:cNvPr id="16" name="รูปหกเหลี่ยม 15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2023" y="1317951"/>
            <a:ext cx="898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1,675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คำบรรยายภาพแบบลูกศรลง 46"/>
          <p:cNvSpPr/>
          <p:nvPr/>
        </p:nvSpPr>
        <p:spPr>
          <a:xfrm>
            <a:off x="2918032" y="1631141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32.02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7957" y="1025700"/>
            <a:ext cx="81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346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กล่องข้อความ 14"/>
          <p:cNvSpPr txBox="1">
            <a:spLocks noChangeArrowheads="1"/>
          </p:cNvSpPr>
          <p:nvPr/>
        </p:nvSpPr>
        <p:spPr bwMode="auto">
          <a:xfrm>
            <a:off x="2580497" y="4028353"/>
            <a:ext cx="30540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 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6743" y="1476707"/>
            <a:ext cx="81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304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9255" y="1587063"/>
            <a:ext cx="81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295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3809" y="1644870"/>
            <a:ext cx="81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79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1062" y="1671147"/>
            <a:ext cx="81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88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5104" y="1734208"/>
            <a:ext cx="81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91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97615" y="1923396"/>
            <a:ext cx="81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298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85889" y="2412125"/>
            <a:ext cx="81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174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>
            <a:off x="3431674" y="5477848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รูปหกเหลี่ยม 35"/>
          <p:cNvSpPr/>
          <p:nvPr/>
        </p:nvSpPr>
        <p:spPr>
          <a:xfrm>
            <a:off x="1907680" y="4395286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37" name="ตัวเชื่อมต่อตรง 36"/>
          <p:cNvCxnSpPr/>
          <p:nvPr/>
        </p:nvCxnSpPr>
        <p:spPr>
          <a:xfrm>
            <a:off x="2173064" y="6576176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รูปหกเหลี่ยม 37"/>
          <p:cNvSpPr/>
          <p:nvPr/>
        </p:nvSpPr>
        <p:spPr>
          <a:xfrm>
            <a:off x="9627521" y="5493616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62601" y="4442574"/>
            <a:ext cx="7587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ระบบข้อมูลตัวชี้วัดกระทรวงสาธารณสุขควรใช้ข้อมูลการบูรณาการข้อมูล 3 ฐาน เป็นหลัก เพราะข้อมูล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มรณ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บัตรที่ส่งให้จังหวัด ไม่ระบุเลขบัตรประชาชนและสถานที่เสียชีวิต ทำให้ไม่สามารถติดตามแก้ไข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ปัญหาได้  และแม้จะมีการแก้ไขจุดเสี่ยงในระดับท้องถิ่น  แต่ก็ยังมีการเสียชีวิตอยู่  ซึ่งจากการสอบสวน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การเสียชีวิตนั้น มีบางกรณีที่เสียชีวิตเนื่องจากสภาพภูมิอากาศ ฝนตก ถนนลื่น ส่วนพฤติกรรมเสี่ยงต่างๆ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62921" y="5545141"/>
            <a:ext cx="743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พัฒนาระบบการตรวจสอบข้อมูล 3 ฐาน ของจังหวัดให้มีความครบถ้วน ถูกต้อง ทันเวลา รวมทั้งส่งเสริมการมีส่วนร่วมขององค์กรปกครองส่วนท้องถิ่นในการดำเนินงานการให้บริการระบบบริการการแพทย์ฉุกเฉินในเขตพื้นที่ความรับผิดชอบ พร้อมกับคืนข้อมูลให้แก่หน่วยงานที่เกี่ยวข้องทุกเดือน เพื่อร่วมกันดำเนินงานแก้ไขปัญหาอุบัติเหตุจราจรให้เกิดความยั่งยืน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ดาว 5 แฉก 31"/>
          <p:cNvSpPr/>
          <p:nvPr/>
        </p:nvSpPr>
        <p:spPr>
          <a:xfrm>
            <a:off x="4001070" y="887105"/>
            <a:ext cx="202440" cy="163772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ดาว 5 แฉก 41"/>
          <p:cNvSpPr/>
          <p:nvPr/>
        </p:nvSpPr>
        <p:spPr>
          <a:xfrm>
            <a:off x="4835859" y="1312461"/>
            <a:ext cx="202440" cy="163772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ดาว 5 แฉก 42"/>
          <p:cNvSpPr/>
          <p:nvPr/>
        </p:nvSpPr>
        <p:spPr>
          <a:xfrm>
            <a:off x="5625153" y="1419368"/>
            <a:ext cx="202440" cy="163772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คูณ 43"/>
          <p:cNvSpPr/>
          <p:nvPr/>
        </p:nvSpPr>
        <p:spPr>
          <a:xfrm>
            <a:off x="3070752" y="968994"/>
            <a:ext cx="450372" cy="368488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ตัวเชื่อมต่อตรง 16"/>
          <p:cNvCxnSpPr/>
          <p:nvPr/>
        </p:nvCxnSpPr>
        <p:spPr>
          <a:xfrm>
            <a:off x="3256694" y="4215045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68239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cxnSp>
        <p:nvCxnSpPr>
          <p:cNvPr id="13" name="ตัวเชื่อมต่อตรง 12"/>
          <p:cNvCxnSpPr/>
          <p:nvPr/>
        </p:nvCxnSpPr>
        <p:spPr>
          <a:xfrm>
            <a:off x="2237402" y="3103009"/>
            <a:ext cx="86565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รูปภาพ 37" descr="9ดาวน์โหล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96" y="4668242"/>
            <a:ext cx="1366148" cy="975820"/>
          </a:xfrm>
          <a:prstGeom prst="rect">
            <a:avLst/>
          </a:prstGeom>
        </p:spPr>
      </p:pic>
      <p:graphicFrame>
        <p:nvGraphicFramePr>
          <p:cNvPr id="39" name="แผนภูมิ 38"/>
          <p:cNvGraphicFramePr/>
          <p:nvPr/>
        </p:nvGraphicFramePr>
        <p:xfrm>
          <a:off x="1166647" y="879443"/>
          <a:ext cx="10421008" cy="30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รูปหกเหลี่ยม 10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รูปห้าเหลี่ยม 14"/>
          <p:cNvSpPr/>
          <p:nvPr/>
        </p:nvSpPr>
        <p:spPr>
          <a:xfrm>
            <a:off x="344733" y="190132"/>
            <a:ext cx="9587543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อัตราผู้ป่วยเบาหวานรายใหม่จากกลุ่มเสี่ยงเบาหวาน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(ไม่เกินร้อยละ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6" name="รูปหกเหลี่ยม 15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กล่องข้อความ 14"/>
          <p:cNvSpPr txBox="1">
            <a:spLocks noChangeArrowheads="1"/>
          </p:cNvSpPr>
          <p:nvPr/>
        </p:nvSpPr>
        <p:spPr bwMode="auto">
          <a:xfrm>
            <a:off x="2141696" y="3876214"/>
            <a:ext cx="25186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</a:t>
            </a:r>
            <a:r>
              <a:rPr lang="th-TH" sz="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>
            <a:off x="3337078" y="5291952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รูปหกเหลี่ยม 27"/>
          <p:cNvSpPr/>
          <p:nvPr/>
        </p:nvSpPr>
        <p:spPr>
          <a:xfrm>
            <a:off x="1813084" y="4209390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31" name="ตัวเชื่อมต่อตรง 30"/>
          <p:cNvCxnSpPr/>
          <p:nvPr/>
        </p:nvCxnSpPr>
        <p:spPr>
          <a:xfrm>
            <a:off x="2078468" y="6554056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รูปหกเหลี่ยม 31"/>
          <p:cNvSpPr/>
          <p:nvPr/>
        </p:nvSpPr>
        <p:spPr>
          <a:xfrm>
            <a:off x="9532925" y="5307719"/>
            <a:ext cx="2013081" cy="1256854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68005" y="4367040"/>
            <a:ext cx="76777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ระบบข้อมูลระบบ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HDC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มีความคลาดเคลื่อน เนื่องจากเจ้าหน้าที่ระดับผู้ปฎิบัติขาดความรู้ความเข้าใจ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ในรายละเอียดของการบันทึกข้อมูลในระบบ 43 แฟ้มข้อมูล  รวมทั้งการดำเนินงานเชิงรุกและการติดตาม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ยังขาดการบูรณาการและการมีส่วนร่วม ขาดการสื่อสารความเสี่ยงให้ผู้บริหารตระหนักและร่วมแก้ไขปัญหา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1845" y="5331949"/>
            <a:ext cx="7480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สร้าง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Health literacy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ในกลุ่มเสี่ยง เพื่อให้สามารถจัดการตัวเองได้อย่างยั่งยืน ในการลดหวานมันเค็ม ออกกำลังกาย การลดปัจจัยเสี่ยงร่วมกับตำบลจัดการสุขภาพและองค์กรท้องถิ่น ซึ่งต้องพัฒนาภาคีเครือข่ายแกนนำในการดำเนินงานโรคไม่ติดต่อเรื้อรัง  และสร้างพื้นที่ต้นแบบด้านสุขภาพ  เพิ่มการดำเนินการเชิงรุก  รวมทั้งทำความเข้าใจและชี้แจงการบันทึกข้อมูลใน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Hos-xp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ในระดับพื้นที่ โดยทีม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ร่วมกับทีม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NCD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เพื่อให้ข้อมูลมีความถูกต้อง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ตัวเชื่อมต่อตรง 17"/>
          <p:cNvCxnSpPr/>
          <p:nvPr/>
        </p:nvCxnSpPr>
        <p:spPr>
          <a:xfrm>
            <a:off x="3243043" y="4487999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68005" y="4526818"/>
            <a:ext cx="75323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ติดตามผู้ป่วยยาเสพติดมาเข้ารับบำบัดแบบต่อเนื่องทำได้อย่างยากลำบาก และในพื้นที่ที่มีการแพร่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ระบาดของยาเสพติดจะมีผู้ป่วยยาเสพติดเข้ารับบริการทั้งระบบสมัครใจและบังคับบำบัดเป็นจำนวนมาก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ส่งผลต่อการบริการบำบัดรักษาให้มีคุณภาพ  เนื่องจากมีผู้ให้บริการที่ไม่เพียงพอ  ขาดงบประมาณใน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การดำเนินงานเชิงป้องกันและการบริหารจัดการ รวมทั้งการที่ผู้เข้ารับการบำบัดอยู่ในสภาพแวดล้อมและ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สังคมแบบเดิม  ทำให้มีโอกาสกลับมาเสพยาเสพติดซ้ำได้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2338158" y="2117056"/>
            <a:ext cx="8610405" cy="17675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7" name="รูปภาพ 36" descr="10ดาวน์โหลด.jpg"/>
          <p:cNvPicPr>
            <a:picLocks noChangeAspect="1"/>
          </p:cNvPicPr>
          <p:nvPr/>
        </p:nvPicPr>
        <p:blipFill>
          <a:blip r:embed="rId3" cstate="print"/>
          <a:srcRect l="33632" t="13054" r="18920" b="18966"/>
          <a:stretch>
            <a:fillRect/>
          </a:stretch>
        </p:blipFill>
        <p:spPr>
          <a:xfrm>
            <a:off x="110362" y="5356450"/>
            <a:ext cx="1655375" cy="1328150"/>
          </a:xfrm>
          <a:prstGeom prst="rect">
            <a:avLst/>
          </a:prstGeom>
        </p:spPr>
      </p:pic>
      <p:graphicFrame>
        <p:nvGraphicFramePr>
          <p:cNvPr id="38" name="แผนภูมิ 37"/>
          <p:cNvGraphicFramePr/>
          <p:nvPr/>
        </p:nvGraphicFramePr>
        <p:xfrm>
          <a:off x="1199356" y="1532653"/>
          <a:ext cx="9568728" cy="287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รูปหกเหลี่ยม 10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376266" y="190132"/>
            <a:ext cx="10123568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ร้อยละของผู้ป่วย</a:t>
            </a:r>
            <a:r>
              <a:rPr lang="th-TH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ที่หยุดเสพต่อเนื่อง 3 เดือน หลังจำหน่ายจากการบำบัดรักษา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ตามเกณฑ์กำหนด (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months remission rate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92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3" name="รูปหกเหลี่ยม 12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คำบรรยายภาพแบบลูกศรลง 18"/>
          <p:cNvSpPr/>
          <p:nvPr/>
        </p:nvSpPr>
        <p:spPr>
          <a:xfrm>
            <a:off x="3337830" y="1361253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88.47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กล่องข้อความ 14"/>
          <p:cNvSpPr txBox="1">
            <a:spLocks noChangeArrowheads="1"/>
          </p:cNvSpPr>
          <p:nvPr/>
        </p:nvSpPr>
        <p:spPr bwMode="auto">
          <a:xfrm>
            <a:off x="2202113" y="4196603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>
            <a:off x="3337078" y="5712220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รูปหกเหลี่ยม 23"/>
          <p:cNvSpPr/>
          <p:nvPr/>
        </p:nvSpPr>
        <p:spPr>
          <a:xfrm>
            <a:off x="1813084" y="4493178"/>
            <a:ext cx="1923388" cy="1238882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5" name="ตัวเชื่อมต่อตรง 24"/>
          <p:cNvCxnSpPr/>
          <p:nvPr/>
        </p:nvCxnSpPr>
        <p:spPr>
          <a:xfrm>
            <a:off x="2078468" y="6592180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รูปหกเหลี่ยม 25"/>
          <p:cNvSpPr/>
          <p:nvPr/>
        </p:nvSpPr>
        <p:spPr>
          <a:xfrm>
            <a:off x="9532925" y="5700693"/>
            <a:ext cx="1928653" cy="904824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54677" y="5779513"/>
            <a:ext cx="7430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ควรมีงบประมาณสนับสนุนให้ครอบคลุมด้านการป้องกันและการบริหารจัดการให้เพียงพอต่อจำนวน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ผู้เข้ารับการบำบัด รวมทั้งให้มีหัวหน้าหน่วยงานยาเสพติดที่ชัดเจนในการควบคุมกำกับคุณภาพบริการและเร่งรัดให้สถานบริการมีการประเมินตนเองเพื่อขอรับรองคุณภาพบริการตามมาตรฐาน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HA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ยาเสพติด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ดาว 5 แฉก 21"/>
          <p:cNvSpPr/>
          <p:nvPr/>
        </p:nvSpPr>
        <p:spPr>
          <a:xfrm>
            <a:off x="9730853" y="2101756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ดาว 5 แฉก 28"/>
          <p:cNvSpPr/>
          <p:nvPr/>
        </p:nvSpPr>
        <p:spPr>
          <a:xfrm>
            <a:off x="8952934" y="1473959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คูณ 29"/>
          <p:cNvSpPr/>
          <p:nvPr/>
        </p:nvSpPr>
        <p:spPr>
          <a:xfrm>
            <a:off x="3493832" y="941697"/>
            <a:ext cx="450372" cy="368488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ตัวเชื่อมต่อตรง 26"/>
          <p:cNvCxnSpPr/>
          <p:nvPr/>
        </p:nvCxnSpPr>
        <p:spPr>
          <a:xfrm>
            <a:off x="3202103" y="4324227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2342321" y="2272538"/>
            <a:ext cx="8047155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5" name="คำบรรยายภาพแบบลูกศรลง 34"/>
          <p:cNvSpPr/>
          <p:nvPr/>
        </p:nvSpPr>
        <p:spPr>
          <a:xfrm>
            <a:off x="2586721" y="943580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รูปภาพ 23" descr="ดาวน์โหลด.jpg"/>
          <p:cNvPicPr>
            <a:picLocks noChangeAspect="1"/>
          </p:cNvPicPr>
          <p:nvPr/>
        </p:nvPicPr>
        <p:blipFill>
          <a:blip r:embed="rId3" cstate="print"/>
          <a:srcRect b="14532"/>
          <a:stretch>
            <a:fillRect/>
          </a:stretch>
        </p:blipFill>
        <p:spPr>
          <a:xfrm>
            <a:off x="94596" y="5783828"/>
            <a:ext cx="1681060" cy="963832"/>
          </a:xfrm>
          <a:prstGeom prst="rect">
            <a:avLst/>
          </a:prstGeom>
        </p:spPr>
      </p:pic>
      <p:graphicFrame>
        <p:nvGraphicFramePr>
          <p:cNvPr id="26" name="แผนภูมิ 25"/>
          <p:cNvGraphicFramePr/>
          <p:nvPr/>
        </p:nvGraphicFramePr>
        <p:xfrm>
          <a:off x="1497724" y="1336641"/>
          <a:ext cx="8671035" cy="280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รูปหกเหลี่ยม 10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376265" y="190132"/>
            <a:ext cx="7916397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ร้อยละของโรงพยาบาลที่พัฒนาอนามัยสิ่งแวดล้อมได้ตามเกณฑ์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(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Green &amp; Clean Hospital)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(ร้อยละ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75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3" name="รูปหกเหลี่ยม 12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กล่องข้อความ 14"/>
          <p:cNvSpPr txBox="1">
            <a:spLocks noChangeArrowheads="1"/>
          </p:cNvSpPr>
          <p:nvPr/>
        </p:nvSpPr>
        <p:spPr bwMode="auto">
          <a:xfrm>
            <a:off x="2202113" y="4038943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3337078" y="5418080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รูปหกเหลี่ยม 18"/>
          <p:cNvSpPr/>
          <p:nvPr/>
        </p:nvSpPr>
        <p:spPr>
          <a:xfrm>
            <a:off x="1813084" y="4335518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2078468" y="6516408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รูปหกเหลี่ยม 20"/>
          <p:cNvSpPr/>
          <p:nvPr/>
        </p:nvSpPr>
        <p:spPr>
          <a:xfrm>
            <a:off x="9532925" y="5433848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8005" y="4382806"/>
            <a:ext cx="745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การดำเนินงานพัฒนา รพ.ให้ผ่านมาตรฐานบางข้อจำเป็นจะต้องใช้งบประมาณในการพัฒนาปรับปรุง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ซึ่งเป็นข้อจำกัดของ รพ.บางแห่งที่มีเงินบำรุงน้อย เช่น การพัฒนาส้วมตามมาตรฐาน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HAS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สิ่งปลูกสร้าง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หรือโครงสร้างของอาคารที่มีมาก่อนกำหนดหลักเกณฑ์การประเมิน  ซึ่งต้องปรับใช้ให้สามารถรับได้กับ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เกณฑ์ที่กำหนด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4591" y="5598793"/>
            <a:ext cx="7124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ควรพัฒนาศักยภาพบุคลากรของโรงพยาบาลด้านการดำเนินงาน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GREEN &amp; CLEAN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โดยใช้กระบวนการแลกเปลี่ยนเรียนรู้และศึกษาดูงาน รพ. ที่ผ่านระดับดีมาก ซึ่งขับเคลื่อนการดำเนินงานและกำกับติดตามผ่านคณะกรรมการวางแผนและประเมินผล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ตัวเชื่อมต่อตรง 32"/>
          <p:cNvCxnSpPr/>
          <p:nvPr/>
        </p:nvCxnSpPr>
        <p:spPr>
          <a:xfrm>
            <a:off x="3543295" y="4160454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3" name="รูปภาพ 22" descr="ดาวน์โหลด.png"/>
          <p:cNvPicPr>
            <a:picLocks noChangeAspect="1"/>
          </p:cNvPicPr>
          <p:nvPr/>
        </p:nvPicPr>
        <p:blipFill>
          <a:blip r:embed="rId3" cstate="print"/>
          <a:srcRect b="16667"/>
          <a:stretch>
            <a:fillRect/>
          </a:stretch>
        </p:blipFill>
        <p:spPr>
          <a:xfrm>
            <a:off x="110358" y="5754427"/>
            <a:ext cx="1919111" cy="993221"/>
          </a:xfrm>
          <a:prstGeom prst="rect">
            <a:avLst/>
          </a:prstGeom>
        </p:spPr>
      </p:pic>
      <p:graphicFrame>
        <p:nvGraphicFramePr>
          <p:cNvPr id="24" name="แผนภูมิ 23"/>
          <p:cNvGraphicFramePr/>
          <p:nvPr/>
        </p:nvGraphicFramePr>
        <p:xfrm>
          <a:off x="1765739" y="863675"/>
          <a:ext cx="8891751" cy="301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รูปหกเหลี่ยม 9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376267" y="190132"/>
            <a:ext cx="9666368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ร้อยละของคลินิกหมอครอบครัวที่เปิดดำเนินการในพื้นที่ (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Primary Care Cluster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11.72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(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381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ทีม)</a:t>
            </a:r>
          </a:p>
        </p:txBody>
      </p:sp>
      <p:sp>
        <p:nvSpPr>
          <p:cNvPr id="12" name="รูปหกเหลี่ยม 11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คำบรรยายภาพแบบลูกศรลง 33"/>
          <p:cNvSpPr/>
          <p:nvPr/>
        </p:nvSpPr>
        <p:spPr>
          <a:xfrm>
            <a:off x="3066749" y="1357484"/>
            <a:ext cx="559558" cy="450379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3552" y="914399"/>
            <a:ext cx="977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cluster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6576" y="1240223"/>
            <a:ext cx="977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cluster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4552" y="1376861"/>
            <a:ext cx="609604" cy="262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6042" y="1371607"/>
            <a:ext cx="609604" cy="262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0383" y="1203436"/>
            <a:ext cx="977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cluster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9168" y="1213946"/>
            <a:ext cx="977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cluster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5104" y="1371607"/>
            <a:ext cx="609604" cy="262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2659" y="1182416"/>
            <a:ext cx="977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cluster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12463" y="1198183"/>
            <a:ext cx="977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cluster</a:t>
            </a:r>
          </a:p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กล่องข้อความ 14"/>
          <p:cNvSpPr txBox="1">
            <a:spLocks noChangeArrowheads="1"/>
          </p:cNvSpPr>
          <p:nvPr/>
        </p:nvSpPr>
        <p:spPr bwMode="auto">
          <a:xfrm>
            <a:off x="2596263" y="3833985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3478972" y="5244654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รูปหกเหลี่ยม 28"/>
          <p:cNvSpPr/>
          <p:nvPr/>
        </p:nvSpPr>
        <p:spPr>
          <a:xfrm>
            <a:off x="1954978" y="4162092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>
            <a:off x="2220362" y="6342982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รูปหกเหลี่ยม 30"/>
          <p:cNvSpPr/>
          <p:nvPr/>
        </p:nvSpPr>
        <p:spPr>
          <a:xfrm>
            <a:off x="9674819" y="5260422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96250" y="4250324"/>
            <a:ext cx="7990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บุคลากรไม่เพียงพอตามสัดส่วนที่กำหนด ส่งผลต่อการจัดบริการให้ได้ผลเชิงคุณภาพบุคลากรไม่เพียงพอ ทั้งแพทย์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FM </a:t>
            </a:r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และสห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วิชาชีพ   ซึ่งการพัฒนาคุณภาพระบบบริการของ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PCC 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เพื่อให้ครอบคลุมบริการทุกคน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ทุกอย่าง ทุกที่ ทุกเวลาด้วยเทคโนโลยี จะต้องใช้เวลาและความพร้อม  จึงควรพัฒนา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PCC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ปีแรกให้ชัดเจน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แล้วจึงขยายผลปีต่อไป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0821" y="5439015"/>
            <a:ext cx="7569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ภาพเขตควรพัฒนาปฐมภูมิ เช่น พัฒนาโครงสร้างมาตรฐาน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CPG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นำข้อมูลใน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HDC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มาประยุกต์ใช้ในการนำเสนอผลงาน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PCC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สนับสนุนบุคลากร สร้างเวทีการเข้ามามีส่วนร่วมของภาคีเครือข่าย โดยให้แต่ละจังหวัดขับเคลื่อนระบบสุขภาพและสนับสนุนการพัฒนาระบบบริการ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ตัวเชื่อมต่อตรง 42"/>
          <p:cNvCxnSpPr/>
          <p:nvPr/>
        </p:nvCxnSpPr>
        <p:spPr>
          <a:xfrm>
            <a:off x="2779021" y="4351522"/>
            <a:ext cx="8139188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2169680" y="1557964"/>
            <a:ext cx="8913479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กล่องข้อความ 19"/>
          <p:cNvSpPr txBox="1">
            <a:spLocks noChangeArrowheads="1"/>
          </p:cNvSpPr>
          <p:nvPr/>
        </p:nvSpPr>
        <p:spPr bwMode="auto">
          <a:xfrm>
            <a:off x="11107835" y="1371989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HT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25" name="กล่องข้อความ 20"/>
          <p:cNvSpPr txBox="1">
            <a:spLocks noChangeArrowheads="1"/>
          </p:cNvSpPr>
          <p:nvPr/>
        </p:nvSpPr>
        <p:spPr bwMode="auto">
          <a:xfrm>
            <a:off x="11065082" y="1767738"/>
            <a:ext cx="608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DM</a:t>
            </a:r>
            <a:endParaRPr lang="th-TH" sz="2000" b="1" dirty="0">
              <a:solidFill>
                <a:srgbClr val="FF6600"/>
              </a:solidFill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2168657" y="1949825"/>
            <a:ext cx="8898736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graphicFrame>
        <p:nvGraphicFramePr>
          <p:cNvPr id="31" name="แผนภูมิ 30"/>
          <p:cNvGraphicFramePr/>
          <p:nvPr/>
        </p:nvGraphicFramePr>
        <p:xfrm>
          <a:off x="1261242" y="832145"/>
          <a:ext cx="9963807" cy="318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รูปหกเหลี่ยม 17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รูปห้าเหลี่ยม 18"/>
          <p:cNvSpPr/>
          <p:nvPr/>
        </p:nvSpPr>
        <p:spPr>
          <a:xfrm>
            <a:off x="376267" y="190132"/>
            <a:ext cx="8137112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ร้อยละของผู้ป่วยโรคเบาหวานและโรคความดันโลหิตสูงที่ควบคุมได้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(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DM </a:t>
            </a:r>
            <a:r>
              <a:rPr 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40 , HT </a:t>
            </a:r>
            <a:r>
              <a:rPr 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0" name="รูปหกเหลี่ยม 19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คำบรรยายภาพแบบลูกศรลง 54"/>
          <p:cNvSpPr/>
          <p:nvPr/>
        </p:nvSpPr>
        <p:spPr>
          <a:xfrm>
            <a:off x="3095921" y="2109753"/>
            <a:ext cx="520735" cy="382140"/>
          </a:xfrm>
          <a:prstGeom prst="downArrowCallout">
            <a:avLst/>
          </a:prstGeom>
          <a:solidFill>
            <a:schemeClr val="accent6"/>
          </a:solidFill>
          <a:ln w="190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24.01</a:t>
            </a:r>
            <a:endParaRPr lang="th-TH" sz="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คำบรรยายภาพแบบลูกศรลง 55"/>
          <p:cNvSpPr/>
          <p:nvPr/>
        </p:nvSpPr>
        <p:spPr>
          <a:xfrm>
            <a:off x="3486686" y="1796013"/>
            <a:ext cx="512108" cy="382140"/>
          </a:xfrm>
          <a:prstGeom prst="downArrowCallout">
            <a:avLst>
              <a:gd name="adj1" fmla="val 25000"/>
              <a:gd name="adj2" fmla="val 21429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31.47</a:t>
            </a:r>
            <a:endParaRPr lang="th-TH" sz="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กล่องข้อความ 14"/>
          <p:cNvSpPr txBox="1">
            <a:spLocks noChangeArrowheads="1"/>
          </p:cNvSpPr>
          <p:nvPr/>
        </p:nvSpPr>
        <p:spPr bwMode="auto">
          <a:xfrm>
            <a:off x="2066371" y="3959277"/>
            <a:ext cx="25186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2659140" y="5433846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รูปหกเหลี่ยม 16"/>
          <p:cNvSpPr/>
          <p:nvPr/>
        </p:nvSpPr>
        <p:spPr>
          <a:xfrm>
            <a:off x="1135146" y="4351284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1400530" y="6504878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รูปหกเหลี่ยม 21"/>
          <p:cNvSpPr/>
          <p:nvPr/>
        </p:nvSpPr>
        <p:spPr>
          <a:xfrm>
            <a:off x="9018763" y="5435966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90066" y="4398572"/>
            <a:ext cx="7964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การคัดกรองตรวจ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HbA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ยังไม่ครอบคลุมกลุ่มเป้าหมาย ซึ่งในบาง </a:t>
            </a:r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ที่มีงบประมาณน้อยจะไม่สามารถเจาะ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HbA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ให้กับกลุ่มเป้าหมายได้ทั้งหมด จะต้องเลือกตรวจในกลุ่มที่มีพฤติกรรมการควบคุมไม่ดีเพื่อติดตามกำกับ ทำให้ค่า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HbA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ที่ได้ค่อนข้างสูง รวมทั้งผู้ป่วยขาดความตระหนักในการดูแลตนเอง และการปรับเปลี่ยนพฤติกรรมสุขภาพยังขาดความต่อเนื่องและยั่งยืน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6739" y="5514787"/>
            <a:ext cx="7530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ปรับเปลี่ยนพฤติกรรมด้วยกระบวนการ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Health Literacy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เพื่อให้สามารถจัดการตัวเองได้อย่างยั่งยืน ในการลดหวาน มัน เค็ม ออกกำลังกาย การลดปัจจัยเสี่ยงเป็นรายบุคลเน้น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self-management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โดยต้องมีการคืนข้อมูลในระดับพื้นที่และแก้ไข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GAP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ร่วมกันแบบบูรณาการทุกระดับ เพื่อเพิ่มการเข้าถึงบริการของกลุ่มเป้าหมาย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ดาว 5 แฉก 26"/>
          <p:cNvSpPr/>
          <p:nvPr/>
        </p:nvSpPr>
        <p:spPr>
          <a:xfrm>
            <a:off x="4353637" y="2047164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ดาว 5 แฉก 28"/>
          <p:cNvSpPr/>
          <p:nvPr/>
        </p:nvSpPr>
        <p:spPr>
          <a:xfrm>
            <a:off x="6864824" y="2019869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ดาว 5 แฉก 29"/>
          <p:cNvSpPr/>
          <p:nvPr/>
        </p:nvSpPr>
        <p:spPr>
          <a:xfrm>
            <a:off x="5991368" y="1856096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คูณ 31"/>
          <p:cNvSpPr/>
          <p:nvPr/>
        </p:nvSpPr>
        <p:spPr>
          <a:xfrm>
            <a:off x="3261821" y="1187357"/>
            <a:ext cx="696031" cy="518614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ตัวเชื่อมต่อตรง 29"/>
          <p:cNvCxnSpPr/>
          <p:nvPr/>
        </p:nvCxnSpPr>
        <p:spPr>
          <a:xfrm>
            <a:off x="2765373" y="4679072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 flipV="1">
            <a:off x="2470873" y="2242952"/>
            <a:ext cx="8444042" cy="1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204719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graphicFrame>
        <p:nvGraphicFramePr>
          <p:cNvPr id="24" name="แผนภูมิ 23"/>
          <p:cNvGraphicFramePr/>
          <p:nvPr/>
        </p:nvGraphicFramePr>
        <p:xfrm>
          <a:off x="1434663" y="1459002"/>
          <a:ext cx="9222827" cy="275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รูปหกเหลี่ยม 9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376266" y="190132"/>
            <a:ext cx="10123568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ร้อยละของผู้ป่วยเบาหวาน ความดันโลหิตสูงที่ขึ้นทะเบียน ได้รับการประเมินโอกาสเสี่ยง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ต่อโรคหัวใจและหลอดเลือด (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CVD Risk)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2" name="รูปหกเหลี่ยม 11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คำบรรยายภาพแบบลูกศรลง 39"/>
          <p:cNvSpPr/>
          <p:nvPr/>
        </p:nvSpPr>
        <p:spPr>
          <a:xfrm>
            <a:off x="3427473" y="1500554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77.04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กล่องข้อความ 14"/>
          <p:cNvSpPr txBox="1">
            <a:spLocks noChangeArrowheads="1"/>
          </p:cNvSpPr>
          <p:nvPr/>
        </p:nvSpPr>
        <p:spPr bwMode="auto">
          <a:xfrm>
            <a:off x="2208265" y="4297419"/>
            <a:ext cx="25186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2801034" y="5621860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รูปหกเหลี่ยม 18"/>
          <p:cNvSpPr/>
          <p:nvPr/>
        </p:nvSpPr>
        <p:spPr>
          <a:xfrm>
            <a:off x="1277040" y="4675779"/>
            <a:ext cx="1923388" cy="947104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1542424" y="6529116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รูปหกเหลี่ยม 22"/>
          <p:cNvSpPr/>
          <p:nvPr/>
        </p:nvSpPr>
        <p:spPr>
          <a:xfrm>
            <a:off x="8996881" y="5623980"/>
            <a:ext cx="1928653" cy="913302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5608" y="4750362"/>
            <a:ext cx="7658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การพัฒนาศักยภาพบุคลากรขาดความครอบคลุมระดับอำเภอ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Manager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และตำบล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mini 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case manager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ในทุก รพ.สต.  รวมทั้งยังขาดความร่วมมือจากประชาชนในการตรวจคัดกรองโรคเรื้อรังและปรับเปลี่ยนพฤติกรรมในกลุ่มเสี่ยงกลุ่มป่วยและกลุ่มที่มีภาวะแทรกซ้อ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4041" y="5716449"/>
            <a:ext cx="7430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การพัฒนาบุคลากรด้านการป้องกันควบคุมโรคหลอดเลือดหัวใจให้ครอบคลุมทุกพื้นที่  รวมทั้งต้อง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สร้างความแตกฉานในการตระหนักรู้พฤติกรรมเสี่ยงและปรับเปลี่ยนพฤติกรรมสุขภาพในประชาชนกลุ่มเสี่ยงกลุ่มป่วย เพื่อลดป่วยภาวะแทรกซ้อน โดยให้ชุมชนมีส่วนร่วมมากขึ้น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ดาว 5 แฉก 19"/>
          <p:cNvSpPr/>
          <p:nvPr/>
        </p:nvSpPr>
        <p:spPr>
          <a:xfrm>
            <a:off x="9662617" y="2074461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ดาว 5 แฉก 27"/>
          <p:cNvSpPr/>
          <p:nvPr/>
        </p:nvSpPr>
        <p:spPr>
          <a:xfrm>
            <a:off x="8939285" y="1787858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ดาว 5 แฉก 28"/>
          <p:cNvSpPr/>
          <p:nvPr/>
        </p:nvSpPr>
        <p:spPr>
          <a:xfrm>
            <a:off x="8175010" y="1760560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ดาว 5 แฉก 30"/>
          <p:cNvSpPr/>
          <p:nvPr/>
        </p:nvSpPr>
        <p:spPr>
          <a:xfrm>
            <a:off x="7424383" y="1705971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คูณ 31"/>
          <p:cNvSpPr/>
          <p:nvPr/>
        </p:nvSpPr>
        <p:spPr>
          <a:xfrm>
            <a:off x="3521126" y="1023582"/>
            <a:ext cx="545905" cy="382137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ตัวเชื่อมต่อตรง 22"/>
          <p:cNvCxnSpPr/>
          <p:nvPr/>
        </p:nvCxnSpPr>
        <p:spPr>
          <a:xfrm>
            <a:off x="3393166" y="4460707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2740529" y="2913563"/>
            <a:ext cx="846451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แผนภูมิ 25"/>
          <p:cNvGraphicFramePr/>
          <p:nvPr/>
        </p:nvGraphicFramePr>
        <p:xfrm>
          <a:off x="1605965" y="1287699"/>
          <a:ext cx="9366834" cy="287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68239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5" name="รูปภาพ 24" descr="stro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196" y="4581425"/>
            <a:ext cx="1505134" cy="2118929"/>
          </a:xfrm>
          <a:prstGeom prst="rect">
            <a:avLst/>
          </a:prstGeom>
        </p:spPr>
      </p:pic>
      <p:sp>
        <p:nvSpPr>
          <p:cNvPr id="11" name="รูปหกเหลี่ยม 10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344733" y="190132"/>
            <a:ext cx="8279005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อัตราตายของผู้ป่วยโรคหลอดเลือดสมอง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(น้อยกว่าร้อยละ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3" name="รูปหกเหลี่ยม 12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คำบรรยายภาพแบบลูกศรลง 41"/>
          <p:cNvSpPr/>
          <p:nvPr/>
        </p:nvSpPr>
        <p:spPr>
          <a:xfrm>
            <a:off x="3708194" y="1315610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13.98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กล่องข้อความ 14"/>
          <p:cNvSpPr txBox="1">
            <a:spLocks noChangeArrowheads="1"/>
          </p:cNvSpPr>
          <p:nvPr/>
        </p:nvSpPr>
        <p:spPr bwMode="auto">
          <a:xfrm>
            <a:off x="2602415" y="4097875"/>
            <a:ext cx="25186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3494738" y="5540912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รูปหกเหลี่ยม 20"/>
          <p:cNvSpPr/>
          <p:nvPr/>
        </p:nvSpPr>
        <p:spPr>
          <a:xfrm>
            <a:off x="1970744" y="4458350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2236128" y="6639240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รูปหกเหลี่ยม 23"/>
          <p:cNvSpPr/>
          <p:nvPr/>
        </p:nvSpPr>
        <p:spPr>
          <a:xfrm>
            <a:off x="9690585" y="5556680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5665" y="4505638"/>
            <a:ext cx="7633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ผู้ป่วยและญาติยังเข้าใจเรื่องของอาการเตือนที่สำคัญและเร่งด่วนที่จะต้องไปพบแพทย์ยังไม่ชัดเจน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เพราะการเสียชีวิตของผู้ป่วยโรคหลอดเลือดสมองส่วนใหญ่เป็นผู้ป่วยหลอดเลือดสมองแตก และมีการ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refer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ไปยังโรงพยาบาลตติยภูมิที่มีศักยภาพสูงกว่าในผู้ป่วยที่มีข้อบ่งชี้ในการทำ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Thrombectomy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ปัจจุบันมีแต่โรงพยาบาลในกรุงเทพมหานครที่เป็นโรงเรียนแพทย์และบางแห่งเปิดเฉพาะเวลาราชการ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2337" y="5635501"/>
            <a:ext cx="743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จัดอบรมความรู้เจ้าหน้าที่ในโรงพยาบาลเพื่อเพิ่มพูนทักษะการประเมินผู้ป่วย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stroke fast track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และการดูแลเบื้องต้น  รวมทั้งคัดกรอง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CVD risk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กลุ่มเสี่ยงต่อการเกิดโรคหัวใจและหลอดเลือด  มีการให้ความรู้การดูแลตนเอง ประเมินและสร้าง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Health literacy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ในกลุ่มเสี่ยง เพิ่มช่องทางการประชาสัมพันธ์ 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Stroke Alert /Stroke Awareness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ให้ประชาชน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ดาว 5 แฉก 18"/>
          <p:cNvSpPr/>
          <p:nvPr/>
        </p:nvSpPr>
        <p:spPr>
          <a:xfrm>
            <a:off x="9949219" y="1269242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ดาว 5 แฉก 28"/>
          <p:cNvSpPr/>
          <p:nvPr/>
        </p:nvSpPr>
        <p:spPr>
          <a:xfrm>
            <a:off x="9184944" y="1351127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ดาว 5 แฉก 29"/>
          <p:cNvSpPr/>
          <p:nvPr/>
        </p:nvSpPr>
        <p:spPr>
          <a:xfrm>
            <a:off x="8434317" y="1473959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คูณ 30"/>
          <p:cNvSpPr/>
          <p:nvPr/>
        </p:nvSpPr>
        <p:spPr>
          <a:xfrm>
            <a:off x="3862323" y="887107"/>
            <a:ext cx="450372" cy="368488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สี่เหลี่ยมมุมมน 26"/>
          <p:cNvSpPr/>
          <p:nvPr/>
        </p:nvSpPr>
        <p:spPr>
          <a:xfrm>
            <a:off x="6463863" y="4913200"/>
            <a:ext cx="5491576" cy="14330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26.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ร้อยละของการจัดซื้อร่วมของยา เวชภัณฑ์ที่ไม่ใช่ยา 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วัสดุวิทยาศาสตร์ และวัสดุทันตก</a:t>
            </a:r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รรม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27.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ร้อยละของจังหวัดและหน่วยบริการที่ผ่านเกณฑ์คุณภาพข้อมูล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28.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ร้อยละของหน่วยบริการที่ประสบภาวะวิกฤติทางการเงิน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000" dirty="0"/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245659" y="4940494"/>
            <a:ext cx="5520365" cy="1378424"/>
          </a:xfrm>
          <a:prstGeom prst="roundRect">
            <a:avLst/>
          </a:prstGeom>
          <a:ln w="57150">
            <a:solidFill>
              <a:srgbClr val="FF66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24.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ระดับความสำเร็จของเขตสุขภาพที่มีการบริหารจัดการ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ระบบการผลิตและพัฒนากำลังคนได้ตามเกณฑ์เป้าหมายที่กำหนด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25.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ร้อยละของหน่วยงานที่มีการนำดัชนีความสุขของคนทำงาน 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(</a:t>
            </a:r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Happinometer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ไปใช้</a:t>
            </a:r>
            <a:endParaRPr lang="th-TH" sz="1200" dirty="0"/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6237028" y="940443"/>
            <a:ext cx="5723746" cy="3604265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FF33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ร้อยละของคลินิกหมอครอบครัวที่เปิดดำเนินการในพื้นที่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(Primary Care  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Cluster)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13.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ร้อยละของผู้ป่วยโรคเบาหวานและโรคความดันโลหิตสูงที่ควบคุมได้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14.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ร้อยละของผู้ป่วยเบาหวาน ความดันโลหิตสูงที่ขึ้นทะเบียนได้รับการประเมิน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โอกาสเสี่ยงต่อโรคหัวใจและหลอดเลือด (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 Risk)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15.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อัตราตายของผู้ป่วยโรคหลอดเลือดสมอง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16.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ร้อยละของโรงพยาบาลที่ใช้ยาอย่างสมเหตุผล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(RDU)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17.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อัตราการฆ่าตัวตายสำเร็จ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18.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อัตราตายจากโรคหลอดเลือดหัวใจ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19.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อัตราตายจากโรคมะเร็งตับ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20. </a:t>
            </a:r>
            <a:r>
              <a:rPr lang="th-TH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 </a:t>
            </a:r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CKD </a:t>
            </a:r>
            <a:r>
              <a:rPr lang="th-TH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ที่มีอัตราการลดลงของ</a:t>
            </a:r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spc="-1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eGFR</a:t>
            </a:r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&lt;4ml/min/1.73m2/yr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21.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ร้อยละของระบบ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ECS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คุณภาพในโรงพยาบาลระดับ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F2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ขึ้นไป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22.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ร้อยละของโรงพยาบาลสังกัดกระทรวงสาธารณสุขมีคุณภาพมาตรฐาน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ผ่านการรับรอง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23.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 รพ.สต. ที่ผ่านเกณฑ์การพัฒนาคุณภาพ รพ.สต.ติดดาว</a:t>
            </a:r>
          </a:p>
          <a:p>
            <a:endParaRPr lang="th-TH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232012" y="996289"/>
            <a:ext cx="5677469" cy="3548419"/>
          </a:xfrm>
          <a:prstGeom prst="roundRect">
            <a:avLst/>
          </a:prstGeom>
          <a:ln w="5715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1.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ร้อยละของเด็กอายุ 0-5 ปี มีพัฒนาการสมวัย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2.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อัตราการคลอดมีชีพในหญิงอายุ 15-19 ปี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3. </a:t>
            </a:r>
            <a:r>
              <a:rPr lang="th-TH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ร้อยละตำบลที่มีระบบส่งเสริมสุขภาพดูแลผู้สูงอายุระยะยาว (</a:t>
            </a:r>
            <a:r>
              <a:rPr lang="en-US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 Term Care)</a:t>
            </a:r>
            <a:r>
              <a:rPr lang="th-TH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12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ในชุมชนผ่านเกณฑ์</a:t>
            </a:r>
            <a:endParaRPr lang="en-US" sz="1200" spc="-1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4.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ร้อยละของจังหวัดมีศูนย์ปฏิบัติการภาวะฉุกเฉิน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(EOC)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และทีมตระหนักรู้ 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สถานการณ์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(SAT)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ที่สามารถปฏิบัติงานได้จริง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5.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ร้อยละของตำบลจัดการสุขภาพในการเฝ้าระวัง ป้องกันแก้ไขปัญหาโรคพยาธิ 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ใบไม้ตับและมะเร็งท่อน้ำดี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6.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อัตราความสำเร็จการรักษาผู้ป่วยวัณโรครายใหม่และกลับมาเป็นซ้ำ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7.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อัตราการเสียชีวิตจากการจมน้ำของเด็กอายุน้อยกว่า 15 ปี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8.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อัตราการเสียชีวิตจากการบาดเจ็บทางถนน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9.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อัตราผู้ป่วยเบาหวานรายใหม่จากกลุ่มเสี่ยงเบาหวาน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10.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ร้อยละของผู้ป่วย</a:t>
            </a:r>
            <a:r>
              <a:rPr lang="th-TH" sz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ที่หยุดเสพต่อเนื่อง 3 เดือน หลังจำหน่าย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จากการบำบัดรักษา (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month remission rate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11. </a:t>
            </a:r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ร้อยละของโรงพยาบาลที่พัฒนาอนามัยสิ่งแวดล้อม</a:t>
            </a:r>
          </a:p>
          <a:p>
            <a:r>
              <a:rPr lang="th-TH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ได้ตามเกณฑ์ (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Green &amp; Clean  Hospital)</a:t>
            </a:r>
          </a:p>
          <a:p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กลุ่ม 11"/>
          <p:cNvGrpSpPr/>
          <p:nvPr/>
        </p:nvGrpSpPr>
        <p:grpSpPr>
          <a:xfrm>
            <a:off x="4476750" y="3491282"/>
            <a:ext cx="1590520" cy="1215232"/>
            <a:chOff x="3767953" y="1172890"/>
            <a:chExt cx="2005034" cy="17485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วงกลม 21"/>
            <p:cNvSpPr/>
            <p:nvPr/>
          </p:nvSpPr>
          <p:spPr>
            <a:xfrm>
              <a:off x="3767953" y="1172890"/>
              <a:ext cx="2005034" cy="1748588"/>
            </a:xfrm>
            <a:prstGeom prst="pieWedg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วงกลม 4"/>
            <p:cNvSpPr/>
            <p:nvPr/>
          </p:nvSpPr>
          <p:spPr>
            <a:xfrm>
              <a:off x="4355216" y="1685038"/>
              <a:ext cx="1417771" cy="12364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กลุ่ม 12"/>
          <p:cNvGrpSpPr/>
          <p:nvPr/>
        </p:nvGrpSpPr>
        <p:grpSpPr>
          <a:xfrm>
            <a:off x="6127411" y="3491282"/>
            <a:ext cx="1530689" cy="1210488"/>
            <a:chOff x="5833125" y="1172198"/>
            <a:chExt cx="2018107" cy="17445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วงกลม 19"/>
            <p:cNvSpPr/>
            <p:nvPr/>
          </p:nvSpPr>
          <p:spPr>
            <a:xfrm rot="5400000">
              <a:off x="5969911" y="1035412"/>
              <a:ext cx="1744535" cy="2018107"/>
            </a:xfrm>
            <a:prstGeom prst="pieWedge">
              <a:avLst/>
            </a:prstGeom>
            <a:solidFill>
              <a:srgbClr val="FF3399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-3732583"/>
                <a:satOff val="1753"/>
                <a:lumOff val="6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วงกลม 6"/>
            <p:cNvSpPr/>
            <p:nvPr/>
          </p:nvSpPr>
          <p:spPr>
            <a:xfrm>
              <a:off x="5833125" y="1683162"/>
              <a:ext cx="1427019" cy="12335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 dirty="0"/>
            </a:p>
          </p:txBody>
        </p:sp>
      </p:grpSp>
      <p:grpSp>
        <p:nvGrpSpPr>
          <p:cNvPr id="5" name="กลุ่ม 13"/>
          <p:cNvGrpSpPr/>
          <p:nvPr/>
        </p:nvGrpSpPr>
        <p:grpSpPr>
          <a:xfrm>
            <a:off x="6115993" y="4750979"/>
            <a:ext cx="1508342" cy="1207828"/>
            <a:chOff x="5849003" y="2979589"/>
            <a:chExt cx="1986351" cy="169256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วงกลม 17"/>
            <p:cNvSpPr/>
            <p:nvPr/>
          </p:nvSpPr>
          <p:spPr>
            <a:xfrm rot="10800000">
              <a:off x="5849003" y="2979589"/>
              <a:ext cx="1986351" cy="1692563"/>
            </a:xfrm>
            <a:prstGeom prst="pieWedg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465167"/>
                <a:satOff val="3507"/>
                <a:lumOff val="1306"/>
                <a:alphaOff val="0"/>
              </a:schemeClr>
            </a:fillRef>
            <a:effectRef idx="2">
              <a:schemeClr val="accent4">
                <a:hueOff val="-7465167"/>
                <a:satOff val="3507"/>
                <a:lumOff val="13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วงกลม 8"/>
            <p:cNvSpPr/>
            <p:nvPr/>
          </p:nvSpPr>
          <p:spPr>
            <a:xfrm rot="21600000">
              <a:off x="5849003" y="2979589"/>
              <a:ext cx="1404561" cy="11968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800" kern="1200" dirty="0"/>
            </a:p>
          </p:txBody>
        </p:sp>
      </p:grpSp>
      <p:grpSp>
        <p:nvGrpSpPr>
          <p:cNvPr id="10" name="กลุ่ม 14"/>
          <p:cNvGrpSpPr/>
          <p:nvPr/>
        </p:nvGrpSpPr>
        <p:grpSpPr>
          <a:xfrm>
            <a:off x="4477109" y="4750941"/>
            <a:ext cx="1587481" cy="1199239"/>
            <a:chOff x="3752198" y="2979553"/>
            <a:chExt cx="2018108" cy="16925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วงกลม 15"/>
            <p:cNvSpPr/>
            <p:nvPr/>
          </p:nvSpPr>
          <p:spPr>
            <a:xfrm rot="16200000">
              <a:off x="3914958" y="2816793"/>
              <a:ext cx="1692588" cy="2018107"/>
            </a:xfrm>
            <a:prstGeom prst="pieWedg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1197750"/>
                <a:satOff val="5260"/>
                <a:lumOff val="1959"/>
                <a:alphaOff val="0"/>
              </a:schemeClr>
            </a:fillRef>
            <a:effectRef idx="2">
              <a:schemeClr val="accent4">
                <a:hueOff val="-11197750"/>
                <a:satOff val="5260"/>
                <a:lumOff val="19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วงกลม 10"/>
            <p:cNvSpPr/>
            <p:nvPr/>
          </p:nvSpPr>
          <p:spPr>
            <a:xfrm rot="21600000">
              <a:off x="4343287" y="2979553"/>
              <a:ext cx="1427019" cy="11968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 dirty="0"/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0" y="1"/>
            <a:ext cx="12192000" cy="599090"/>
          </a:xfrm>
          <a:prstGeom prst="rect">
            <a:avLst/>
          </a:prstGeom>
          <a:gradFill flip="none" rotWithShape="1">
            <a:gsLst>
              <a:gs pos="0">
                <a:srgbClr val="046538">
                  <a:shade val="30000"/>
                  <a:satMod val="115000"/>
                </a:srgbClr>
              </a:gs>
              <a:gs pos="50000">
                <a:srgbClr val="046538">
                  <a:shade val="67500"/>
                  <a:satMod val="115000"/>
                </a:srgbClr>
              </a:gs>
              <a:gs pos="100000">
                <a:srgbClr val="04653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23" name="กล่องข้อความ 25"/>
          <p:cNvSpPr txBox="1">
            <a:spLocks noChangeArrowheads="1"/>
          </p:cNvSpPr>
          <p:nvPr/>
        </p:nvSpPr>
        <p:spPr bwMode="auto">
          <a:xfrm>
            <a:off x="7021513" y="3433763"/>
            <a:ext cx="46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68300" y="90707"/>
            <a:ext cx="11382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การดําเนินงานตามคํารับรองการปฏิบัติ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ราชการกระทรวงสาธารณสุข </a:t>
            </a:r>
            <a:r>
              <a:rPr lang="th-T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ประจําปี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2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560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2869" y="3881322"/>
            <a:ext cx="128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P&amp;P Excellence</a:t>
            </a:r>
            <a:endPara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1563" y="3869793"/>
            <a:ext cx="179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Excellence</a:t>
            </a:r>
            <a:endPara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4904" y="4897381"/>
            <a:ext cx="152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</a:p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Excellence</a:t>
            </a:r>
            <a:endPara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1307" y="4898672"/>
            <a:ext cx="165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</a:p>
          <a:p>
            <a:pPr lvl="0"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Excellence</a:t>
            </a:r>
            <a:endPara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ตัวเชื่อมต่อตรง 22"/>
          <p:cNvCxnSpPr/>
          <p:nvPr/>
        </p:nvCxnSpPr>
        <p:spPr>
          <a:xfrm>
            <a:off x="1796376" y="4392466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2809553" y="1775700"/>
            <a:ext cx="8210544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68239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5" name="รูปภาพ 2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9700" y="5145315"/>
            <a:ext cx="1799404" cy="1560479"/>
          </a:xfrm>
          <a:prstGeom prst="rect">
            <a:avLst/>
          </a:prstGeom>
        </p:spPr>
      </p:pic>
      <p:graphicFrame>
        <p:nvGraphicFramePr>
          <p:cNvPr id="26" name="แผนภูมิ 25"/>
          <p:cNvGraphicFramePr/>
          <p:nvPr/>
        </p:nvGraphicFramePr>
        <p:xfrm>
          <a:off x="1592318" y="1136632"/>
          <a:ext cx="9522372" cy="321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รูปหกเหลี่ยม 10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344733" y="190132"/>
            <a:ext cx="8862329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ร้อยละของโรงพยาบาลที่ใช้ยาอย่างสมเหตุผล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(RDU)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3" name="รูปหกเหลี่ยม 12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คำบรรยายภาพแบบลูกศรลง 40"/>
          <p:cNvSpPr/>
          <p:nvPr/>
        </p:nvSpPr>
        <p:spPr>
          <a:xfrm>
            <a:off x="3805137" y="1423144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69.01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กล่องข้อความ 14"/>
          <p:cNvSpPr txBox="1">
            <a:spLocks noChangeArrowheads="1"/>
          </p:cNvSpPr>
          <p:nvPr/>
        </p:nvSpPr>
        <p:spPr bwMode="auto">
          <a:xfrm>
            <a:off x="2675093" y="4097771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1902372" y="5481144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รูปหกเหลี่ยม 17"/>
          <p:cNvSpPr/>
          <p:nvPr/>
        </p:nvSpPr>
        <p:spPr>
          <a:xfrm>
            <a:off x="378378" y="4398582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19" name="ตัวเชื่อมต่อตรง 18"/>
          <p:cNvCxnSpPr/>
          <p:nvPr/>
        </p:nvCxnSpPr>
        <p:spPr>
          <a:xfrm>
            <a:off x="643762" y="6579472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รูปหกเหลี่ยม 19"/>
          <p:cNvSpPr/>
          <p:nvPr/>
        </p:nvSpPr>
        <p:spPr>
          <a:xfrm>
            <a:off x="8098219" y="5496912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69779" y="4527758"/>
            <a:ext cx="7179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การติดตามตัวชี้วัดของแต่ละ รพ. และ รพ.สต. ไม่สามารถประมวลผลได้เป็นปัจจุบัน เนื่องจาก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มีหน่วยบริการจำนวนมาก ตัวชี้วัดบางตัวทำได้ยากเนื่องจากมีการโรคอื่นร่วมทำให้จำเป็นต้องใช้ยาปฏิชีวนะ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981" y="5593617"/>
            <a:ext cx="768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ขอสนับสนุนเครื่องมือที่ใช้การดำเนินงานส่งเสริมการใช้ยาอย่างสมเหตุผลจากกระทรวงสาธารณสุข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สู่ระดับ รพ.สต. หน่วยบริการปฐมภูมิ และผู้รับบริการ  เพื่อสร้างความตระหนักและความร่วมมือของผู้รับบริการ โดยจัดอบรมให้ความรู้กับ รพ.สต. เรื่องการวินิจฉัยโรค แนวทางการใช้ยาปฏิชีวนะ การลงข้อมูล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ICD-10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พร้อมทั้งควบคุมกำกับอย่างต่อเนื่องและรายงานผลการดำเนินงานให้พื้นที่ทราบเป็นระยะ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ดาว 5 แฉก 23"/>
          <p:cNvSpPr/>
          <p:nvPr/>
        </p:nvSpPr>
        <p:spPr>
          <a:xfrm>
            <a:off x="10153936" y="2483893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ดาว 5 แฉก 26"/>
          <p:cNvSpPr/>
          <p:nvPr/>
        </p:nvSpPr>
        <p:spPr>
          <a:xfrm>
            <a:off x="9403307" y="1910686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ดาว 5 แฉก 27"/>
          <p:cNvSpPr/>
          <p:nvPr/>
        </p:nvSpPr>
        <p:spPr>
          <a:xfrm>
            <a:off x="8652681" y="1705968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คูณ 28"/>
          <p:cNvSpPr/>
          <p:nvPr/>
        </p:nvSpPr>
        <p:spPr>
          <a:xfrm>
            <a:off x="3930561" y="982640"/>
            <a:ext cx="450372" cy="368488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ตัวเชื่อมต่อตรง 31"/>
          <p:cNvCxnSpPr/>
          <p:nvPr/>
        </p:nvCxnSpPr>
        <p:spPr>
          <a:xfrm>
            <a:off x="2929139" y="4433410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 flipV="1">
            <a:off x="2463899" y="2411580"/>
            <a:ext cx="8382777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graphicFrame>
        <p:nvGraphicFramePr>
          <p:cNvPr id="25" name="แผนภูมิ 24"/>
          <p:cNvGraphicFramePr/>
          <p:nvPr/>
        </p:nvGraphicFramePr>
        <p:xfrm>
          <a:off x="1450427" y="993227"/>
          <a:ext cx="9207061" cy="327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รูปหกเหลี่ยม 10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344733" y="190132"/>
            <a:ext cx="8279005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อัตราการฆ่าตัวตายสำเร็จ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6.3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ต่อประชากรแสนคน)</a:t>
            </a:r>
          </a:p>
        </p:txBody>
      </p:sp>
      <p:sp>
        <p:nvSpPr>
          <p:cNvPr id="13" name="รูปหกเหลี่ยม 12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คำบรรยายภาพแบบลูกศรลง 44"/>
          <p:cNvSpPr/>
          <p:nvPr/>
        </p:nvSpPr>
        <p:spPr>
          <a:xfrm>
            <a:off x="3435000" y="2116824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3.79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5034" y="2149371"/>
            <a:ext cx="830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2,528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1119" y="1781508"/>
            <a:ext cx="725214" cy="26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198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1437" y="2816778"/>
            <a:ext cx="635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2927" y="2748460"/>
            <a:ext cx="635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2885" y="2144117"/>
            <a:ext cx="635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90140" y="1949676"/>
            <a:ext cx="635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1629" y="1944421"/>
            <a:ext cx="635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8885" y="1686918"/>
            <a:ext cx="635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44610" y="1634366"/>
            <a:ext cx="635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01354" y="861856"/>
            <a:ext cx="635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กล่องข้อความ 14"/>
          <p:cNvSpPr txBox="1">
            <a:spLocks noChangeArrowheads="1"/>
          </p:cNvSpPr>
          <p:nvPr/>
        </p:nvSpPr>
        <p:spPr bwMode="auto">
          <a:xfrm>
            <a:off x="2438645" y="4054711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>
            <a:off x="3053290" y="5512676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รูปหกเหลี่ยม 28"/>
          <p:cNvSpPr/>
          <p:nvPr/>
        </p:nvSpPr>
        <p:spPr>
          <a:xfrm>
            <a:off x="1529296" y="4430114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>
            <a:off x="1794680" y="6611004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รูปหกเหลี่ยม 34"/>
          <p:cNvSpPr/>
          <p:nvPr/>
        </p:nvSpPr>
        <p:spPr>
          <a:xfrm>
            <a:off x="9249137" y="5528444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07049" y="4477402"/>
            <a:ext cx="7147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แบบบันทึกเฝ้าระวังการทำร้ายตนเอง (รง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506S)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รายละเอียดการบันทึก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Case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แต่ละรายมีมาก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การลงบันทึกข้อมูลติดตามเยี่ยมในโปรแกรมทำให้เสียเวลามาก ซึ่งยังไม่มีระบบคีย์ข้อมูลผู้ป่วย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ฆ่าตัวตายและพยายามฆ่าตัวตาย  จึงทำให้ไม่สามารถดูข้อมูลออนไลน์ได้  ทำให้การได้ข้อมูล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ในบางครั้งเกิดความล่าช้า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72564" y="5693389"/>
            <a:ext cx="7257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ควรมีการพัฒนาระบบคีย์ข้อมูล ที่สามารถดูออนไลน์ได้ เช่น ใน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HDC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เพื่อสะดวกต่อการใช้งาน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ส่วนด้านนโยบายควรเน้นการดำเนินงานเชิงรุก ด้านส่งเสริมป้องกันปัญหาการเฝ้าระวังปัญหาสุขภาพจิตมากกว่างานด้านบริการ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ดาว 5 แฉก 33"/>
          <p:cNvSpPr/>
          <p:nvPr/>
        </p:nvSpPr>
        <p:spPr>
          <a:xfrm>
            <a:off x="9689912" y="668740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ดาว 5 แฉก 37"/>
          <p:cNvSpPr/>
          <p:nvPr/>
        </p:nvSpPr>
        <p:spPr>
          <a:xfrm>
            <a:off x="8952932" y="1419367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ดาว 5 แฉก 38"/>
          <p:cNvSpPr/>
          <p:nvPr/>
        </p:nvSpPr>
        <p:spPr>
          <a:xfrm>
            <a:off x="8215953" y="1487605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ตัวเชื่อมต่อตรง 14"/>
          <p:cNvCxnSpPr/>
          <p:nvPr/>
        </p:nvCxnSpPr>
        <p:spPr>
          <a:xfrm flipV="1">
            <a:off x="2273845" y="2345067"/>
            <a:ext cx="8511887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แผนภูมิ 10"/>
          <p:cNvGraphicFramePr/>
          <p:nvPr/>
        </p:nvGraphicFramePr>
        <p:xfrm>
          <a:off x="1326424" y="955343"/>
          <a:ext cx="9128233" cy="307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5" name="ตัวเชื่อมต่อตรง 34"/>
          <p:cNvCxnSpPr/>
          <p:nvPr/>
        </p:nvCxnSpPr>
        <p:spPr>
          <a:xfrm>
            <a:off x="2342284" y="4283284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8" name="รูปภาพ 37" descr="images.jpg"/>
          <p:cNvPicPr>
            <a:picLocks noChangeAspect="1"/>
          </p:cNvPicPr>
          <p:nvPr/>
        </p:nvPicPr>
        <p:blipFill>
          <a:blip r:embed="rId4" cstate="print"/>
          <a:srcRect l="9875" r="17298"/>
          <a:stretch>
            <a:fillRect/>
          </a:stretch>
        </p:blipFill>
        <p:spPr>
          <a:xfrm>
            <a:off x="10686372" y="5489862"/>
            <a:ext cx="1411040" cy="1289324"/>
          </a:xfrm>
          <a:prstGeom prst="rect">
            <a:avLst/>
          </a:prstGeom>
        </p:spPr>
      </p:pic>
      <p:sp>
        <p:nvSpPr>
          <p:cNvPr id="12" name="รูปหกเหลี่ยม 11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344733" y="190132"/>
            <a:ext cx="7427667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อัตราตายจากโรคหลอดเลือดหัวใจ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(ไม่เกินร้อยละ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" name="รูปหกเหลี่ยม 13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9064" y="1929754"/>
            <a:ext cx="914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11,867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8795" y="1312470"/>
            <a:ext cx="840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1,482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70441" y="1069788"/>
            <a:ext cx="747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112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3032" y="2107176"/>
            <a:ext cx="725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217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9932" y="2105922"/>
            <a:ext cx="725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158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0836" y="1885362"/>
            <a:ext cx="725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7069" y="1872733"/>
            <a:ext cx="725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208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8637" y="1571071"/>
            <a:ext cx="725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392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9028" y="1462829"/>
            <a:ext cx="725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222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56284" y="1169560"/>
            <a:ext cx="725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166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กล่องข้อความ 14"/>
          <p:cNvSpPr txBox="1">
            <a:spLocks noChangeArrowheads="1"/>
          </p:cNvSpPr>
          <p:nvPr/>
        </p:nvSpPr>
        <p:spPr bwMode="auto">
          <a:xfrm>
            <a:off x="2202155" y="3998941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3" name="ตัวเชื่อมต่อตรง 32"/>
          <p:cNvCxnSpPr/>
          <p:nvPr/>
        </p:nvCxnSpPr>
        <p:spPr>
          <a:xfrm>
            <a:off x="2517246" y="5370782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รูปหกเหลี่ยม 33"/>
          <p:cNvSpPr/>
          <p:nvPr/>
        </p:nvSpPr>
        <p:spPr>
          <a:xfrm>
            <a:off x="993252" y="4288220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>
            <a:off x="1258636" y="6469110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รูปหกเหลี่ยม 36"/>
          <p:cNvSpPr/>
          <p:nvPr/>
        </p:nvSpPr>
        <p:spPr>
          <a:xfrm>
            <a:off x="8713093" y="5386550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89117" y="4444692"/>
            <a:ext cx="745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ผู้ป่วยและญาติยังเข้าใจเรื่องของอาการเตือนที่สำคัญและเร่งด่วนที่จะต้องไปพบแพทย์ยังไม่ชัดเจน ประชาชนกลุ่มเสี่ยงไม่ปรับเปลี่ยนพฤติกรรมที่เสี่ยงต่อการเกิดโรค  และระบบข้อมูลมีความคลาดเคลื่อน เนื่องจากผู้บันทึกข้อมูลยังขาดความรู้ความเข้าใจในรายละเอียดของการบันทึกในระบบ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5575" y="5442311"/>
            <a:ext cx="7438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พัฒนาระบบข้อมูล พัฒนาคุณภาพฐานข้อมูล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NCD screen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ให้เชื่อมโยง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HDC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โดยขับเคลื่อนผ่าน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การพัฒนาระบบข้อมูลของคณะกรรมการระดับจังหวัด/อำเภอ พัฒนาระบบบริการ พัฒนาระบบ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Fast Track ACS/STEMI/NSTEMI ,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Warfarin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Clinic , Heart Failure Clinic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ทุกโรงพยาบาล  มีศูนย์ประสานงาน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Refer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และมีช่องทางด่วนกลุ่ม</a:t>
            </a:r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ไลน์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Counseling</a:t>
            </a:r>
          </a:p>
        </p:txBody>
      </p:sp>
      <p:sp>
        <p:nvSpPr>
          <p:cNvPr id="32" name="ดาว 5 แฉก 31"/>
          <p:cNvSpPr/>
          <p:nvPr/>
        </p:nvSpPr>
        <p:spPr>
          <a:xfrm>
            <a:off x="8789160" y="968992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ดาว 5 แฉก 40"/>
          <p:cNvSpPr/>
          <p:nvPr/>
        </p:nvSpPr>
        <p:spPr>
          <a:xfrm>
            <a:off x="8024884" y="1255594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ดาว 5 แฉก 41"/>
          <p:cNvSpPr/>
          <p:nvPr/>
        </p:nvSpPr>
        <p:spPr>
          <a:xfrm>
            <a:off x="7246963" y="1364775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คำบรรยายภาพแบบลูกศรลง 15"/>
          <p:cNvSpPr/>
          <p:nvPr/>
        </p:nvSpPr>
        <p:spPr>
          <a:xfrm>
            <a:off x="3268877" y="1624086"/>
            <a:ext cx="709684" cy="559804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28.33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คูณ 42"/>
          <p:cNvSpPr/>
          <p:nvPr/>
        </p:nvSpPr>
        <p:spPr>
          <a:xfrm>
            <a:off x="3411946" y="955347"/>
            <a:ext cx="450372" cy="368488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ดาว 5 แฉก 43"/>
          <p:cNvSpPr/>
          <p:nvPr/>
        </p:nvSpPr>
        <p:spPr>
          <a:xfrm>
            <a:off x="9528414" y="875733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ตัวเชื่อมต่อตรง 35"/>
          <p:cNvCxnSpPr/>
          <p:nvPr/>
        </p:nvCxnSpPr>
        <p:spPr>
          <a:xfrm>
            <a:off x="3147499" y="4010329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122831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cxnSp>
        <p:nvCxnSpPr>
          <p:cNvPr id="38" name="ตัวเชื่อมต่อตรง 37"/>
          <p:cNvCxnSpPr/>
          <p:nvPr/>
        </p:nvCxnSpPr>
        <p:spPr>
          <a:xfrm flipV="1">
            <a:off x="2477618" y="1470671"/>
            <a:ext cx="8384823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รูปภาพ 28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96" y="5848056"/>
            <a:ext cx="1529255" cy="917553"/>
          </a:xfrm>
          <a:prstGeom prst="rect">
            <a:avLst/>
          </a:prstGeom>
        </p:spPr>
      </p:pic>
      <p:graphicFrame>
        <p:nvGraphicFramePr>
          <p:cNvPr id="30" name="แผนภูมิ 29"/>
          <p:cNvGraphicFramePr/>
          <p:nvPr/>
        </p:nvGraphicFramePr>
        <p:xfrm>
          <a:off x="1418897" y="614856"/>
          <a:ext cx="9301655" cy="294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รูปหกเหลี่ยม 14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344734" y="190132"/>
            <a:ext cx="7065060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อัตราตาย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จากโรคมะเร็งตับ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(น้อยกว่าร้อยละ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24.9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7" name="รูปหกเหลี่ยม 16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คำบรรยายภาพแบบลูกศรลง 39"/>
          <p:cNvSpPr/>
          <p:nvPr/>
        </p:nvSpPr>
        <p:spPr>
          <a:xfrm>
            <a:off x="3446302" y="1593974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11.24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9781" y="1466201"/>
            <a:ext cx="851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9,813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5865" y="1192931"/>
            <a:ext cx="761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588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3121" y="2212436"/>
            <a:ext cx="761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0377" y="1954933"/>
            <a:ext cx="761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103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1869" y="1933912"/>
            <a:ext cx="761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2846" y="1839319"/>
            <a:ext cx="761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113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5868" y="1755237"/>
            <a:ext cx="761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93124" y="1513498"/>
            <a:ext cx="761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13084" y="1460946"/>
            <a:ext cx="761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80338" y="1156147"/>
            <a:ext cx="761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140 </a:t>
            </a: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11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กล่องข้อความ 14"/>
          <p:cNvSpPr txBox="1">
            <a:spLocks noChangeArrowheads="1"/>
          </p:cNvSpPr>
          <p:nvPr/>
        </p:nvSpPr>
        <p:spPr bwMode="auto">
          <a:xfrm>
            <a:off x="2422879" y="3629029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3" name="ตัวเชื่อมต่อตรง 32"/>
          <p:cNvCxnSpPr/>
          <p:nvPr/>
        </p:nvCxnSpPr>
        <p:spPr>
          <a:xfrm>
            <a:off x="3305546" y="5086994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รูปหกเหลี่ยม 33"/>
          <p:cNvSpPr/>
          <p:nvPr/>
        </p:nvSpPr>
        <p:spPr>
          <a:xfrm>
            <a:off x="1781552" y="4004432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>
            <a:off x="2046936" y="6185322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รูปหกเหลี่ยม 36"/>
          <p:cNvSpPr/>
          <p:nvPr/>
        </p:nvSpPr>
        <p:spPr>
          <a:xfrm>
            <a:off x="9501393" y="5102762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45657" y="4160904"/>
            <a:ext cx="745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มีบุคลากรไม่เพียงพอ ซึ่งต้องดูแลผู้ป่วยรับเคมีเฉลี่ยวันละ 13-14 คน ผู้ป่วยแต่ละรายต้องรับเคมี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ครั้ง จึงไม่สามารถบันทึกข้อมูลผู้ป่วยในโปรแกรม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TCB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ได้สมบูรณ์ การเก็บและรวบรวมข้อมูลและ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การรายงานข้อมูล จึงเกิดการล่าช้า  การจัดกิจกรรมรณรงค์ยังมีสื่อประชาสัมพันธ์ไม่เพียงพอ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01988" y="5172171"/>
            <a:ext cx="768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มีระบบการทำงานที่ชัดเจนโดยให้พยาบาลเก็บรวบรวมข้อมูลผู้ป่วยที่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Dx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ca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นักเวชสถิติใช้รหัส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ICD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และคีย์ลง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TCB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นักคอมพิวเตอร์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Analysis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ข้อมูลก่อน 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Tranfer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ส่งสถาบันมะเร็งส่งผลให้การทำทะเบียนมะเร็งสำเร็จ ทำได้ต่อเนื่องและยั่งยืน พร้อมกับการทำงานเชิงรุกในพื้นที่ มีการรณรงค์ให้ความรู้ในชุมชนเพื่อลดพฤติกรรมเสี่ยง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ตัวเชื่อมต่อตรง 16"/>
          <p:cNvCxnSpPr/>
          <p:nvPr/>
        </p:nvCxnSpPr>
        <p:spPr>
          <a:xfrm>
            <a:off x="2601594" y="4378820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2758101" y="1997419"/>
            <a:ext cx="8472124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graphicFrame>
        <p:nvGraphicFramePr>
          <p:cNvPr id="35" name="แผนภูมิ 34"/>
          <p:cNvGraphicFramePr/>
          <p:nvPr/>
        </p:nvGraphicFramePr>
        <p:xfrm>
          <a:off x="1493488" y="1064157"/>
          <a:ext cx="9533903" cy="303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รูปหกเหลี่ยม 17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รูปห้าเหลี่ยม 18"/>
          <p:cNvSpPr/>
          <p:nvPr/>
        </p:nvSpPr>
        <p:spPr>
          <a:xfrm>
            <a:off x="344733" y="190132"/>
            <a:ext cx="10927612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 </a:t>
            </a:r>
            <a:r>
              <a:rPr 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CKD </a:t>
            </a:r>
            <a:r>
              <a:rPr lang="th-TH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ที่มีอัตราการลดลงของ</a:t>
            </a:r>
            <a:r>
              <a:rPr 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eGFR</a:t>
            </a:r>
            <a:r>
              <a:rPr 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&lt;4ml/min/1.73m2/yr</a:t>
            </a:r>
            <a:r>
              <a:rPr lang="th-TH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9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en-US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65</a:t>
            </a:r>
            <a:r>
              <a:rPr lang="th-TH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0" name="รูปหกเหลี่ยม 19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คำบรรยายภาพแบบลูกศรลง 12"/>
          <p:cNvSpPr/>
          <p:nvPr/>
        </p:nvSpPr>
        <p:spPr>
          <a:xfrm>
            <a:off x="3757847" y="1291616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63.42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กล่องข้อความ 14"/>
          <p:cNvSpPr txBox="1">
            <a:spLocks noChangeArrowheads="1"/>
          </p:cNvSpPr>
          <p:nvPr/>
        </p:nvSpPr>
        <p:spPr bwMode="auto">
          <a:xfrm>
            <a:off x="2639123" y="4047519"/>
            <a:ext cx="25186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ตัวเชื่อมต่อตรง 24"/>
          <p:cNvCxnSpPr/>
          <p:nvPr/>
        </p:nvCxnSpPr>
        <p:spPr>
          <a:xfrm>
            <a:off x="2737970" y="5449612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รูปหกเหลี่ยม 25"/>
          <p:cNvSpPr/>
          <p:nvPr/>
        </p:nvSpPr>
        <p:spPr>
          <a:xfrm>
            <a:off x="1213976" y="4367050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>
            <a:off x="1479360" y="6547940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รูปหกเหลี่ยม 28"/>
          <p:cNvSpPr/>
          <p:nvPr/>
        </p:nvSpPr>
        <p:spPr>
          <a:xfrm>
            <a:off x="8933817" y="5465380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37136" y="4414338"/>
            <a:ext cx="8056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ระบบข้อมูลในระบบ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HDC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มีความคลาดเคลื่อน จำนวนเป้าหมายผู้ป่วย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CKD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HDC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เมื่อเทียบกับ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ข้อมูลจริง พบว่าเป้าหมายของ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HDC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สูงกว่าข้อมูลจริง เนื่องจากยังไม่มีการปรับแก้ไขวินิจฉัย รวมทั้ง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หน่วยงานภายนอกหรือเอกชนยังมีส่วนร่วมน้อยในเรื่องการกำหนดทิศทาง นโยบาย การวางแผนปฏิบัติงาน</a:t>
            </a:r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กับสห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วิชาชีพในโรงพยาบาล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5569" y="5544201"/>
            <a:ext cx="743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สร้างการมีส่วนร่วมของชุมชน ลดผู้ป่วยใหม่ด้วยการค้นหาและคัดกรองโรคไตเรื้อรังในผู้ป่วย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DM, HT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มีการจัดบริการคลินิก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CKD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ครบทุก รพ. และพัฒนาเครือข่ายบริการคลินิก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CKD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ใน รพ.สต. (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 CKD)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เติมความรู้ครอบครัวด้วยการพัฒนารูปแบบการให้ความรู้ด้วย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Health literacy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รวมทั้งดูแลผู้ป่วยด้วยทีมหมอครอบครัว และ </a:t>
            </a:r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อส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ม.เป็นพี่เลี้ยงการปรับเปลี่ยนพฤติกรรมการบริโภค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ดาว 5 แฉก 20"/>
          <p:cNvSpPr/>
          <p:nvPr/>
        </p:nvSpPr>
        <p:spPr>
          <a:xfrm>
            <a:off x="10044751" y="1555851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ดาว 5 แฉก 22"/>
          <p:cNvSpPr/>
          <p:nvPr/>
        </p:nvSpPr>
        <p:spPr>
          <a:xfrm>
            <a:off x="9307773" y="1555850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ดาว 5 แฉก 23"/>
          <p:cNvSpPr/>
          <p:nvPr/>
        </p:nvSpPr>
        <p:spPr>
          <a:xfrm>
            <a:off x="8557147" y="1542197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คูณ 31"/>
          <p:cNvSpPr/>
          <p:nvPr/>
        </p:nvSpPr>
        <p:spPr>
          <a:xfrm>
            <a:off x="3889617" y="873459"/>
            <a:ext cx="450372" cy="368488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ตัวเชื่อมต่อตรง 26"/>
          <p:cNvCxnSpPr/>
          <p:nvPr/>
        </p:nvCxnSpPr>
        <p:spPr>
          <a:xfrm>
            <a:off x="2738064" y="4215045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2712447" y="1979006"/>
            <a:ext cx="8213056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graphicFrame>
        <p:nvGraphicFramePr>
          <p:cNvPr id="24" name="แผนภูมิ 23"/>
          <p:cNvGraphicFramePr/>
          <p:nvPr/>
        </p:nvGraphicFramePr>
        <p:xfrm>
          <a:off x="1623850" y="958271"/>
          <a:ext cx="9317419" cy="304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รูปหกเหลี่ยม 9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344734" y="190132"/>
            <a:ext cx="9019984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ร้อยละของ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ECS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คุณภาพในโรงพยาบาลระดับ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F2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ขึ้นไป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70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2" name="รูปหกเหลี่ยม 11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คำบรรยายภาพแบบลูกศรลง 35"/>
          <p:cNvSpPr/>
          <p:nvPr/>
        </p:nvSpPr>
        <p:spPr>
          <a:xfrm>
            <a:off x="3676667" y="960062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81.36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กล่องข้อความ 14"/>
          <p:cNvSpPr txBox="1">
            <a:spLocks noChangeArrowheads="1"/>
          </p:cNvSpPr>
          <p:nvPr/>
        </p:nvSpPr>
        <p:spPr bwMode="auto">
          <a:xfrm>
            <a:off x="2596305" y="3802455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" name="ตัวเชื่อมต่อตรง 18"/>
          <p:cNvCxnSpPr/>
          <p:nvPr/>
        </p:nvCxnSpPr>
        <p:spPr>
          <a:xfrm>
            <a:off x="2927162" y="5291952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รูปหกเหลี่ยม 20"/>
          <p:cNvSpPr/>
          <p:nvPr/>
        </p:nvSpPr>
        <p:spPr>
          <a:xfrm>
            <a:off x="1403168" y="4209390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1419367" y="6458522"/>
            <a:ext cx="8139819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รูปหกเหลี่ยม 22"/>
          <p:cNvSpPr/>
          <p:nvPr/>
        </p:nvSpPr>
        <p:spPr>
          <a:xfrm>
            <a:off x="9123009" y="5307720"/>
            <a:ext cx="1999916" cy="1161319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39977" y="4365864"/>
            <a:ext cx="745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ความรู้ความเข้าใจของบุคลากรส่วนใหญ่คิดว่า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ECS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คุณภาพเป็นหน้าที่ของบุคลากร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ซึ่งพบว่าเพื่อให้ผู้เจ็บป่วยฉุกเฉินได้รับการดูแลรักษาที่มีคุณภาพ ต้องพัฒนาด้านบุคลากร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การส่งต่อผู้ป่วย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ความร่วมมือกับระบบการแพทย์ฉุกเฉินก่อนถึงโรงพยาบาล ระบบบริหารจัดการ  และการศึกษาวิจัย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1587" y="5404425"/>
            <a:ext cx="7793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แต่งตั้งคณะกรรมการรับผิดชอบงาน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ECS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ระดับจังหวัด พร้อมกับขับเคลื่อนการดำเนินงานโดยการนำเสนอผ่านการประชุมผู้บริหารทุกโรงพยาบาล เพื่อให้เกิดการขับเคลื่อนทั้งองค์กร ทบทวน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Review Case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เพื่อป้องกันและลดปัจจัยเสี่ยง มีการส่งพยาบาลอบรม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Trauma Nurse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และจัดอบรม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Emergency Nurse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ให้กับ โรงพยาบาลทุกแห่ง เพื่อพัฒนาศูนย์บริหารจัดการอุบัติเหตุฉุกเฉิน (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TEA Unit)</a:t>
            </a:r>
          </a:p>
        </p:txBody>
      </p:sp>
      <p:sp>
        <p:nvSpPr>
          <p:cNvPr id="28" name="ดาว 5 แฉก 27"/>
          <p:cNvSpPr/>
          <p:nvPr/>
        </p:nvSpPr>
        <p:spPr>
          <a:xfrm>
            <a:off x="9962867" y="1514901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ดาว 5 แฉก 28"/>
          <p:cNvSpPr/>
          <p:nvPr/>
        </p:nvSpPr>
        <p:spPr>
          <a:xfrm>
            <a:off x="9225888" y="1405719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ดาว 5 แฉก 29"/>
          <p:cNvSpPr/>
          <p:nvPr/>
        </p:nvSpPr>
        <p:spPr>
          <a:xfrm>
            <a:off x="8447965" y="1419367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ตาราง 14"/>
          <p:cNvGraphicFramePr>
            <a:graphicFrameLocks noGrp="1"/>
          </p:cNvGraphicFramePr>
          <p:nvPr/>
        </p:nvGraphicFramePr>
        <p:xfrm>
          <a:off x="557441" y="1724116"/>
          <a:ext cx="11017978" cy="39978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6033"/>
                <a:gridCol w="932344"/>
                <a:gridCol w="1088490"/>
                <a:gridCol w="935220"/>
                <a:gridCol w="1091230"/>
                <a:gridCol w="977452"/>
                <a:gridCol w="1075836"/>
                <a:gridCol w="992845"/>
                <a:gridCol w="1064322"/>
                <a:gridCol w="1244206"/>
              </a:tblGrid>
              <a:tr h="699628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ไม่เข้ากระบวนการรับรอง/อยู่ระหว่าง</a:t>
                      </a:r>
                    </a:p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เตรียมการรับรองขั้น 1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</a:t>
                      </a:r>
                      <a:r>
                        <a:rPr lang="th-TH" sz="14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 3 </a:t>
                      </a:r>
                    </a:p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และที่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reaccredit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รพ. </a:t>
                      </a:r>
                    </a:p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ในเขตสุขภาพ</a:t>
                      </a:r>
                      <a:endParaRPr lang="th-TH" sz="14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7167">
                <a:tc vMerge="1">
                  <a:txBody>
                    <a:bodyPr/>
                    <a:lstStyle/>
                    <a:p>
                      <a:endParaRPr lang="th-TH" sz="16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ภาพรวม (แห่ง)</a:t>
                      </a:r>
                      <a:endParaRPr lang="th-TH" sz="1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60727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9211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732" name="กล่องข้อความ 7"/>
          <p:cNvSpPr txBox="1">
            <a:spLocks noChangeArrowheads="1"/>
          </p:cNvSpPr>
          <p:nvPr/>
        </p:nvSpPr>
        <p:spPr bwMode="auto">
          <a:xfrm>
            <a:off x="917556" y="1008981"/>
            <a:ext cx="3199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 smtClean="0"/>
              <a:t>รพศ./</a:t>
            </a:r>
            <a:r>
              <a:rPr lang="th-TH" sz="3200" b="1" dirty="0" err="1" smtClean="0"/>
              <a:t>รพท.</a:t>
            </a:r>
            <a:r>
              <a:rPr lang="th-TH" sz="3200" b="1" dirty="0" smtClean="0"/>
              <a:t>/รพ.สังกัดกรม</a:t>
            </a:r>
            <a:endParaRPr lang="th-TH" sz="3200" b="1" dirty="0"/>
          </a:p>
        </p:txBody>
      </p:sp>
      <p:sp>
        <p:nvSpPr>
          <p:cNvPr id="13" name="วงรี 12"/>
          <p:cNvSpPr/>
          <p:nvPr/>
        </p:nvSpPr>
        <p:spPr>
          <a:xfrm>
            <a:off x="9393148" y="5453477"/>
            <a:ext cx="850900" cy="243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กล่องข้อความ 10"/>
          <p:cNvSpPr txBox="1"/>
          <p:nvPr/>
        </p:nvSpPr>
        <p:spPr>
          <a:xfrm>
            <a:off x="8430688" y="6344515"/>
            <a:ext cx="331533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สบรส. ณ วันที่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2" name="รูปหกเหลี่ยม 11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รูปห้าเหลี่ยม 19"/>
          <p:cNvSpPr/>
          <p:nvPr/>
        </p:nvSpPr>
        <p:spPr>
          <a:xfrm>
            <a:off x="376265" y="190132"/>
            <a:ext cx="10769956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ร้อยละของโรงพยาบาลสังกัดกระทรวงสาธารณสุขมีคุณภาพมาตรฐานผ่านการรับรอง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(รพศ./</a:t>
            </a:r>
            <a:r>
              <a:rPr lang="th-TH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รพท.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/รพ.สังกัดกรม 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มากกว่าร้อยละ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2" name="รูปหกเหลี่ยม 21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86608" y="5971678"/>
            <a:ext cx="746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จัดทำแผนปฏิบัติการการพัฒนาคุณภาพหน่วยบริการในระดับจังหวัด โดยจะต้องชัดเจนและติดตามความก้าวหน้า เพื่อให้โรงพยาบาลจัดกิจกรรมเสริมกระบวนการพัฒนาคุณภาพหน้างานอย่างต่อเนื่อง  และจัดตั้งทีมพี่เลี้ยงคุณภาพช่วยเหลือโรงพยาบาลชุมชนที่ยังไม่ผ่านการรับรองกระบวนการคุณภาพตามมาตรฐาน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</a:t>
            </a: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/>
        </p:nvGraphicFramePr>
        <p:xfrm>
          <a:off x="321653" y="1264763"/>
          <a:ext cx="8821406" cy="3566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1535"/>
                <a:gridCol w="863158"/>
                <a:gridCol w="852896"/>
                <a:gridCol w="778267"/>
                <a:gridCol w="724961"/>
                <a:gridCol w="756944"/>
                <a:gridCol w="756944"/>
                <a:gridCol w="724961"/>
                <a:gridCol w="756944"/>
                <a:gridCol w="1044796"/>
              </a:tblGrid>
              <a:tr h="532536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ไม่เข้ากระบวนการรับรอง/อยู่ระหว่าง</a:t>
                      </a:r>
                    </a:p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เตรียมการรับรองขั้น 1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</a:t>
                      </a:r>
                      <a:r>
                        <a:rPr lang="th-TH" sz="12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ขั้น 3 </a:t>
                      </a:r>
                    </a:p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และที่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reaccredit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รพ. </a:t>
                      </a:r>
                    </a:p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ในเขตสุขภาพ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0383">
                <a:tc vMerge="1">
                  <a:txBody>
                    <a:bodyPr/>
                    <a:lstStyle/>
                    <a:p>
                      <a:endParaRPr lang="th-TH" sz="16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(แห่ง)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 (ร้อยละ)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ภาพรวม (แห่ง)</a:t>
                      </a:r>
                      <a:endParaRPr lang="th-TH" sz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2823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นครนายก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2823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นนทบุรี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16.67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33.33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2823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ปทุมธานี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42.86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57.14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2823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21.43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78.57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2823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ลพบุรี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11.11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88.89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2823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สระบุรี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2823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สิงห์บุรี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2823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อ่างทอง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66.67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33.33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28230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1.69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0.00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28.81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69.49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732" name="กล่องข้อความ 7"/>
          <p:cNvSpPr txBox="1">
            <a:spLocks noChangeArrowheads="1"/>
          </p:cNvSpPr>
          <p:nvPr/>
        </p:nvSpPr>
        <p:spPr bwMode="auto">
          <a:xfrm>
            <a:off x="934499" y="786206"/>
            <a:ext cx="1387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 dirty="0" err="1"/>
              <a:t>รพช.</a:t>
            </a:r>
            <a:endParaRPr lang="th-TH" sz="3200" b="1" dirty="0"/>
          </a:p>
        </p:txBody>
      </p:sp>
      <p:sp>
        <p:nvSpPr>
          <p:cNvPr id="13" name="วงรี 12"/>
          <p:cNvSpPr/>
          <p:nvPr/>
        </p:nvSpPr>
        <p:spPr>
          <a:xfrm>
            <a:off x="7275524" y="4577640"/>
            <a:ext cx="850900" cy="243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21077" y="2645763"/>
            <a:ext cx="1024754" cy="2866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รพ.บางบัวทอง </a:t>
            </a:r>
            <a:r>
              <a:rPr lang="en-US" sz="1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1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0" name="ลูกศรเชื่อมต่อแบบตรง 29"/>
          <p:cNvCxnSpPr/>
          <p:nvPr/>
        </p:nvCxnSpPr>
        <p:spPr>
          <a:xfrm rot="10800000">
            <a:off x="2049724" y="2793306"/>
            <a:ext cx="18918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9339729" y="1197390"/>
            <a:ext cx="2629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ที่ผ่านการรับรอง </a:t>
            </a:r>
            <a:r>
              <a:rPr lang="en-US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9366912" y="1615962"/>
            <a:ext cx="1947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จังหวัดนนทบุรี</a:t>
            </a:r>
          </a:p>
          <a:p>
            <a:r>
              <a:rPr lang="en-US" sz="1200" b="1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โรงพยาบาลปากเกร็ด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โรงพยาบาลบางบัวทอง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106176" y="2211441"/>
            <a:ext cx="1985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จังหวัดปทุมธานี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โรงพยาบาลประชาธิปัตย์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โรงพยาบาลหนองเสือ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โรงพยาบาลธัญบุรี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357820" y="2968573"/>
            <a:ext cx="2024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จังหวัดพระนครศรีอยุธยา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โรงพยาบาลมหาราช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โรงพยาบาลบางบาล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โรงพยาบาลลาดบัวหลวง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0153941" y="3738811"/>
            <a:ext cx="1897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จังหวัดลพบุรี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โรงพยาบาลชัยบาดาล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9419235" y="4160866"/>
            <a:ext cx="1867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จังหวัดสระบุรี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โรงพยาบาลหนองโดน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0140295" y="4608182"/>
            <a:ext cx="2006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จังหวัดสิงห์บุรี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โรงพยาบาลพรหมบุรี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โรงพยาบาลค่ายบางระจัน</a:t>
            </a:r>
          </a:p>
          <a:p>
            <a:r>
              <a:rPr lang="en-US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3.</a:t>
            </a:r>
            <a:r>
              <a:rPr lang="th-TH" sz="12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โรงพยาบาลบางระจัน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9373748" y="5384183"/>
            <a:ext cx="1994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u="sng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จังหวัดอ่างทอง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โรงพยาบาลป่าโมก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โรงพยาบาลวิเศษชัยชาญ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โรงพยาบาลสามโก้</a:t>
            </a:r>
          </a:p>
          <a:p>
            <a:r>
              <a:rPr lang="en-US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4.</a:t>
            </a:r>
            <a:r>
              <a:rPr lang="th-TH" sz="12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โรงพยาบาลไชโย</a:t>
            </a:r>
          </a:p>
        </p:txBody>
      </p:sp>
      <p:sp>
        <p:nvSpPr>
          <p:cNvPr id="25" name="กล่องข้อความ 10"/>
          <p:cNvSpPr txBox="1"/>
          <p:nvPr/>
        </p:nvSpPr>
        <p:spPr>
          <a:xfrm>
            <a:off x="249476" y="4829297"/>
            <a:ext cx="557716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รพ.บางบัวทอง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 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แจ้งว่ากำลังดำเนินการส่งเรื่องเพื่อเข้ากระบวนการ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รูปหกเหลี่ยม 32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รูปห้าเหลี่ยม 33"/>
          <p:cNvSpPr/>
          <p:nvPr/>
        </p:nvSpPr>
        <p:spPr>
          <a:xfrm>
            <a:off x="376265" y="190132"/>
            <a:ext cx="10769956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ร้อยละของโรงพยาบาลสังกัดกระทรวงสาธารณสุขมีคุณภาพมาตรฐานผ่านการรับรอง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ขั้น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(รพศ./</a:t>
            </a:r>
            <a:r>
              <a:rPr lang="th-TH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รพท.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/รพ.สังกัดกรม 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มากกว่าร้อยละ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5" name="รูปหกเหลี่ยม 34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กล่องข้อความ 10"/>
          <p:cNvSpPr txBox="1"/>
          <p:nvPr/>
        </p:nvSpPr>
        <p:spPr>
          <a:xfrm>
            <a:off x="9322276" y="6538881"/>
            <a:ext cx="278313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สบรส. ณ วันที่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flipV="1">
            <a:off x="1264760" y="5268036"/>
            <a:ext cx="7865592" cy="204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1551290" y="5958973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รูปหกเหลี่ยม 31"/>
          <p:cNvSpPr/>
          <p:nvPr/>
        </p:nvSpPr>
        <p:spPr>
          <a:xfrm>
            <a:off x="191069" y="5272200"/>
            <a:ext cx="1732317" cy="689754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>
            <a:off x="336920" y="6636339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รูปหกเหลี่ยม 36"/>
          <p:cNvSpPr/>
          <p:nvPr/>
        </p:nvSpPr>
        <p:spPr>
          <a:xfrm>
            <a:off x="7569719" y="5981564"/>
            <a:ext cx="1697113" cy="655718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09512" y="5360429"/>
            <a:ext cx="710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ขาดแคลนแพทย์ ขาดทีมนำที่ต้องใช้แพทย์เป็นหลักในการขับเคลื่อน และบางโรงพยาบาลพบปัญหาในเรื่อง อยู่ในช่วงเปลี่ยนผู้นำ และขาดความรู้ที่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 Date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ไม่สามารถรวมทีมเพื่อขอการเยี่ยมประเมินจาก สรพ.ได้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คูณ 40"/>
          <p:cNvSpPr/>
          <p:nvPr/>
        </p:nvSpPr>
        <p:spPr>
          <a:xfrm>
            <a:off x="7519922" y="4844957"/>
            <a:ext cx="450372" cy="368488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ตัวเชื่อมต่อตรง 28"/>
          <p:cNvCxnSpPr/>
          <p:nvPr/>
        </p:nvCxnSpPr>
        <p:spPr>
          <a:xfrm>
            <a:off x="2738064" y="4283285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cxnSp>
        <p:nvCxnSpPr>
          <p:cNvPr id="24" name="ตัวเชื่อมต่อตรง 23"/>
          <p:cNvCxnSpPr/>
          <p:nvPr/>
        </p:nvCxnSpPr>
        <p:spPr>
          <a:xfrm>
            <a:off x="2441144" y="2744988"/>
            <a:ext cx="8232111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แผนภูมิ 38"/>
          <p:cNvGraphicFramePr/>
          <p:nvPr/>
        </p:nvGraphicFramePr>
        <p:xfrm>
          <a:off x="1371599" y="847911"/>
          <a:ext cx="9443546" cy="331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รูปหกเหลี่ยม 9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344733" y="190132"/>
            <a:ext cx="10281226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ร้อยละของ รพ.สต. ที่ผ่านเกณฑ์การพัฒนาคุณภาพ รพ.สต.ติดดาว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2" name="รูปหกเหลี่ยม 11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คำบรรยายภาพแบบลูกศรลง 21"/>
          <p:cNvSpPr/>
          <p:nvPr/>
        </p:nvSpPr>
        <p:spPr>
          <a:xfrm>
            <a:off x="3410766" y="1576551"/>
            <a:ext cx="750623" cy="628033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en-US" sz="1400" dirty="0" smtClean="0"/>
              <a:t>14.64</a:t>
            </a:r>
            <a:endParaRPr lang="en-US" sz="1400" dirty="0"/>
          </a:p>
        </p:txBody>
      </p:sp>
      <p:sp>
        <p:nvSpPr>
          <p:cNvPr id="15" name="กล่องข้อความ 14"/>
          <p:cNvSpPr txBox="1">
            <a:spLocks noChangeArrowheads="1"/>
          </p:cNvSpPr>
          <p:nvPr/>
        </p:nvSpPr>
        <p:spPr bwMode="auto">
          <a:xfrm>
            <a:off x="2344049" y="3881285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2942928" y="5370782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รูปหกเหลี่ยม 18"/>
          <p:cNvSpPr/>
          <p:nvPr/>
        </p:nvSpPr>
        <p:spPr>
          <a:xfrm>
            <a:off x="1418934" y="4288220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1684318" y="6469110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รูปหกเหลี่ยม 20"/>
          <p:cNvSpPr/>
          <p:nvPr/>
        </p:nvSpPr>
        <p:spPr>
          <a:xfrm>
            <a:off x="9138775" y="5386550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42095" y="4390100"/>
            <a:ext cx="745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เกณฑ์ในการวัดคุณภาพมีมากเกินไป และยังไม่ค่อยชัดเจน จึงทำให้เจ้าหน้าที่เกิดความสับสน ตีความไม่ตรงกัน รวมทั้งการพัฒนา ปรับปรุง การสร้างอาคารสถานที่เพิ่มเติมเช่นการก่อสร้างห้องน้ำ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ห้องส้วมใหม่ เพื่อให้ผ่านเกณฑ์มาตรฐานของ รพ.สต.ติดดาว ติดเงื่อนไขของการใช้งบประมาณต่างๆ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6665" y="5469607"/>
            <a:ext cx="7518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พัฒนาศักยภาพทีมประเมิน/ทีมพัฒนาคุณภาพมาตรฐานอย่างต่อเนื่อง  เพื่อจะไปพัฒนา รพ.สต.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ซึ่งต้องมีการจัดเวทีการประชุมเพื่อติดตามและพัฒนางาน รพ.สต. ให้ไปพร้อมกัน  จัดทีมประเมินออกประเมิน เพื่อจะได้ช่วยกันพัฒนาส่วนขาด หาแหล่งงบประมาณภายนอกมาสนับสนุน และจัดระบบติดตามผลงานให้ชัดเจน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ดาว 5 แฉก 29"/>
          <p:cNvSpPr/>
          <p:nvPr/>
        </p:nvSpPr>
        <p:spPr>
          <a:xfrm>
            <a:off x="9867332" y="2593075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ตัวเชื่อมต่อตรง 19"/>
          <p:cNvCxnSpPr/>
          <p:nvPr/>
        </p:nvCxnSpPr>
        <p:spPr>
          <a:xfrm>
            <a:off x="2751711" y="4460706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8" name="คำบรรยายภาพแบบลูกศรลง 37"/>
          <p:cNvSpPr/>
          <p:nvPr/>
        </p:nvSpPr>
        <p:spPr>
          <a:xfrm>
            <a:off x="3022747" y="1021476"/>
            <a:ext cx="573201" cy="450365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แผนภูมิ 23"/>
          <p:cNvGraphicFramePr/>
          <p:nvPr/>
        </p:nvGraphicFramePr>
        <p:xfrm>
          <a:off x="1954926" y="1273580"/>
          <a:ext cx="8308426" cy="276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รูปหกเหลี่ยม 7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376265" y="190132"/>
            <a:ext cx="10360051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ระดับความสำเร็จของเขตสุขภาพที่มีการบริหารจัดการระบบการผลิตและพัฒนากำลังคนได้</a:t>
            </a: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ตามเกณฑ์เป้าหมายที่กำหนด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(ผ่านเกณฑ์ทั้ง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องค์ประกอบ  ที่ระดับคะแนน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0" name="รูปหกเหลี่ยม 9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กล่องข้อความ 14"/>
          <p:cNvSpPr txBox="1">
            <a:spLocks noChangeArrowheads="1"/>
          </p:cNvSpPr>
          <p:nvPr/>
        </p:nvSpPr>
        <p:spPr bwMode="auto">
          <a:xfrm>
            <a:off x="2580539" y="4054711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2942928" y="5544208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รูปหกเหลี่ยม 13"/>
          <p:cNvSpPr/>
          <p:nvPr/>
        </p:nvSpPr>
        <p:spPr>
          <a:xfrm>
            <a:off x="1418934" y="4461646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1684318" y="6642536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รูปหกเหลี่ยม 15"/>
          <p:cNvSpPr/>
          <p:nvPr/>
        </p:nvSpPr>
        <p:spPr>
          <a:xfrm>
            <a:off x="9138775" y="5559976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4799" y="4590822"/>
            <a:ext cx="745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ได้รับสรรงบประมาณเงินอุดหนุนจากเขต 4 ล่าช้า  ทำให้หลักสูตรที่วางแผนไว้เลยกำหนดอบรมไปก่อนแล้ว  ทำให้หลักสูตรที่อยู่ในแผนส่วนใหญ่เป็นหลักสูตรคร่อมปี   ซึ่งหลักสูตร 4 เดือน จะไม่ค่อย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มีผู้มาเข้ารับการอบรม ส่วนใหญ่จะเข้ารับการอบรมในหลักสูตรรายสัปดาห์ รายเดือนมากกว่า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9369" y="5615737"/>
            <a:ext cx="757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ควรชี้แจงการเก็บข้อมูลตั้งแต่ต้นปีงบประมาณให้มีความชัดเจน หน่วยงานระดับจังหวัดจะได้จัดเก็บข้อมูลได้อย่างเหมาะสม  ส่วนหลักสูตร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เดือนควรปรับให้อยู่ภายในปีงบประมาณ ไม่ควรคร่อมปี และ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เป็นหลักสูตร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 หากเบิกจ่ายได้จะใช้งบประมาณจำนวนมากได้ตามแผน  โดยทุกจังหวัดควรใช้มาตรฐานเดียวกัน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"/>
            <a:ext cx="12192000" cy="567558"/>
          </a:xfrm>
          <a:prstGeom prst="rect">
            <a:avLst/>
          </a:prstGeom>
          <a:gradFill flip="none" rotWithShape="1">
            <a:gsLst>
              <a:gs pos="0">
                <a:srgbClr val="046538">
                  <a:shade val="30000"/>
                  <a:satMod val="115000"/>
                </a:srgbClr>
              </a:gs>
              <a:gs pos="50000">
                <a:srgbClr val="046538">
                  <a:shade val="67500"/>
                  <a:satMod val="115000"/>
                </a:srgbClr>
              </a:gs>
              <a:gs pos="100000">
                <a:srgbClr val="04653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23" name="กล่องข้อความ 25"/>
          <p:cNvSpPr txBox="1">
            <a:spLocks noChangeArrowheads="1"/>
          </p:cNvSpPr>
          <p:nvPr/>
        </p:nvSpPr>
        <p:spPr bwMode="auto">
          <a:xfrm>
            <a:off x="7021513" y="3433763"/>
            <a:ext cx="46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th-TH" alt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68300" y="59175"/>
            <a:ext cx="11382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การดําเนินงานตามคํารับรองการปฏิบัติราชการฯ </a:t>
            </a:r>
            <a:r>
              <a:rPr lang="th-TH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ประจําปี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2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560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แผนผังลําดับงาน: กระบวนการสำรอง 11"/>
          <p:cNvSpPr/>
          <p:nvPr/>
        </p:nvSpPr>
        <p:spPr>
          <a:xfrm>
            <a:off x="4421883" y="954407"/>
            <a:ext cx="3152626" cy="450375"/>
          </a:xfrm>
          <a:prstGeom prst="flowChartAlternateProcess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สรุปตัวชี้วัดที่ไม่ผ่านเกณฑ์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368487" y="2279179"/>
            <a:ext cx="11477767" cy="3862314"/>
          </a:xfrm>
          <a:prstGeom prst="roundRect">
            <a:avLst/>
          </a:prstGeom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600" spc="-6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800" spc="-6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อัตราความสำเร็จการรักษาผู้ป่วยวัณโรครายใหม่และกลับมาเป็นซ้ำ</a:t>
            </a:r>
            <a:endParaRPr lang="en-US" sz="1600" spc="-6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6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th-TH" sz="16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อัตราการเสียชีวิตจากการบาดเจ็บทางถนน</a:t>
            </a:r>
            <a:endParaRPr lang="en-US" sz="1600" spc="-6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ร้อยละของผู้ป่วยยาเสพติดที่หยุดเสพ</a:t>
            </a:r>
            <a:r>
              <a:rPr lang="th-TH" sz="1600" spc="-2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ต่อเนื่อง 3 เดือน หลังจำหน่ายจากการ</a:t>
            </a:r>
            <a:r>
              <a:rPr lang="th-TH" sz="1600" spc="-3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บำบัดรักษา (</a:t>
            </a:r>
            <a:r>
              <a:rPr lang="en-US" sz="1600" spc="-3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month remission rate</a:t>
            </a:r>
            <a:r>
              <a:rPr lang="th-TH" sz="1600" spc="-3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600" spc="-3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ร้อยละของผู้ป่วยโรคเบาหวานและโรคความดันโลหิตสูงที่ควบคุมได้</a:t>
            </a:r>
          </a:p>
          <a:p>
            <a:r>
              <a:rPr lang="en-US" sz="16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14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ร้อยละของผู้ป่วยเบาหวาน ความดันโลหิตสูงที่ขึ้นทะเบียนได้รับการประเมินโอกาสเสี่ยงต่อโรคหัวใจและหลอดเลือด (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 Risk)</a:t>
            </a:r>
          </a:p>
          <a:p>
            <a:r>
              <a:rPr lang="en-US" sz="16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15 </a:t>
            </a:r>
            <a:r>
              <a:rPr lang="th-TH" sz="1600" spc="-6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อัตราตายของผู้ป่วยโรคหลอดเลือดสมอง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16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ร้อยละของโรงพยาบาลที่ใช้ยาอย่างสมเหตุผล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(RDU)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18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อัตราตายจากโรคหลอดเลือดหัวใจ (ไม่เกินร้อยละ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en-US" sz="16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20 </a:t>
            </a:r>
            <a:r>
              <a:rPr lang="th-TH" sz="16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ร้อยละของผู้ป่วย </a:t>
            </a:r>
            <a:r>
              <a:rPr lang="en-US" sz="16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CKD </a:t>
            </a:r>
            <a:r>
              <a:rPr lang="th-TH" sz="1600" spc="-7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ที่มีอัตราการลดลง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eGFR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&lt;4ml/min/1.73m2/yr</a:t>
            </a:r>
          </a:p>
          <a:p>
            <a:r>
              <a:rPr lang="en-US" sz="16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22 </a:t>
            </a:r>
            <a:r>
              <a:rPr lang="th-TH" sz="1600" spc="-1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ร้อยละของโรงพยาบาลสังกัดกระทรวง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สาธารณสุขมีคุณภาพมาตรฐานผ่านการรับรอง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ร้อยละของจังหวัดและหน่วยบริการที่ผ่านเกณฑ์คุณภาพข้อมูล</a:t>
            </a: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ร้อยละของหน่วยบริการที่ประสบภาวะวิกฤติทางการเงิน</a:t>
            </a: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ตัดมุมสี่เหลี่ยมด้านทแยงมุม 20"/>
          <p:cNvSpPr/>
          <p:nvPr/>
        </p:nvSpPr>
        <p:spPr>
          <a:xfrm>
            <a:off x="5188418" y="1926611"/>
            <a:ext cx="1553571" cy="693761"/>
          </a:xfrm>
          <a:prstGeom prst="snip2DiagRect">
            <a:avLst/>
          </a:prstGeom>
          <a:solidFill>
            <a:schemeClr val="accent4"/>
          </a:solidFill>
          <a:ln w="5715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</a:t>
            </a:r>
            <a:endParaRPr lang="en-US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ตัวเชื่อมต่อตรง 19"/>
          <p:cNvCxnSpPr/>
          <p:nvPr/>
        </p:nvCxnSpPr>
        <p:spPr>
          <a:xfrm>
            <a:off x="3051967" y="4474354"/>
            <a:ext cx="80163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 flipV="1">
            <a:off x="2914108" y="2589182"/>
            <a:ext cx="7853740" cy="29682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9" name="คำบรรยายภาพแบบลูกศรลง 18"/>
          <p:cNvSpPr/>
          <p:nvPr/>
        </p:nvSpPr>
        <p:spPr>
          <a:xfrm>
            <a:off x="3150049" y="948063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91.50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รูปภาพ 25" descr="images (3).jpg"/>
          <p:cNvPicPr>
            <a:picLocks noChangeAspect="1"/>
          </p:cNvPicPr>
          <p:nvPr/>
        </p:nvPicPr>
        <p:blipFill>
          <a:blip r:embed="rId3" cstate="print"/>
          <a:srcRect l="20574" t="10853" r="15066" b="7518"/>
          <a:stretch>
            <a:fillRect/>
          </a:stretch>
        </p:blipFill>
        <p:spPr>
          <a:xfrm>
            <a:off x="78822" y="5454875"/>
            <a:ext cx="1387366" cy="1317999"/>
          </a:xfrm>
          <a:prstGeom prst="rect">
            <a:avLst/>
          </a:prstGeom>
        </p:spPr>
      </p:pic>
      <p:graphicFrame>
        <p:nvGraphicFramePr>
          <p:cNvPr id="39" name="แผนภูมิ 38"/>
          <p:cNvGraphicFramePr/>
          <p:nvPr/>
        </p:nvGraphicFramePr>
        <p:xfrm>
          <a:off x="1923394" y="1163221"/>
          <a:ext cx="8797157" cy="295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รูปหกเหลี่ยม 20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รูปห้าเหลี่ยม 21"/>
          <p:cNvSpPr/>
          <p:nvPr/>
        </p:nvSpPr>
        <p:spPr>
          <a:xfrm>
            <a:off x="344733" y="190132"/>
            <a:ext cx="10911846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ร้อยละของหน่วยงานที่มีการนำดัชนีความสุขของคนทำงาน (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Happinometer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ไปใช้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3" name="รูปหกเหลี่ยม 22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กล่องข้อความ 14"/>
          <p:cNvSpPr txBox="1">
            <a:spLocks noChangeArrowheads="1"/>
          </p:cNvSpPr>
          <p:nvPr/>
        </p:nvSpPr>
        <p:spPr bwMode="auto">
          <a:xfrm>
            <a:off x="2817029" y="4070477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3179418" y="5559974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รูปหกเหลี่ยม 12"/>
          <p:cNvSpPr/>
          <p:nvPr/>
        </p:nvSpPr>
        <p:spPr>
          <a:xfrm>
            <a:off x="1655424" y="4477412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1920808" y="6658302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รูปหกเหลี่ยม 14"/>
          <p:cNvSpPr/>
          <p:nvPr/>
        </p:nvSpPr>
        <p:spPr>
          <a:xfrm>
            <a:off x="9375265" y="5575742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7640" y="4620236"/>
            <a:ext cx="7594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ขั้นตอนการประมวลผลข้อมูลค่อนข้างยาก ต้องใช้โปรแกรมเฉพาะ ซึ่งในระบบน่าจะสามารถวิเคราะห์กิจกรรมที่ควรทำและส่งเสริมออกมาได้เลย  และ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Admin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ของหน่วยงานยังไม่มีความรู้เรื่อง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SPSS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มาใช้วิเคราะห์ได้อย่างชำนาญ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7747" y="5631503"/>
            <a:ext cx="768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กระทรวงสาธารณสุขควรคิดโปรแกรมสำเร็จรูปที่สามารถวิเคราะห์ได้อย่างง่าย โดยจัดทำคู่มือหรือแนวทางที่เหมาะสม เพื่อให้ทุกหน่วยงานนำไปประยุกต์ใช้ในองค์กรตนเองได้  เพื่อประมวลผลข้อมูล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ในรูปแบบเดียวกัน และสามารถประเมินได้ว่าแต่ละจังหวัดตกเกณฑ์ด้านใด รวมทั้งมีวิธีจัดการการแก้ไขปัญหาที่เกิดขึ้นอย่างไร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ตัวเชื่อมต่อตรง 24"/>
          <p:cNvCxnSpPr/>
          <p:nvPr/>
        </p:nvCxnSpPr>
        <p:spPr>
          <a:xfrm>
            <a:off x="2585855" y="2520690"/>
            <a:ext cx="8576131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graphicFrame>
        <p:nvGraphicFramePr>
          <p:cNvPr id="41" name="แผนภูมิ 40"/>
          <p:cNvGraphicFramePr/>
          <p:nvPr/>
        </p:nvGraphicFramePr>
        <p:xfrm>
          <a:off x="1608083" y="658725"/>
          <a:ext cx="9443545" cy="351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รูปหกเหลี่ยม 12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344733" y="190132"/>
            <a:ext cx="10864550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ร้อยละของการจัดซื้อร่วมของยาเวชภัณฑ์ที่มิใช่ยา วัสดุวิทยาศาสตร์ และวัสดุทันตก</a:t>
            </a:r>
            <a:r>
              <a:rPr lang="th-TH" sz="175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รรม</a:t>
            </a:r>
            <a:r>
              <a:rPr lang="th-TH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7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17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th-TH" sz="17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5" name="รูปหกเหลี่ยม 14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คำบรรยายภาพแบบลูกศรลง 18"/>
          <p:cNvSpPr/>
          <p:nvPr/>
        </p:nvSpPr>
        <p:spPr>
          <a:xfrm>
            <a:off x="3585600" y="1452094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25.75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กล่องข้อความ 14"/>
          <p:cNvSpPr txBox="1">
            <a:spLocks noChangeArrowheads="1"/>
          </p:cNvSpPr>
          <p:nvPr/>
        </p:nvSpPr>
        <p:spPr bwMode="auto">
          <a:xfrm>
            <a:off x="2501709" y="3833987"/>
            <a:ext cx="27719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สบรส.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 flipV="1">
            <a:off x="2932416" y="4211851"/>
            <a:ext cx="7835465" cy="1330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2864098" y="5323484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รูปหกเหลี่ยม 22"/>
          <p:cNvSpPr/>
          <p:nvPr/>
        </p:nvSpPr>
        <p:spPr>
          <a:xfrm>
            <a:off x="1340104" y="4240922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>
            <a:off x="1605488" y="6408164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รูปหกเหลี่ยม 25"/>
          <p:cNvSpPr/>
          <p:nvPr/>
        </p:nvSpPr>
        <p:spPr>
          <a:xfrm>
            <a:off x="9059945" y="5325604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49617" y="4288210"/>
            <a:ext cx="745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การจัดซื้อยาร่วมระดับเขตด้วยวิธีประกวดราคา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e-bidding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ผู้ขายมียาขาดค่อนข้างบ่อย  และไม่มีผู้ขายลำดับรองให้เลือกซื้อทดแทน ทำให้เกิดความล่าช้า รวมทั้งระบบ </a:t>
            </a:r>
            <a:r>
              <a:rPr lang="en-US" sz="1400" dirty="0" smtClean="0"/>
              <a:t>e-GP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มีปัญหาเกิด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Error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บ่อยๆทำให้ต้องใช้เวลานานในการแก้ปัญหาและการติดต่อกับกรมบัญชีค่อนข้างยาก  ทำให้ในการดำเนินการใช้เวลานาน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19595" y="5367717"/>
            <a:ext cx="768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การดำเนินการจัดซื้อยาร่วมระดับเขตด้วยวิธีประกวดราคาอิเล็กทรอนิกส์ (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e-bidding)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มีขั้นตอนและปัญหาอุปสรรค ซึ่งควรจะมีเจ้าหน้าที่ผู้รับผิดชอบให้คำปรึกษาด้านการจัดซื้อร่วมในด้านระเบียบข้อปฏิบัติและข้อกฎหมายต่างๆโดยเฉพาะ  ซึ่งจะทำให้ลดขั้นตอนการทำงานด้านการประสานข้อมูล  และสามารถ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ทำให้เกิดการจัดซื้อจัดจ้างได้อย่างสะดวกและเกิดประโยชน์ต่อส่วนราชการมากขึ้น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ดาว 5 แฉก 16"/>
          <p:cNvSpPr/>
          <p:nvPr/>
        </p:nvSpPr>
        <p:spPr>
          <a:xfrm>
            <a:off x="10153936" y="1978925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ดาว 5 แฉก 17"/>
          <p:cNvSpPr/>
          <p:nvPr/>
        </p:nvSpPr>
        <p:spPr>
          <a:xfrm>
            <a:off x="9362366" y="1897038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ตัวเชื่อมต่อตรง 13"/>
          <p:cNvCxnSpPr/>
          <p:nvPr/>
        </p:nvCxnSpPr>
        <p:spPr>
          <a:xfrm>
            <a:off x="2215725" y="1657269"/>
            <a:ext cx="9224786" cy="33508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2220980" y="2986828"/>
            <a:ext cx="9224786" cy="33508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7" name="รูปภาพ 36" descr="ดาวน์โหลด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9082" y="5385907"/>
            <a:ext cx="1294251" cy="1335246"/>
          </a:xfrm>
          <a:prstGeom prst="rect">
            <a:avLst/>
          </a:prstGeom>
        </p:spPr>
      </p:pic>
      <p:graphicFrame>
        <p:nvGraphicFramePr>
          <p:cNvPr id="36" name="แผนภูมิ 35"/>
          <p:cNvGraphicFramePr/>
          <p:nvPr/>
        </p:nvGraphicFramePr>
        <p:xfrm>
          <a:off x="1340070" y="784849"/>
          <a:ext cx="9758854" cy="351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คำบรรยายภาพแบบลูกศรลง 10"/>
          <p:cNvSpPr/>
          <p:nvPr/>
        </p:nvSpPr>
        <p:spPr>
          <a:xfrm>
            <a:off x="2386477" y="2314703"/>
            <a:ext cx="477674" cy="382140"/>
          </a:xfrm>
          <a:prstGeom prst="downArrowCallout">
            <a:avLst/>
          </a:prstGeom>
          <a:solidFill>
            <a:schemeClr val="accent6"/>
          </a:solidFill>
          <a:ln w="1905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30.5</a:t>
            </a:r>
            <a:endParaRPr lang="th-TH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คำบรรยายภาพแบบลูกศรลง 11"/>
          <p:cNvSpPr/>
          <p:nvPr/>
        </p:nvSpPr>
        <p:spPr>
          <a:xfrm>
            <a:off x="2777237" y="1843310"/>
            <a:ext cx="477674" cy="382140"/>
          </a:xfrm>
          <a:prstGeom prst="downArrowCallout">
            <a:avLst>
              <a:gd name="adj1" fmla="val 25000"/>
              <a:gd name="adj2" fmla="val 21429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50.5</a:t>
            </a:r>
            <a:endParaRPr lang="th-TH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รูปหกเหลี่ยม 18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รูปห้าเหลี่ยม 19"/>
          <p:cNvSpPr/>
          <p:nvPr/>
        </p:nvSpPr>
        <p:spPr>
          <a:xfrm>
            <a:off x="376265" y="190132"/>
            <a:ext cx="8688907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ร้อยละของจังหวัดและหน่วยบริการที่ผ่านเกณฑ์คุณภาพข้อมูล </a:t>
            </a:r>
          </a:p>
          <a:p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(ข้อมูลสาเหตุการตาย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ข้อมูลบริการสุขภาพ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1" name="รูปหกเหลี่ยม 20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กล่องข้อความ 14"/>
          <p:cNvSpPr txBox="1">
            <a:spLocks noChangeArrowheads="1"/>
          </p:cNvSpPr>
          <p:nvPr/>
        </p:nvSpPr>
        <p:spPr bwMode="auto">
          <a:xfrm>
            <a:off x="2123325" y="3975881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flipV="1">
            <a:off x="2207180" y="4306447"/>
            <a:ext cx="7835465" cy="1330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2138862" y="5418080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รูปหกเหลี่ยม 22"/>
          <p:cNvSpPr/>
          <p:nvPr/>
        </p:nvSpPr>
        <p:spPr>
          <a:xfrm>
            <a:off x="614868" y="4335518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>
            <a:off x="627797" y="6502762"/>
            <a:ext cx="8143089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รูปหกเหลี่ยม 24"/>
          <p:cNvSpPr/>
          <p:nvPr/>
        </p:nvSpPr>
        <p:spPr>
          <a:xfrm>
            <a:off x="8334709" y="5420200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24381" y="4464694"/>
            <a:ext cx="745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สาเหตุการตายไม่สามารถผ่านเกณฑ์ได้เนื่องจากการตายนอกสถานบริการ มีการบันทึกไม่ถูกต้องและอยู่นอกเหนือการควบคุม  รวมทั้งส่วนกลางไม่มีทีมวิทยากรสนับสนุนการจัดอบรมและฟื้นฟูคุณภาพข้อมูลสาเหตุการตาย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639" y="5598793"/>
            <a:ext cx="7762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ส่วนกลางควรเป็นผู้จัดอบรมและฟื้นฟูคุณภาพข้อมูลสาเหตุการตาย โดยอาจจะจัดเป็นรายภาค ซึ่งพบว่าสาเหตุการตายส่วนใหญ่ที่เสียชีวิตไม่ทราบสาเหตุ เป็นการตายนอกสถานพยาบาล ดังนั้นควรหาความร่วมมือระหว่างหน่วยงานต่างกระทรวงในการวินิจฉัยการตาย เนื่องจากสาเหตุส่วนมากมาจากนายทะเบียน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ดาว 5 แฉก 29"/>
          <p:cNvSpPr/>
          <p:nvPr/>
        </p:nvSpPr>
        <p:spPr>
          <a:xfrm>
            <a:off x="4585650" y="2238233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ดาว 5 แฉก 30"/>
          <p:cNvSpPr/>
          <p:nvPr/>
        </p:nvSpPr>
        <p:spPr>
          <a:xfrm>
            <a:off x="8256896" y="2210937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ดาว 5 แฉก 31"/>
          <p:cNvSpPr/>
          <p:nvPr/>
        </p:nvSpPr>
        <p:spPr>
          <a:xfrm>
            <a:off x="7356144" y="2210936"/>
            <a:ext cx="232012" cy="204717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คูณ 33"/>
          <p:cNvSpPr/>
          <p:nvPr/>
        </p:nvSpPr>
        <p:spPr>
          <a:xfrm>
            <a:off x="2524839" y="1078176"/>
            <a:ext cx="709680" cy="723328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ตัวเชื่อมต่อตรง 32"/>
          <p:cNvCxnSpPr/>
          <p:nvPr/>
        </p:nvCxnSpPr>
        <p:spPr>
          <a:xfrm>
            <a:off x="2828923" y="3404115"/>
            <a:ext cx="787115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แผนภูมิ 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12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1" y="15012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6" name="รูปภาพ 35" descr="Eax8BALp6q2J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952" y="5019531"/>
            <a:ext cx="1891862" cy="1614388"/>
          </a:xfrm>
          <a:prstGeom prst="rect">
            <a:avLst/>
          </a:prstGeom>
        </p:spPr>
      </p:pic>
      <p:graphicFrame>
        <p:nvGraphicFramePr>
          <p:cNvPr id="37" name="แผนภูมิ 36"/>
          <p:cNvGraphicFramePr/>
          <p:nvPr/>
        </p:nvGraphicFramePr>
        <p:xfrm>
          <a:off x="1686913" y="1273580"/>
          <a:ext cx="8749860" cy="280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798234" y="2466483"/>
            <a:ext cx="89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แห่ง</a:t>
            </a:r>
          </a:p>
          <a:p>
            <a:pPr algn="ctr"/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รพ.สามโคก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81253" y="2287805"/>
            <a:ext cx="88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แห่ง</a:t>
            </a:r>
          </a:p>
          <a:p>
            <a:pPr algn="ctr"/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รพ.อินทร์บุรี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59171" y="1668716"/>
            <a:ext cx="1010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แห่ง</a:t>
            </a:r>
          </a:p>
          <a:p>
            <a:pPr algn="ctr"/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รพ.บางบัวทอง</a:t>
            </a:r>
          </a:p>
          <a:p>
            <a:pPr algn="ctr"/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รพ.ไทรน้อย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00602" y="947737"/>
            <a:ext cx="1783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แห่ง</a:t>
            </a:r>
          </a:p>
          <a:p>
            <a:pPr algn="ctr"/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รพ.หนองโดน , รพ.วังม่วง </a:t>
            </a:r>
          </a:p>
          <a:p>
            <a:pPr algn="ctr"/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รพ.หนองแซง , รพ.ดอนพุด </a:t>
            </a:r>
          </a:p>
          <a:p>
            <a:pPr algn="ctr"/>
            <a:r>
              <a:rPr lang="th-TH" sz="1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รพ.พระพุทธบาท</a:t>
            </a:r>
          </a:p>
        </p:txBody>
      </p:sp>
      <p:sp>
        <p:nvSpPr>
          <p:cNvPr id="16" name="รูปหกเหลี่ยม 15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รูปห้าเหลี่ยม 16"/>
          <p:cNvSpPr/>
          <p:nvPr/>
        </p:nvSpPr>
        <p:spPr>
          <a:xfrm>
            <a:off x="344733" y="190132"/>
            <a:ext cx="9461419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ร้อยละของหน่วยบริการที่ประสบภาวะวิกฤติทางการเงิน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(ไม่เกินร้อยละ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8" name="รูปหกเหลี่ยม 17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คำบรรยายภาพแบบลูกศรลง 18"/>
          <p:cNvSpPr/>
          <p:nvPr/>
        </p:nvSpPr>
        <p:spPr>
          <a:xfrm>
            <a:off x="2896620" y="1959865"/>
            <a:ext cx="1064525" cy="1037244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แห่ง</a:t>
            </a:r>
          </a:p>
          <a:p>
            <a:pPr algn="ctr"/>
            <a:endParaRPr lang="en-US" sz="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12.68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กล่องข้อความ 14"/>
          <p:cNvSpPr txBox="1">
            <a:spLocks noChangeArrowheads="1"/>
          </p:cNvSpPr>
          <p:nvPr/>
        </p:nvSpPr>
        <p:spPr bwMode="auto">
          <a:xfrm>
            <a:off x="2738199" y="4117775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 flipV="1">
            <a:off x="3720716" y="4461989"/>
            <a:ext cx="7835465" cy="1330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3652398" y="5559974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รูปหกเหลี่ยม 22"/>
          <p:cNvSpPr/>
          <p:nvPr/>
        </p:nvSpPr>
        <p:spPr>
          <a:xfrm>
            <a:off x="2128404" y="4477412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>
            <a:off x="2393788" y="6658302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รูปหกเหลี่ยม 24"/>
          <p:cNvSpPr/>
          <p:nvPr/>
        </p:nvSpPr>
        <p:spPr>
          <a:xfrm>
            <a:off x="9848245" y="5575742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1563" y="4524700"/>
            <a:ext cx="7462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ปัญหาวิกฤติทางการเงินเนื่องจากได้รับจัดสรรไม่เพียงพอ และถูกหักหนี้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 refer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การจัดสรรเงิน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กองทุนหลักประกันสุขภาพ (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UC)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เป็นลักษณะการเหมาจ่าย  จึงทำให้หน่วยบริการได้รับจัดสรรเงินมา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ไม่เพียงพอกับการดำเนินงาน  ส่งผลให้ประสบภาวะวิกฤติทางการเงิน  และการจัดสรรเงิน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UC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มีการปรับเปลี่ยนทุกๆปี  ซึ่งมีผลต่อการวางแผนทางการเงิน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4247" y="5604207"/>
            <a:ext cx="768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มีการกำกับติดตามเฝ้าระวังวิกฤติทางการเงิน  ดัชนีประสิทธิภาพ  และวิเคราะห์ปัญหาการดำเนินงาน ของหน่วยบริการทุกแห่งเป็นรายเดือนและวิเคราะห์ปัจจัยที่เกี่ยวข้องกับหน่วยบริการที่พบภาวะวิกฤติทางการเงิน   พร้อมมีแนวทางข้อเสนอเพื่อการแก้ไขปรับปรุงบริหารจัดการแผนการเงินการคลัง (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PlanFin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สร้างวินัยและประสิทธิภาพด้านการเงิน รวมทั้งพัฒนาเครือข่ายและศักยภาพบุคลากรด้านการเงิน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ดาว 5 แฉก 29"/>
          <p:cNvSpPr/>
          <p:nvPr/>
        </p:nvSpPr>
        <p:spPr>
          <a:xfrm>
            <a:off x="9530689" y="793845"/>
            <a:ext cx="202440" cy="163772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ดาว 5 แฉก 30"/>
          <p:cNvSpPr/>
          <p:nvPr/>
        </p:nvSpPr>
        <p:spPr>
          <a:xfrm>
            <a:off x="8670879" y="1517176"/>
            <a:ext cx="202440" cy="163772"/>
          </a:xfrm>
          <a:prstGeom prst="star5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คูณ 31"/>
          <p:cNvSpPr/>
          <p:nvPr/>
        </p:nvSpPr>
        <p:spPr>
          <a:xfrm>
            <a:off x="3043461" y="1119120"/>
            <a:ext cx="791566" cy="777920"/>
          </a:xfrm>
          <a:prstGeom prst="mathMultiply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รูปภาพ 1"/>
          <p:cNvSpPr>
            <a:spLocks noChangeAspect="1"/>
          </p:cNvSpPr>
          <p:nvPr/>
        </p:nvSpPr>
        <p:spPr bwMode="auto">
          <a:xfrm>
            <a:off x="3687763" y="428625"/>
            <a:ext cx="51958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2530475" y="33338"/>
            <a:ext cx="75104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sz="9600" b="1" dirty="0" smtClean="0">
                <a:latin typeface="Courier New" pitchFamily="49" charset="0"/>
                <a:cs typeface="TH Kodchasal" pitchFamily="2" charset="-34"/>
              </a:rPr>
              <a:t>ขอบคุณ</a:t>
            </a:r>
            <a:endParaRPr lang="th-TH" sz="9600" b="1" dirty="0">
              <a:latin typeface="Courier New" pitchFamily="49" charset="0"/>
              <a:cs typeface="TH Kodchasal" pitchFamily="2" charset="-34"/>
            </a:endParaRP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5264150" y="5165725"/>
            <a:ext cx="53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000" b="1"/>
              <a:t>3</a:t>
            </a: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6129338" y="5180013"/>
            <a:ext cx="6254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000" b="1"/>
              <a:t>6</a:t>
            </a: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7075488" y="5210175"/>
            <a:ext cx="587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000" b="1"/>
              <a:t>9</a:t>
            </a:r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7739063" y="5210175"/>
            <a:ext cx="704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000" b="1"/>
              <a:t>12</a:t>
            </a:r>
          </a:p>
        </p:txBody>
      </p:sp>
      <p:pic>
        <p:nvPicPr>
          <p:cNvPr id="38920" name="รูปภาพ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188" y="1206500"/>
            <a:ext cx="7688262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11"/>
          <p:cNvSpPr txBox="1">
            <a:spLocks noChangeArrowheads="1"/>
          </p:cNvSpPr>
          <p:nvPr/>
        </p:nvSpPr>
        <p:spPr bwMode="auto">
          <a:xfrm>
            <a:off x="11113" y="6070600"/>
            <a:ext cx="12192000" cy="647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ประชาชนสุขภาพดี เจ้าหน้าที่มีความสุข ระบบสุขภาพยั่งยืน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ตัวเชื่อมต่อตรง 43"/>
          <p:cNvCxnSpPr/>
          <p:nvPr/>
        </p:nvCxnSpPr>
        <p:spPr>
          <a:xfrm flipV="1">
            <a:off x="1860328" y="4522586"/>
            <a:ext cx="7882762" cy="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>
            <a:off x="1792010" y="5607272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รูปหกเหลี่ยม 21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ตัวเชื่อมต่อตรง 15"/>
          <p:cNvCxnSpPr/>
          <p:nvPr/>
        </p:nvCxnSpPr>
        <p:spPr>
          <a:xfrm>
            <a:off x="1618200" y="1581101"/>
            <a:ext cx="8976228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4"/>
          <p:cNvSpPr txBox="1">
            <a:spLocks noChangeArrowheads="1"/>
          </p:cNvSpPr>
          <p:nvPr/>
        </p:nvSpPr>
        <p:spPr bwMode="auto">
          <a:xfrm>
            <a:off x="1195760" y="4175760"/>
            <a:ext cx="25186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</a:t>
            </a:r>
            <a:r>
              <a:rPr lang="th-TH" sz="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344734" y="190132"/>
            <a:ext cx="7664149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ร้อยละของเด็กอายุ 0-5 ปี มีพัฒนาการสมวัย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14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3" name="รูปภาพ 22" descr="พัฒนาการเด็ก1.jpg"/>
          <p:cNvPicPr>
            <a:picLocks noChangeAspect="1"/>
          </p:cNvPicPr>
          <p:nvPr/>
        </p:nvPicPr>
        <p:blipFill>
          <a:blip r:embed="rId3" cstate="print"/>
          <a:srcRect b="6518"/>
          <a:stretch>
            <a:fillRect/>
          </a:stretch>
        </p:blipFill>
        <p:spPr>
          <a:xfrm>
            <a:off x="10051282" y="5061996"/>
            <a:ext cx="1817802" cy="1699310"/>
          </a:xfrm>
          <a:prstGeom prst="rect">
            <a:avLst/>
          </a:prstGeom>
        </p:spPr>
      </p:pic>
      <p:sp>
        <p:nvSpPr>
          <p:cNvPr id="21" name="รูปหกเหลี่ยม 20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รูปหกเหลี่ยม 35"/>
          <p:cNvSpPr/>
          <p:nvPr/>
        </p:nvSpPr>
        <p:spPr>
          <a:xfrm>
            <a:off x="268016" y="4524710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48" name="ตัวเชื่อมต่อตรง 47"/>
          <p:cNvCxnSpPr/>
          <p:nvPr/>
        </p:nvCxnSpPr>
        <p:spPr>
          <a:xfrm>
            <a:off x="533400" y="6705600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รูปหกเหลี่ยม 48"/>
          <p:cNvSpPr/>
          <p:nvPr/>
        </p:nvSpPr>
        <p:spPr>
          <a:xfrm>
            <a:off x="7987857" y="5623040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graphicFrame>
        <p:nvGraphicFramePr>
          <p:cNvPr id="27" name="แผนภูมิ 26"/>
          <p:cNvGraphicFramePr/>
          <p:nvPr/>
        </p:nvGraphicFramePr>
        <p:xfrm>
          <a:off x="1087114" y="853453"/>
          <a:ext cx="9885685" cy="345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22936" y="4571998"/>
            <a:ext cx="8056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ผู้ดูแลเด็กส่วนมากเป็นปู่ย่าตายายไม่ตระหนัก ไม่เข้าใจ ไม่มีความรู้เกี่ยวกับความสำคัญของพัฒนาการเด็ก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จึงไม่พาเด็กมาตรวจกระตุ้นซ้ำ รวมทั้งเด็กบางรายติดตามไม่ได้เนื่องจากโยกย้ายที่อยู่ ซึ่งบางรายมีชื่ออยู่ในทะเบียนบ้านแต่ไม่พบตัว และเจ้าหน้าที่มีภาระงานมากทำให้การติดตามไม่ครอบคลุม คัดกรองไม่ทันเวลาและบันทึกข้อมูลไม่ทันเวลา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9" y="5701861"/>
            <a:ext cx="743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การส่งเสริมให้เจ้าหน้าที่ ครูผู้ดูแลเด็ก </a:t>
            </a:r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อส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 และผู้ปกครองได้รับการพัฒนาศักยภาพให้มีความรู้ความสามารถในการเฝ้าระวัง ประเมิน และกระตุ้นส่งเสริมพัฒนาการ  รวมทั้งส่วนกลางควรจัดสื่อแบบ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mass media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เรื่องการดูแลเด็กปฐมวัย เพื่อเข้าถึงประชาชนได้รวดเร็ว และต่อยอดในพื้นที่มีจัดทำ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นวัตกรรมต่างๆ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แผนภูมิ 11"/>
          <p:cNvGraphicFramePr/>
          <p:nvPr/>
        </p:nvGraphicFramePr>
        <p:xfrm>
          <a:off x="1371601" y="532594"/>
          <a:ext cx="9002110" cy="351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กล่องข้อความ 14"/>
          <p:cNvSpPr txBox="1">
            <a:spLocks noChangeArrowheads="1"/>
          </p:cNvSpPr>
          <p:nvPr/>
        </p:nvSpPr>
        <p:spPr bwMode="auto">
          <a:xfrm>
            <a:off x="2050605" y="3817383"/>
            <a:ext cx="25186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HDC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ข้อมูล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3" descr="H:\ \RHSO4_Logo_With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" name="รูปภาพ 40" descr="2Mother-cartoon.jpg"/>
          <p:cNvPicPr>
            <a:picLocks noChangeAspect="1"/>
          </p:cNvPicPr>
          <p:nvPr/>
        </p:nvPicPr>
        <p:blipFill>
          <a:blip r:embed="rId4" cstate="print"/>
          <a:srcRect l="5367" t="8251" r="35313" b="8358"/>
          <a:stretch>
            <a:fillRect/>
          </a:stretch>
        </p:blipFill>
        <p:spPr>
          <a:xfrm>
            <a:off x="109181" y="4656150"/>
            <a:ext cx="1460310" cy="2052900"/>
          </a:xfrm>
          <a:prstGeom prst="rect">
            <a:avLst/>
          </a:prstGeom>
        </p:spPr>
      </p:pic>
      <p:sp>
        <p:nvSpPr>
          <p:cNvPr id="18" name="รูปหกเหลี่ยม 17"/>
          <p:cNvSpPr/>
          <p:nvPr/>
        </p:nvSpPr>
        <p:spPr>
          <a:xfrm>
            <a:off x="78830" y="63065"/>
            <a:ext cx="1024761" cy="804040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รูปห้าเหลี่ยม 18"/>
          <p:cNvSpPr/>
          <p:nvPr/>
        </p:nvSpPr>
        <p:spPr>
          <a:xfrm>
            <a:off x="344733" y="190132"/>
            <a:ext cx="10722659" cy="600501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อัตราการคลอดมีชีพในหญิงอายุ 15-19 ปี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(ไม่เกิน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42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ต่อ ประชากรหญิง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1,000 </a:t>
            </a:r>
            <a:r>
              <a:rPr lang="th-TH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คน)</a:t>
            </a:r>
          </a:p>
        </p:txBody>
      </p:sp>
      <p:sp>
        <p:nvSpPr>
          <p:cNvPr id="20" name="รูปหกเหลี่ยม 19"/>
          <p:cNvSpPr/>
          <p:nvPr/>
        </p:nvSpPr>
        <p:spPr>
          <a:xfrm>
            <a:off x="189192" y="157660"/>
            <a:ext cx="804041" cy="614854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คำบรรยายภาพแบบลูกศรลง 36"/>
          <p:cNvSpPr/>
          <p:nvPr/>
        </p:nvSpPr>
        <p:spPr>
          <a:xfrm>
            <a:off x="3111678" y="1466428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22.96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3" name="ตัวเชื่อมต่อตรง 42"/>
          <p:cNvCxnSpPr/>
          <p:nvPr/>
        </p:nvCxnSpPr>
        <p:spPr>
          <a:xfrm>
            <a:off x="2110117" y="1311354"/>
            <a:ext cx="84107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 flipV="1">
            <a:off x="3231970" y="4203511"/>
            <a:ext cx="7850012" cy="37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3163652" y="5291952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รูปหกเหลี่ยม 13"/>
          <p:cNvSpPr/>
          <p:nvPr/>
        </p:nvSpPr>
        <p:spPr>
          <a:xfrm>
            <a:off x="1639658" y="4209390"/>
            <a:ext cx="1923388" cy="1087823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1905042" y="6390280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รูปหกเหลี่ยม 15"/>
          <p:cNvSpPr/>
          <p:nvPr/>
        </p:nvSpPr>
        <p:spPr>
          <a:xfrm>
            <a:off x="9359499" y="5307720"/>
            <a:ext cx="1928653" cy="1087823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4578" y="4256678"/>
            <a:ext cx="80561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การประสานความร่วมมือกับกระทรวงอื่นๆ ยังไม่มีการบูรณาการร่วมในเชิงองค์ความรู้กลยุทธ์ มาตรการ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และวิธีดำเนินงานไปในทิศทางเดียวกัน เมื่อมีเด็กในโรงเรียนตั้งครรภ์ เด็กส่วนใหญ่จะลาออกจากโรงเรียน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และทางโรงเรียนไม่มีระบบการติดตามเด็กกลุ่มเสี่ยงเหล่านี้  รวมทั้งเด็กมีความเชื่อที่ไม่ถูกต้องทำให้ไม่ฝัง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ยาคุม และการฝังยาคุมกำเนิดยังไม่ครอบคลุมทุกโรงเรียน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844569" y="5386541"/>
            <a:ext cx="7599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ควรสร้างสื่อสาธารณะให้ความรู้ที่เข้าถึงง่ายแก่วัยรุ่น และสนับสนุนให้เจ้าหน้าที่ในโรงพยาบาลทุกแห่งเข้ารับการอบรมการฝังยาคุมกำเนิด  โดยให้ความสำคัญการฝังคุมกำเนิดในวัยรุ่น ควรมีการสนับสนุนงบประมาณในการจัดซื้อยาฝังโดยตรง  ซึ่งต้องอาศัยการบูรณาการทำงานร่วมกันของทุกภาคส่วนและ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ต้องใช้ระยะเวลาในการดำเนินงานอย่างต่อเนื่อง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ตัวเชื่อมต่อตรง 15"/>
          <p:cNvCxnSpPr/>
          <p:nvPr/>
        </p:nvCxnSpPr>
        <p:spPr>
          <a:xfrm>
            <a:off x="2450479" y="2683038"/>
            <a:ext cx="8049355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5" name="รูปภาพ 24" descr="3ผู้สูงอาย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53" y="5235226"/>
            <a:ext cx="1797269" cy="1467419"/>
          </a:xfrm>
          <a:prstGeom prst="rect">
            <a:avLst/>
          </a:prstGeom>
        </p:spPr>
      </p:pic>
      <p:graphicFrame>
        <p:nvGraphicFramePr>
          <p:cNvPr id="38" name="แผนภูมิ 37"/>
          <p:cNvGraphicFramePr/>
          <p:nvPr/>
        </p:nvGraphicFramePr>
        <p:xfrm>
          <a:off x="1324304" y="1052862"/>
          <a:ext cx="8939048" cy="351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รูปหกเหลี่ยม 10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376266" y="190132"/>
            <a:ext cx="10123568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ร้อยละของตำบลที่มีระบบการส่งเสริมสุขภาพดูแลผู้สูงอายุระยะยาว (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Long Term Care) 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ในชุมชนผ่านเกณฑ์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7" name="รูปหกเหลี่ยม 16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คำบรรยายภาพแบบลูกศรลง 26"/>
          <p:cNvSpPr/>
          <p:nvPr/>
        </p:nvSpPr>
        <p:spPr>
          <a:xfrm>
            <a:off x="2695199" y="1025231"/>
            <a:ext cx="709684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86.47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กล่องข้อความ 14"/>
          <p:cNvSpPr txBox="1">
            <a:spLocks noChangeArrowheads="1"/>
          </p:cNvSpPr>
          <p:nvPr/>
        </p:nvSpPr>
        <p:spPr bwMode="auto">
          <a:xfrm>
            <a:off x="2280970" y="4259662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>
            <a:off x="3720716" y="4679075"/>
            <a:ext cx="7825290" cy="210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3652398" y="5627274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รูปหกเหลี่ยม 23"/>
          <p:cNvSpPr/>
          <p:nvPr/>
        </p:nvSpPr>
        <p:spPr>
          <a:xfrm>
            <a:off x="2128404" y="4681192"/>
            <a:ext cx="1923388" cy="955335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26" name="ตัวเชื่อมต่อตรง 25"/>
          <p:cNvCxnSpPr/>
          <p:nvPr/>
        </p:nvCxnSpPr>
        <p:spPr>
          <a:xfrm>
            <a:off x="2393788" y="6575474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รูปหกเหลี่ยม 27"/>
          <p:cNvSpPr/>
          <p:nvPr/>
        </p:nvSpPr>
        <p:spPr>
          <a:xfrm>
            <a:off x="9848245" y="5643043"/>
            <a:ext cx="1928653" cy="935177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83324" y="4796720"/>
            <a:ext cx="7503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การขับเคลื่อน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LTC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เป็นไปด้วยความยากลำบาก เนื่องจาก </a:t>
            </a:r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อปท.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ไม่เข้าใจในแนวทางการใช้เงินของ </a:t>
            </a:r>
          </a:p>
          <a:p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สปสช.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ซึ่งหลักเกณฑ์การใช้เงินกองทุน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LTC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ปัจจุบันยังไม่ชัดเจน  ไม่สอดคล้องกับความต้องการของ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24589" y="5735511"/>
            <a:ext cx="7247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การผลักดันระเบียบในการปฏิบัติงานให้มีความชัดเจนมากขึ้น ทั้ง </a:t>
            </a:r>
            <a:r>
              <a:rPr lang="th-TH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อปท.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หน่วยงานสาธารณสุข 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และกระทรวงอื่นๆที่เกี่ยวข้องแบบบูรณาการ รวมทั้งระเบียบการเงินสำหรับกองทุน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LTC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ควรปรับปรุง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ให้เหมาะสมและมีความยืดหยุ่นต่อการทำงานมากขึ้น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มุมมน 38"/>
          <p:cNvSpPr/>
          <p:nvPr/>
        </p:nvSpPr>
        <p:spPr>
          <a:xfrm>
            <a:off x="8191954" y="1301356"/>
            <a:ext cx="2387188" cy="531373"/>
          </a:xfrm>
          <a:prstGeom prst="roundRect">
            <a:avLst/>
          </a:prstGeom>
          <a:solidFill>
            <a:schemeClr val="accent2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1" name="สี่เหลี่ยมผืนผ้ามุมมน 38"/>
          <p:cNvSpPr/>
          <p:nvPr/>
        </p:nvSpPr>
        <p:spPr>
          <a:xfrm>
            <a:off x="1780183" y="1306612"/>
            <a:ext cx="2413445" cy="531373"/>
          </a:xfrm>
          <a:prstGeom prst="roundRect">
            <a:avLst/>
          </a:prstGeom>
          <a:solidFill>
            <a:schemeClr val="accent2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aphicFrame>
        <p:nvGraphicFramePr>
          <p:cNvPr id="12" name="แผนภูมิ 11"/>
          <p:cNvGraphicFramePr/>
          <p:nvPr/>
        </p:nvGraphicFramePr>
        <p:xfrm>
          <a:off x="5975131" y="1844563"/>
          <a:ext cx="6216869" cy="417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แผนภูมิ 17"/>
          <p:cNvGraphicFramePr/>
          <p:nvPr/>
        </p:nvGraphicFramePr>
        <p:xfrm>
          <a:off x="1" y="1954921"/>
          <a:ext cx="6211614" cy="408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กล่องข้อความ 22"/>
          <p:cNvSpPr txBox="1">
            <a:spLocks noChangeArrowheads="1"/>
          </p:cNvSpPr>
          <p:nvPr/>
        </p:nvSpPr>
        <p:spPr bwMode="auto">
          <a:xfrm>
            <a:off x="1909207" y="1339840"/>
            <a:ext cx="2221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CM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ที่ผ่านการอบรม</a:t>
            </a:r>
            <a:endParaRPr lang="th-TH" alt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กล่องข้อความ 22"/>
          <p:cNvSpPr txBox="1">
            <a:spLocks noChangeArrowheads="1"/>
          </p:cNvSpPr>
          <p:nvPr/>
        </p:nvSpPr>
        <p:spPr bwMode="auto">
          <a:xfrm>
            <a:off x="8320978" y="1334584"/>
            <a:ext cx="2163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CG </a:t>
            </a:r>
            <a:r>
              <a:rPr lang="th-TH" alt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ที่ผ่านการอบรม</a:t>
            </a:r>
            <a:endParaRPr lang="th-TH" alt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" name="Picture 3" descr="H:\ \RHSO4_Logo_With_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6" name="คำบรรยายภาพแบบลูกศรลง 25"/>
          <p:cNvSpPr/>
          <p:nvPr/>
        </p:nvSpPr>
        <p:spPr>
          <a:xfrm>
            <a:off x="678153" y="3114280"/>
            <a:ext cx="803806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104.82</a:t>
            </a:r>
            <a:endParaRPr lang="th-TH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คำบรรยายภาพแบบลูกศรลง 28"/>
          <p:cNvSpPr/>
          <p:nvPr/>
        </p:nvSpPr>
        <p:spPr>
          <a:xfrm>
            <a:off x="6660107" y="3275463"/>
            <a:ext cx="696036" cy="600501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99.82</a:t>
            </a:r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กล่องข้อความ 14"/>
          <p:cNvSpPr txBox="1">
            <a:spLocks noChangeArrowheads="1"/>
          </p:cNvSpPr>
          <p:nvPr/>
        </p:nvSpPr>
        <p:spPr bwMode="auto">
          <a:xfrm>
            <a:off x="7814665" y="6246116"/>
            <a:ext cx="3958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รูปหกเหลี่ยม 13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รูปห้าเหลี่ยม 14"/>
          <p:cNvSpPr/>
          <p:nvPr/>
        </p:nvSpPr>
        <p:spPr>
          <a:xfrm>
            <a:off x="376266" y="190132"/>
            <a:ext cx="10123568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ร้อยละของตำบลที่มีระบบการส่งเสริมสุขภาพดูแลผู้สูงอายุระยะยาว (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Long Term Care) </a:t>
            </a:r>
            <a:endPara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ในชุมชนผ่านเกณฑ์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6" name="รูปหกเหลี่ยม 15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ตัวเชื่อมต่อตรง 44"/>
          <p:cNvCxnSpPr/>
          <p:nvPr/>
        </p:nvCxnSpPr>
        <p:spPr>
          <a:xfrm>
            <a:off x="3761660" y="4774611"/>
            <a:ext cx="7825290" cy="210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>
            <a:off x="2808614" y="2056418"/>
            <a:ext cx="8053827" cy="0"/>
          </a:xfrm>
          <a:prstGeom prst="line">
            <a:avLst/>
          </a:prstGeom>
          <a:ln w="5715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40943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7" name="รูปภาพ 26" descr="401_1458889601.png"/>
          <p:cNvPicPr>
            <a:picLocks noChangeAspect="1"/>
          </p:cNvPicPr>
          <p:nvPr/>
        </p:nvPicPr>
        <p:blipFill>
          <a:blip r:embed="rId3" cstate="print"/>
          <a:srcRect l="1825" t="33103" r="5961" b="21839"/>
          <a:stretch>
            <a:fillRect/>
          </a:stretch>
        </p:blipFill>
        <p:spPr>
          <a:xfrm>
            <a:off x="94596" y="5226862"/>
            <a:ext cx="2081048" cy="1483220"/>
          </a:xfrm>
          <a:prstGeom prst="rect">
            <a:avLst/>
          </a:prstGeom>
        </p:spPr>
      </p:pic>
      <p:graphicFrame>
        <p:nvGraphicFramePr>
          <p:cNvPr id="25" name="แผนภูมิ 24"/>
          <p:cNvGraphicFramePr/>
          <p:nvPr/>
        </p:nvGraphicFramePr>
        <p:xfrm>
          <a:off x="1671145" y="1163221"/>
          <a:ext cx="8860221" cy="320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รูปหกเหลี่ยม 13"/>
          <p:cNvSpPr/>
          <p:nvPr/>
        </p:nvSpPr>
        <p:spPr>
          <a:xfrm>
            <a:off x="63064" y="63065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รูปห้าเหลี่ยม 14"/>
          <p:cNvSpPr/>
          <p:nvPr/>
        </p:nvSpPr>
        <p:spPr>
          <a:xfrm>
            <a:off x="376265" y="190132"/>
            <a:ext cx="10501941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ร้อยละของจังหวัดมีศูนย์ปฏิบัติการภาวะฉุกเฉิน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(EOC)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และทีมตระหนักรู้  สถานการณ์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(SAT)</a:t>
            </a: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ที่สามารถปฏิบัติงานได้จริง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(ขั้นตอนที่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6" name="รูปหกเหลี่ยม 15"/>
          <p:cNvSpPr/>
          <p:nvPr/>
        </p:nvSpPr>
        <p:spPr>
          <a:xfrm>
            <a:off x="189192" y="157659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3731228" y="5666100"/>
            <a:ext cx="7551680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รูปหกเหลี่ยม 16"/>
          <p:cNvSpPr/>
          <p:nvPr/>
        </p:nvSpPr>
        <p:spPr>
          <a:xfrm>
            <a:off x="2207234" y="4774611"/>
            <a:ext cx="1923388" cy="902861"/>
          </a:xfrm>
          <a:prstGeom prst="hexagon">
            <a:avLst/>
          </a:prstGeom>
          <a:solidFill>
            <a:srgbClr val="CC66FF"/>
          </a:solidFill>
          <a:ln w="762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ปัญหาอุปสรรค</a:t>
            </a: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2472618" y="6464172"/>
            <a:ext cx="7890634" cy="2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รูปหกเหลี่ยม 18"/>
          <p:cNvSpPr/>
          <p:nvPr/>
        </p:nvSpPr>
        <p:spPr>
          <a:xfrm>
            <a:off x="9927075" y="5668221"/>
            <a:ext cx="1928653" cy="814466"/>
          </a:xfrm>
          <a:prstGeom prst="hexagon">
            <a:avLst/>
          </a:prstGeom>
          <a:solidFill>
            <a:srgbClr val="FF5050"/>
          </a:solidFill>
          <a:ln w="76200">
            <a:solidFill>
              <a:srgbClr val="A5002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ข้อเสนอแนะ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1338" y="4903786"/>
            <a:ext cx="7301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ศูนย์ปฏิบัติการ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EOC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ยังไม่มีห้องเฉพาะ และยังมีอุปกรณ์ไม่ครบ ไม่เพียงพอ  ซึ่งศูนย์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EOC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</a:p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ใช้อุปกรณ์ร่วมกับอุปกรณ์สำนักงานเดิมที่ใช้อยู่ปัจจุบัน  ทำให้เกิดความไม่คล่องตัวในการปฏิบัติงาน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8827" y="5801633"/>
            <a:ext cx="743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ศูนย์วิชาการเขตควรมีการจัดอบรมเพิ่มความรู้ ความเข้าใจให้กับทีมตามโครงสร้าง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ICS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และส่วนกลางควรมีงบประมาณสนับสนุนเพื่อจัดซื้ออุปกรณ์ของศูนย์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EOC</a:t>
            </a:r>
          </a:p>
        </p:txBody>
      </p:sp>
      <p:sp>
        <p:nvSpPr>
          <p:cNvPr id="26" name="กล่องข้อความ 14"/>
          <p:cNvSpPr txBox="1">
            <a:spLocks noChangeArrowheads="1"/>
          </p:cNvSpPr>
          <p:nvPr/>
        </p:nvSpPr>
        <p:spPr bwMode="auto">
          <a:xfrm>
            <a:off x="2690859" y="4243894"/>
            <a:ext cx="27109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แหล่งที่มา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ข้อมูลจาก </a:t>
            </a:r>
            <a:r>
              <a:rPr lang="th-TH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ณ วันที่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US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คำบรรยายภาพแบบลูกศรลง 41"/>
          <p:cNvSpPr/>
          <p:nvPr/>
        </p:nvSpPr>
        <p:spPr>
          <a:xfrm>
            <a:off x="3918546" y="956049"/>
            <a:ext cx="559558" cy="436729"/>
          </a:xfrm>
          <a:prstGeom prst="downArrowCallout">
            <a:avLst/>
          </a:prstGeom>
          <a:solidFill>
            <a:schemeClr val="accent6"/>
          </a:solidFill>
          <a:ln w="28575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endParaRPr lang="th-T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83724" y="2830577"/>
            <a:ext cx="446164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เขตสุขภาพที่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4</a:t>
            </a:r>
            <a:endParaRPr kumimoji="0" lang="th-TH" sz="4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ไม่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อยู่ใน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พื้นที่เป้าหมาย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14" name="Picture 3" descr="H:\ \RHSO4_Logo_With_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1289" y="218367"/>
            <a:ext cx="764277" cy="805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0" name="รูปหกเหลี่ยม 9"/>
          <p:cNvSpPr/>
          <p:nvPr/>
        </p:nvSpPr>
        <p:spPr>
          <a:xfrm>
            <a:off x="63064" y="189193"/>
            <a:ext cx="1024761" cy="851336"/>
          </a:xfrm>
          <a:prstGeom prst="hexagon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376265" y="316260"/>
            <a:ext cx="9887087" cy="645440"/>
          </a:xfrm>
          <a:prstGeom prst="homePlate">
            <a:avLst/>
          </a:prstGeo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ร้อยละของตำบลจัดการสุขภาพในการเฝ้าระวัง ป้องกันแก้ไขปัญหาโรคพยาธิใบไม้ตับ    </a:t>
            </a:r>
          </a:p>
          <a:p>
            <a:r>
              <a:rPr lang="th-TH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และมะเร็งท่อน้ำดี (ดำเนินการเฉพาะเขตสุขภาพที่ 1, 6, 7, 8, 9,10)  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2" name="รูปหกเหลี่ยม 11"/>
          <p:cNvSpPr/>
          <p:nvPr/>
        </p:nvSpPr>
        <p:spPr>
          <a:xfrm>
            <a:off x="189192" y="283787"/>
            <a:ext cx="804041" cy="662147"/>
          </a:xfrm>
          <a:prstGeom prst="hexagon">
            <a:avLst/>
          </a:prstGeom>
          <a:solidFill>
            <a:schemeClr val="accent4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14872</TotalTime>
  <Words>6182</Words>
  <Application>Microsoft Office PowerPoint</Application>
  <PresentationFormat>กำหนดเอง</PresentationFormat>
  <Paragraphs>997</Paragraphs>
  <Slides>34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Corporate Edition</dc:creator>
  <cp:lastModifiedBy>Mr.Robin ThaiSakon</cp:lastModifiedBy>
  <cp:revision>1859</cp:revision>
  <dcterms:created xsi:type="dcterms:W3CDTF">2017-02-03T07:25:40Z</dcterms:created>
  <dcterms:modified xsi:type="dcterms:W3CDTF">2017-11-04T08:55:24Z</dcterms:modified>
</cp:coreProperties>
</file>