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hart24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46"/>
  </p:notesMasterIdLst>
  <p:handoutMasterIdLst>
    <p:handoutMasterId r:id="rId47"/>
  </p:handoutMasterIdLst>
  <p:sldIdLst>
    <p:sldId id="257" r:id="rId2"/>
    <p:sldId id="258" r:id="rId3"/>
    <p:sldId id="327" r:id="rId4"/>
    <p:sldId id="406" r:id="rId5"/>
    <p:sldId id="377" r:id="rId6"/>
    <p:sldId id="380" r:id="rId7"/>
    <p:sldId id="379" r:id="rId8"/>
    <p:sldId id="381" r:id="rId9"/>
    <p:sldId id="378" r:id="rId10"/>
    <p:sldId id="382" r:id="rId11"/>
    <p:sldId id="383" r:id="rId12"/>
    <p:sldId id="404" r:id="rId13"/>
    <p:sldId id="384" r:id="rId14"/>
    <p:sldId id="403" r:id="rId15"/>
    <p:sldId id="385" r:id="rId16"/>
    <p:sldId id="386" r:id="rId17"/>
    <p:sldId id="405" r:id="rId18"/>
    <p:sldId id="387" r:id="rId19"/>
    <p:sldId id="388" r:id="rId20"/>
    <p:sldId id="352" r:id="rId21"/>
    <p:sldId id="317" r:id="rId22"/>
    <p:sldId id="356" r:id="rId23"/>
    <p:sldId id="389" r:id="rId24"/>
    <p:sldId id="390" r:id="rId25"/>
    <p:sldId id="391" r:id="rId26"/>
    <p:sldId id="333" r:id="rId27"/>
    <p:sldId id="392" r:id="rId28"/>
    <p:sldId id="334" r:id="rId29"/>
    <p:sldId id="393" r:id="rId30"/>
    <p:sldId id="394" r:id="rId31"/>
    <p:sldId id="335" r:id="rId32"/>
    <p:sldId id="407" r:id="rId33"/>
    <p:sldId id="408" r:id="rId34"/>
    <p:sldId id="396" r:id="rId35"/>
    <p:sldId id="397" r:id="rId36"/>
    <p:sldId id="409" r:id="rId37"/>
    <p:sldId id="410" r:id="rId38"/>
    <p:sldId id="398" r:id="rId39"/>
    <p:sldId id="399" r:id="rId40"/>
    <p:sldId id="400" r:id="rId41"/>
    <p:sldId id="401" r:id="rId42"/>
    <p:sldId id="402" r:id="rId43"/>
    <p:sldId id="291" r:id="rId44"/>
    <p:sldId id="321" r:id="rId45"/>
  </p:sldIdLst>
  <p:sldSz cx="12192000" cy="6858000"/>
  <p:notesSz cx="9926638" cy="6797675"/>
  <p:defaultTextStyle>
    <a:defPPr>
      <a:defRPr lang="th-TH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9900"/>
    <a:srgbClr val="FF6600"/>
    <a:srgbClr val="006600"/>
    <a:srgbClr val="FFCCFF"/>
    <a:srgbClr val="FF99FF"/>
    <a:srgbClr val="CC99FF"/>
    <a:srgbClr val="FF9933"/>
    <a:srgbClr val="FF3399"/>
    <a:srgbClr val="FF33CC"/>
    <a:srgbClr val="FF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สไตล์ธีม 1 - เน้น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1EBBBCC-DAD2-459C-BE2E-F6DE35CF9A28}" styleName="ลักษณะสีเข้ม 2 - เน้น 3/เน้น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0A15C55-8517-42AA-B614-E9B94910E393}" styleName="ลักษณะสีปานกลาง 2 - เน้น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ลักษณะสีปานกลาง 2 - เน้น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ลักษณะสีปานกลาง 2 - เน้น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ลักษณะสีปานกลาง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ลักษณะสีปานกลาง 2 - เน้น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ลักษณะสีปานกลาง 2 - เน้น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84E427A-3D55-4303-BF80-6455036E1DE7}" styleName="ลักษณะชุดรูปแบบ 1 - เน้น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12" autoAdjust="0"/>
    <p:restoredTop sz="94322" autoAdjust="0"/>
  </p:normalViewPr>
  <p:slideViewPr>
    <p:cSldViewPr snapToGrid="0">
      <p:cViewPr>
        <p:scale>
          <a:sx n="60" d="100"/>
          <a:sy n="60" d="100"/>
        </p:scale>
        <p:origin x="-840" y="-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Office_Excel10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Office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Office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Office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Office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Office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Office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Office_Excel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Office_Excel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Office_Excel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Office_Excel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Office_Excel24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h-TH"/>
  <c:chart>
    <c:autoTitleDeleted val="1"/>
    <c:view3D>
      <c:depthPercent val="100"/>
      <c:rAngAx val="1"/>
    </c:view3D>
    <c:plotArea>
      <c:layout>
        <c:manualLayout>
          <c:layoutTarget val="inner"/>
          <c:xMode val="edge"/>
          <c:yMode val="edge"/>
          <c:x val="7.6706014293378699E-2"/>
          <c:y val="5.1161465101770463E-2"/>
          <c:w val="0.90444498758125036"/>
          <c:h val="0.75401842644757378"/>
        </c:manualLayout>
      </c:layout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ชุดข้อมูล 1</c:v>
                </c:pt>
              </c:strCache>
            </c:strRef>
          </c:tx>
          <c:spPr>
            <a:solidFill>
              <a:schemeClr val="accent4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dPt>
            <c:idx val="0"/>
            <c:spPr>
              <a:solidFill>
                <a:srgbClr val="006600"/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1"/>
            <c:spPr>
              <a:gradFill flip="none" rotWithShape="1">
                <a:gsLst>
                  <a:gs pos="0">
                    <a:srgbClr val="FF6600">
                      <a:shade val="30000"/>
                      <a:satMod val="115000"/>
                    </a:srgbClr>
                  </a:gs>
                  <a:gs pos="50000">
                    <a:srgbClr val="FF6600">
                      <a:shade val="67500"/>
                      <a:satMod val="115000"/>
                    </a:srgbClr>
                  </a:gs>
                  <a:gs pos="100000">
                    <a:srgbClr val="FF660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2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3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4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5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6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7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8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9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Lbls>
            <c:dLbl>
              <c:idx val="0"/>
              <c:layout>
                <c:manualLayout>
                  <c:x val="1.5421887800976506E-2"/>
                  <c:y val="-1.5725733305183977E-2"/>
                </c:manualLayout>
              </c:layout>
              <c:showVal val="1"/>
            </c:dLbl>
            <c:dLbl>
              <c:idx val="1"/>
              <c:layout>
                <c:manualLayout>
                  <c:x val="8.5677154449869727E-3"/>
                  <c:y val="-3.4072422161231693E-2"/>
                </c:manualLayout>
              </c:layout>
              <c:showVal val="1"/>
            </c:dLbl>
            <c:dLbl>
              <c:idx val="2"/>
              <c:layout>
                <c:manualLayout>
                  <c:x val="1.1994801622981877E-2"/>
                  <c:y val="-2.6209555508640077E-2"/>
                </c:manualLayout>
              </c:layout>
              <c:showVal val="1"/>
            </c:dLbl>
            <c:dLbl>
              <c:idx val="3"/>
              <c:layout>
                <c:manualLayout>
                  <c:x val="1.0281259935786081E-2"/>
                  <c:y val="-3.4339819053518496E-2"/>
                </c:manualLayout>
              </c:layout>
              <c:showVal val="1"/>
            </c:dLbl>
            <c:dLbl>
              <c:idx val="4"/>
              <c:layout>
                <c:manualLayout>
                  <c:x val="8.5677154449869727E-3"/>
                  <c:y val="-1.8346688856047923E-2"/>
                </c:manualLayout>
              </c:layout>
              <c:showVal val="1"/>
            </c:dLbl>
            <c:dLbl>
              <c:idx val="5"/>
              <c:layout>
                <c:manualLayout>
                  <c:x val="1.0281258533984351E-2"/>
                  <c:y val="-1.3104777754320007E-2"/>
                </c:manualLayout>
              </c:layout>
              <c:showVal val="1"/>
            </c:dLbl>
            <c:dLbl>
              <c:idx val="6"/>
              <c:layout>
                <c:manualLayout>
                  <c:x val="1.5005795926829955E-2"/>
                  <c:y val="-9.6284575102977346E-3"/>
                </c:manualLayout>
              </c:layout>
              <c:showVal val="1"/>
            </c:dLbl>
            <c:dLbl>
              <c:idx val="7"/>
              <c:layout>
                <c:manualLayout>
                  <c:x val="8.5677154449869727E-3"/>
                  <c:y val="-1.8346688856047923E-2"/>
                </c:manualLayout>
              </c:layout>
              <c:showVal val="1"/>
            </c:dLbl>
            <c:dLbl>
              <c:idx val="8"/>
              <c:layout>
                <c:manualLayout>
                  <c:x val="6.8541723559895533E-3"/>
                  <c:y val="-2.8830511059504023E-2"/>
                </c:manualLayout>
              </c:layout>
              <c:showVal val="1"/>
            </c:dLbl>
            <c:dLbl>
              <c:idx val="9"/>
              <c:layout>
                <c:manualLayout>
                  <c:x val="1.5421752876323747E-2"/>
                  <c:y val="-2.8830511059504023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th-TH"/>
              </a:p>
            </c:txPr>
            <c:showVal val="1"/>
          </c:dLbls>
          <c:cat>
            <c:strRef>
              <c:f>Sheet1!$A$2:$A$11</c:f>
              <c:strCache>
                <c:ptCount val="10"/>
                <c:pt idx="0">
                  <c:v>ประเทศ</c:v>
                </c:pt>
                <c:pt idx="1">
                  <c:v>เขต 4</c:v>
                </c:pt>
                <c:pt idx="2">
                  <c:v>นนทบุรี</c:v>
                </c:pt>
                <c:pt idx="3">
                  <c:v>ปทุมธานี</c:v>
                </c:pt>
                <c:pt idx="4">
                  <c:v>อยุธยา</c:v>
                </c:pt>
                <c:pt idx="5">
                  <c:v>สระบุรี</c:v>
                </c:pt>
                <c:pt idx="6">
                  <c:v>ลพบุรี</c:v>
                </c:pt>
                <c:pt idx="7">
                  <c:v>สิงห์บุรี</c:v>
                </c:pt>
                <c:pt idx="8">
                  <c:v>อ่างทอง</c:v>
                </c:pt>
                <c:pt idx="9">
                  <c:v>นครนายก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 formatCode="0.00">
                  <c:v>35.56</c:v>
                </c:pt>
                <c:pt idx="1">
                  <c:v>27.87</c:v>
                </c:pt>
                <c:pt idx="2">
                  <c:v>28.24</c:v>
                </c:pt>
                <c:pt idx="3">
                  <c:v>30.979999999999986</c:v>
                </c:pt>
                <c:pt idx="4">
                  <c:v>24.23</c:v>
                </c:pt>
                <c:pt idx="5">
                  <c:v>15.23</c:v>
                </c:pt>
                <c:pt idx="6">
                  <c:v>33.18</c:v>
                </c:pt>
                <c:pt idx="7">
                  <c:v>44.55</c:v>
                </c:pt>
                <c:pt idx="8">
                  <c:v>33.950000000000003</c:v>
                </c:pt>
                <c:pt idx="9">
                  <c:v>23.39</c:v>
                </c:pt>
              </c:numCache>
            </c:numRef>
          </c:val>
        </c:ser>
        <c:dLbls>
          <c:showVal val="1"/>
        </c:dLbls>
        <c:gapWidth val="54"/>
        <c:gapDepth val="71"/>
        <c:shape val="cylinder"/>
        <c:axId val="109264896"/>
        <c:axId val="109266432"/>
        <c:axId val="0"/>
      </c:bar3DChart>
      <c:catAx>
        <c:axId val="109264896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="1"/>
            </a:pPr>
            <a:endParaRPr lang="th-TH"/>
          </a:p>
        </c:txPr>
        <c:crossAx val="109266432"/>
        <c:crosses val="autoZero"/>
        <c:auto val="1"/>
        <c:lblAlgn val="ctr"/>
        <c:lblOffset val="100"/>
      </c:catAx>
      <c:valAx>
        <c:axId val="109266432"/>
        <c:scaling>
          <c:orientation val="minMax"/>
          <c:max val="50"/>
        </c:scaling>
        <c:axPos val="l"/>
        <c:numFmt formatCode="0.00" sourceLinked="1"/>
        <c:majorTickMark val="in"/>
        <c:tickLblPos val="nextTo"/>
        <c:txPr>
          <a:bodyPr/>
          <a:lstStyle/>
          <a:p>
            <a:pPr>
              <a:defRPr sz="1400" b="1"/>
            </a:pPr>
            <a:endParaRPr lang="th-TH"/>
          </a:p>
        </c:txPr>
        <c:crossAx val="109264896"/>
        <c:crosses val="autoZero"/>
        <c:crossBetween val="between"/>
      </c:valAx>
      <c:spPr>
        <a:ln w="25400">
          <a:noFill/>
        </a:ln>
      </c:spPr>
    </c:plotArea>
    <c:plotVisOnly val="1"/>
  </c:chart>
  <c:txPr>
    <a:bodyPr/>
    <a:lstStyle/>
    <a:p>
      <a:pPr>
        <a:defRPr sz="1800"/>
      </a:pPr>
      <a:endParaRPr lang="th-TH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h-TH"/>
  <c:chart>
    <c:autoTitleDeleted val="1"/>
    <c:view3D>
      <c:rAngAx val="1"/>
    </c:view3D>
    <c:floor>
      <c:spPr>
        <a:ln w="6350">
          <a:solidFill>
            <a:prstClr val="black">
              <a:tint val="75000"/>
            </a:prstClr>
          </a:solidFill>
        </a:ln>
        <a:effectLst>
          <a:innerShdw blurRad="63500" dist="50800" dir="2700000">
            <a:prstClr val="black"/>
          </a:innerShdw>
        </a:effectLst>
      </c:spPr>
    </c:floor>
    <c:plotArea>
      <c:layout>
        <c:manualLayout>
          <c:layoutTarget val="inner"/>
          <c:xMode val="edge"/>
          <c:yMode val="edge"/>
          <c:x val="5.0051100615618987E-2"/>
          <c:y val="4.3370551810397992E-2"/>
          <c:w val="0.95091142229385195"/>
          <c:h val="0.80665327672314791"/>
        </c:manualLayout>
      </c:layout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ชุดข้อมูล 1</c:v>
                </c:pt>
              </c:strCache>
            </c:strRef>
          </c:tx>
          <c:spPr>
            <a:solidFill>
              <a:srgbClr val="000099"/>
            </a:solidFill>
            <a:effectLst>
              <a:innerShdw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 w="25400" h="63500"/>
              <a:bevelB w="19050" h="12700"/>
            </a:sp3d>
          </c:spPr>
          <c:dPt>
            <c:idx val="0"/>
            <c:spPr>
              <a:solidFill>
                <a:srgbClr val="009900"/>
              </a:solidFill>
              <a:effectLst>
                <a:innerShdw>
                  <a:prstClr val="black"/>
                </a:innerShdw>
              </a:effectLst>
              <a:scene3d>
                <a:camera prst="orthographicFront"/>
                <a:lightRig rig="threePt" dir="t"/>
              </a:scene3d>
              <a:sp3d>
                <a:bevelT w="25400" h="63500"/>
                <a:bevelB w="19050" h="12700"/>
              </a:sp3d>
            </c:spPr>
          </c:dPt>
          <c:dPt>
            <c:idx val="1"/>
            <c:spPr>
              <a:solidFill>
                <a:srgbClr val="FF6600"/>
              </a:solidFill>
              <a:effectLst>
                <a:innerShdw>
                  <a:prstClr val="black"/>
                </a:innerShdw>
              </a:effectLst>
              <a:scene3d>
                <a:camera prst="orthographicFront"/>
                <a:lightRig rig="threePt" dir="t"/>
              </a:scene3d>
              <a:sp3d>
                <a:bevelT w="25400" h="63500"/>
                <a:bevelB w="19050" h="12700"/>
              </a:sp3d>
            </c:spPr>
          </c:dPt>
          <c:dPt>
            <c:idx val="2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effectLst>
                <a:innerShdw>
                  <a:prstClr val="black"/>
                </a:innerShdw>
              </a:effectLst>
              <a:scene3d>
                <a:camera prst="orthographicFront"/>
                <a:lightRig rig="threePt" dir="t"/>
              </a:scene3d>
              <a:sp3d>
                <a:bevelT w="25400" h="63500"/>
                <a:bevelB w="19050" h="12700"/>
              </a:sp3d>
            </c:spPr>
          </c:dPt>
          <c:dPt>
            <c:idx val="3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effectLst>
                <a:innerShdw>
                  <a:prstClr val="black"/>
                </a:innerShdw>
              </a:effectLst>
              <a:scene3d>
                <a:camera prst="orthographicFront"/>
                <a:lightRig rig="threePt" dir="t"/>
              </a:scene3d>
              <a:sp3d>
                <a:bevelT w="25400" h="63500"/>
                <a:bevelB w="19050" h="12700"/>
              </a:sp3d>
            </c:spPr>
          </c:dPt>
          <c:dPt>
            <c:idx val="4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effectLst>
                <a:innerShdw>
                  <a:prstClr val="black"/>
                </a:innerShdw>
              </a:effectLst>
              <a:scene3d>
                <a:camera prst="orthographicFront"/>
                <a:lightRig rig="threePt" dir="t"/>
              </a:scene3d>
              <a:sp3d>
                <a:bevelT w="25400" h="63500"/>
                <a:bevelB w="19050" h="12700"/>
              </a:sp3d>
            </c:spPr>
          </c:dPt>
          <c:dPt>
            <c:idx val="5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effectLst>
                <a:innerShdw>
                  <a:prstClr val="black"/>
                </a:innerShdw>
              </a:effectLst>
              <a:scene3d>
                <a:camera prst="orthographicFront"/>
                <a:lightRig rig="threePt" dir="t"/>
              </a:scene3d>
              <a:sp3d>
                <a:bevelT w="25400" h="63500"/>
                <a:bevelB w="19050" h="12700"/>
              </a:sp3d>
            </c:spPr>
          </c:dPt>
          <c:dPt>
            <c:idx val="6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effectLst>
                <a:innerShdw>
                  <a:prstClr val="black"/>
                </a:innerShdw>
              </a:effectLst>
              <a:scene3d>
                <a:camera prst="orthographicFront"/>
                <a:lightRig rig="threePt" dir="t"/>
              </a:scene3d>
              <a:sp3d>
                <a:bevelT w="25400" h="63500"/>
                <a:bevelB w="19050" h="12700"/>
              </a:sp3d>
            </c:spPr>
          </c:dPt>
          <c:dPt>
            <c:idx val="7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effectLst>
                <a:innerShdw>
                  <a:prstClr val="black"/>
                </a:innerShdw>
              </a:effectLst>
              <a:scene3d>
                <a:camera prst="orthographicFront"/>
                <a:lightRig rig="threePt" dir="t"/>
              </a:scene3d>
              <a:sp3d>
                <a:bevelT w="25400" h="63500"/>
                <a:bevelB w="19050" h="12700"/>
              </a:sp3d>
            </c:spPr>
          </c:dPt>
          <c:dPt>
            <c:idx val="8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effectLst>
                <a:innerShdw>
                  <a:prstClr val="black"/>
                </a:innerShdw>
              </a:effectLst>
              <a:scene3d>
                <a:camera prst="orthographicFront"/>
                <a:lightRig rig="threePt" dir="t"/>
              </a:scene3d>
              <a:sp3d>
                <a:bevelT w="25400" h="63500"/>
                <a:bevelB w="19050" h="12700"/>
              </a:sp3d>
            </c:spPr>
          </c:dPt>
          <c:dPt>
            <c:idx val="9"/>
            <c:spPr>
              <a:solidFill>
                <a:srgbClr val="0070C0"/>
              </a:solidFill>
              <a:effectLst>
                <a:innerShdw>
                  <a:prstClr val="black"/>
                </a:innerShdw>
              </a:effectLst>
              <a:scene3d>
                <a:camera prst="orthographicFront"/>
                <a:lightRig rig="threePt" dir="t"/>
              </a:scene3d>
              <a:sp3d>
                <a:bevelT w="25400" h="63500"/>
                <a:bevelB w="19050" h="12700"/>
              </a:sp3d>
            </c:spPr>
          </c:dPt>
          <c:dLbls>
            <c:dLbl>
              <c:idx val="0"/>
              <c:layout>
                <c:manualLayout>
                  <c:x val="1.0183550071312693E-2"/>
                  <c:y val="-7.2254641779976123E-3"/>
                </c:manualLayout>
              </c:layout>
              <c:showVal val="1"/>
            </c:dLbl>
            <c:dLbl>
              <c:idx val="1"/>
              <c:layout>
                <c:manualLayout>
                  <c:x val="7.8197949797532123E-3"/>
                  <c:y val="-1.7586258346981971E-2"/>
                </c:manualLayout>
              </c:layout>
              <c:showVal val="1"/>
            </c:dLbl>
            <c:dLbl>
              <c:idx val="2"/>
              <c:layout>
                <c:manualLayout>
                  <c:x val="9.6087880995904991E-3"/>
                  <c:y val="-9.8156748946988566E-3"/>
                </c:manualLayout>
              </c:layout>
              <c:showVal val="1"/>
            </c:dLbl>
            <c:dLbl>
              <c:idx val="3"/>
              <c:layout>
                <c:manualLayout>
                  <c:x val="8.0626163052947564E-3"/>
                  <c:y val="-1.9153894412405708E-2"/>
                </c:manualLayout>
              </c:layout>
              <c:showVal val="1"/>
            </c:dLbl>
            <c:dLbl>
              <c:idx val="4"/>
              <c:layout>
                <c:manualLayout>
                  <c:x val="9.1230223153983547E-3"/>
                  <c:y val="-1.4604097509400222E-2"/>
                </c:manualLayout>
              </c:layout>
              <c:showVal val="1"/>
            </c:dLbl>
            <c:dLbl>
              <c:idx val="5"/>
              <c:layout>
                <c:manualLayout>
                  <c:x val="1.1154959893886363E-2"/>
                  <c:y val="-1.4996096328100958E-2"/>
                </c:manualLayout>
              </c:layout>
              <c:showVal val="1"/>
            </c:dLbl>
            <c:dLbl>
              <c:idx val="6"/>
              <c:layout>
                <c:manualLayout>
                  <c:x val="1.0426393306337723E-2"/>
                  <c:y val="-1.3189693760236302E-2"/>
                </c:manualLayout>
              </c:layout>
              <c:showVal val="1"/>
            </c:dLbl>
            <c:dLbl>
              <c:idx val="7"/>
              <c:layout>
                <c:manualLayout>
                  <c:x val="9.1230941430455008E-3"/>
                  <c:y val="-1.0991411466863802E-2"/>
                </c:manualLayout>
              </c:layout>
              <c:showVal val="1"/>
            </c:dLbl>
            <c:dLbl>
              <c:idx val="8"/>
              <c:layout>
                <c:manualLayout>
                  <c:x val="1.0669315855504768E-2"/>
                  <c:y val="-1.577989001190274E-2"/>
                </c:manualLayout>
              </c:layout>
              <c:showVal val="1"/>
            </c:dLbl>
            <c:dLbl>
              <c:idx val="9"/>
              <c:layout>
                <c:manualLayout>
                  <c:x val="9.8516709916865938E-3"/>
                  <c:y val="-3.0537360628307648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th-TH"/>
              </a:p>
            </c:txPr>
            <c:showVal val="1"/>
          </c:dLbls>
          <c:cat>
            <c:strRef>
              <c:f>Sheet1!$A$2:$A$11</c:f>
              <c:strCache>
                <c:ptCount val="10"/>
                <c:pt idx="0">
                  <c:v>ประเทศ</c:v>
                </c:pt>
                <c:pt idx="1">
                  <c:v>เขต 4</c:v>
                </c:pt>
                <c:pt idx="2">
                  <c:v>นนทบุรี</c:v>
                </c:pt>
                <c:pt idx="3">
                  <c:v>ปทุมธานี</c:v>
                </c:pt>
                <c:pt idx="4">
                  <c:v>อยุธยา</c:v>
                </c:pt>
                <c:pt idx="5">
                  <c:v>สระบุรี</c:v>
                </c:pt>
                <c:pt idx="6">
                  <c:v>ลพบุรี</c:v>
                </c:pt>
                <c:pt idx="7">
                  <c:v>สิงห์บุรี</c:v>
                </c:pt>
                <c:pt idx="8">
                  <c:v>อ่างทอง</c:v>
                </c:pt>
                <c:pt idx="9">
                  <c:v>นครนายก</c:v>
                </c:pt>
              </c:strCache>
            </c:strRef>
          </c:cat>
          <c:val>
            <c:numRef>
              <c:f>Sheet1!$B$2:$B$11</c:f>
              <c:numCache>
                <c:formatCode>0.00</c:formatCode>
                <c:ptCount val="10"/>
                <c:pt idx="0">
                  <c:v>8.83</c:v>
                </c:pt>
                <c:pt idx="1">
                  <c:v>9.65</c:v>
                </c:pt>
                <c:pt idx="2">
                  <c:v>6.51</c:v>
                </c:pt>
                <c:pt idx="3">
                  <c:v>7.28</c:v>
                </c:pt>
                <c:pt idx="4">
                  <c:v>12.84</c:v>
                </c:pt>
                <c:pt idx="5">
                  <c:v>11.34</c:v>
                </c:pt>
                <c:pt idx="6">
                  <c:v>11.850000000000007</c:v>
                </c:pt>
                <c:pt idx="7">
                  <c:v>4.7300000000000004</c:v>
                </c:pt>
                <c:pt idx="8">
                  <c:v>10.94</c:v>
                </c:pt>
                <c:pt idx="9">
                  <c:v>16.25</c:v>
                </c:pt>
              </c:numCache>
            </c:numRef>
          </c:val>
        </c:ser>
        <c:dLbls>
          <c:showVal val="1"/>
        </c:dLbls>
        <c:gapWidth val="74"/>
        <c:gapDepth val="144"/>
        <c:shape val="cylinder"/>
        <c:axId val="134994176"/>
        <c:axId val="135012352"/>
        <c:axId val="0"/>
      </c:bar3DChart>
      <c:catAx>
        <c:axId val="134994176"/>
        <c:scaling>
          <c:orientation val="minMax"/>
        </c:scaling>
        <c:axPos val="b"/>
        <c:tickLblPos val="nextTo"/>
        <c:txPr>
          <a:bodyPr/>
          <a:lstStyle/>
          <a:p>
            <a:pPr>
              <a:defRPr sz="1800" b="1"/>
            </a:pPr>
            <a:endParaRPr lang="th-TH"/>
          </a:p>
        </c:txPr>
        <c:crossAx val="135012352"/>
        <c:crosses val="autoZero"/>
        <c:auto val="1"/>
        <c:lblAlgn val="ctr"/>
        <c:lblOffset val="100"/>
      </c:catAx>
      <c:valAx>
        <c:axId val="135012352"/>
        <c:scaling>
          <c:orientation val="minMax"/>
          <c:max val="20"/>
        </c:scaling>
        <c:axPos val="l"/>
        <c:numFmt formatCode="0.00" sourceLinked="1"/>
        <c:tickLblPos val="nextTo"/>
        <c:txPr>
          <a:bodyPr/>
          <a:lstStyle/>
          <a:p>
            <a:pPr>
              <a:defRPr sz="1200" b="1"/>
            </a:pPr>
            <a:endParaRPr lang="th-TH"/>
          </a:p>
        </c:txPr>
        <c:crossAx val="134994176"/>
        <c:crosses val="autoZero"/>
        <c:crossBetween val="between"/>
        <c:majorUnit val="2"/>
      </c:valAx>
    </c:plotArea>
    <c:plotVisOnly val="1"/>
  </c:chart>
  <c:txPr>
    <a:bodyPr/>
    <a:lstStyle/>
    <a:p>
      <a:pPr>
        <a:defRPr sz="1800"/>
      </a:pPr>
      <a:endParaRPr lang="th-TH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h-TH"/>
  <c:chart>
    <c:plotArea>
      <c:layout>
        <c:manualLayout>
          <c:layoutTarget val="inner"/>
          <c:xMode val="edge"/>
          <c:yMode val="edge"/>
          <c:x val="4.6045168397301647E-2"/>
          <c:y val="1.5429473794859963E-2"/>
          <c:w val="0.95395483160270633"/>
          <c:h val="0.87028586991319234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HT</c:v>
                </c:pt>
              </c:strCache>
            </c:strRef>
          </c:tx>
          <c:spPr>
            <a:gradFill flip="none" rotWithShape="1">
              <a:gsLst>
                <a:gs pos="0">
                  <a:srgbClr val="0070C0">
                    <a:shade val="30000"/>
                    <a:satMod val="115000"/>
                  </a:srgbClr>
                </a:gs>
                <a:gs pos="50000">
                  <a:srgbClr val="0070C0">
                    <a:shade val="67500"/>
                    <a:satMod val="115000"/>
                  </a:srgbClr>
                </a:gs>
                <a:gs pos="100000">
                  <a:srgbClr val="0070C0">
                    <a:shade val="100000"/>
                    <a:satMod val="11500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 cmpd="sng"/>
            <a:effectLst>
              <a:outerShdw blurRad="50800" dist="50800" dir="5400000" sx="1000" sy="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 prstMaterial="dkEdge">
              <a:bevelT w="101600" h="101600"/>
              <a:bevelB w="101600" h="101600"/>
            </a:sp3d>
          </c:spPr>
          <c:dLbls>
            <c:dLbl>
              <c:idx val="0"/>
              <c:layout>
                <c:manualLayout>
                  <c:x val="-3.5525873372360545E-3"/>
                  <c:y val="-1.26418877702975E-2"/>
                </c:manualLayout>
              </c:layout>
              <c:showVal val="1"/>
            </c:dLbl>
            <c:dLbl>
              <c:idx val="1"/>
              <c:layout>
                <c:manualLayout>
                  <c:x val="1.1841957790786986E-3"/>
                  <c:y val="-2.2755397986536016E-2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-1.7698642878416396E-2"/>
                </c:manualLayout>
              </c:layout>
              <c:showVal val="1"/>
            </c:dLbl>
            <c:dLbl>
              <c:idx val="3"/>
              <c:layout>
                <c:manualLayout>
                  <c:x val="-7.1051746744719962E-3"/>
                  <c:y val="2.5283775540595249E-3"/>
                </c:manualLayout>
              </c:layout>
              <c:showVal val="1"/>
            </c:dLbl>
            <c:dLbl>
              <c:idx val="4"/>
              <c:layout>
                <c:manualLayout>
                  <c:x val="1.1841957790786832E-3"/>
                  <c:y val="5.0565560232722333E-3"/>
                </c:manualLayout>
              </c:layout>
              <c:showVal val="1"/>
            </c:dLbl>
            <c:dLbl>
              <c:idx val="5"/>
              <c:layout>
                <c:manualLayout>
                  <c:x val="0"/>
                  <c:y val="-2.5285766389062892E-3"/>
                </c:manualLayout>
              </c:layout>
              <c:showVal val="1"/>
            </c:dLbl>
            <c:dLbl>
              <c:idx val="6"/>
              <c:layout>
                <c:manualLayout>
                  <c:x val="0"/>
                  <c:y val="2.5283775540595249E-3"/>
                </c:manualLayout>
              </c:layout>
              <c:showVal val="1"/>
            </c:dLbl>
            <c:dLbl>
              <c:idx val="7"/>
              <c:layout>
                <c:manualLayout>
                  <c:x val="2.3683915581573897E-3"/>
                  <c:y val="-2.5283775540595249E-3"/>
                </c:manualLayout>
              </c:layout>
              <c:showVal val="1"/>
            </c:dLbl>
            <c:dLbl>
              <c:idx val="8"/>
              <c:layout>
                <c:manualLayout>
                  <c:x val="-1.1841957790786832E-3"/>
                  <c:y val="2.5281784692127232E-3"/>
                </c:manualLayout>
              </c:layout>
              <c:showVal val="1"/>
            </c:dLbl>
            <c:dLbl>
              <c:idx val="9"/>
              <c:layout>
                <c:manualLayout>
                  <c:x val="-2.3683915581573897E-3"/>
                  <c:y val="-5.0567551081189986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th-TH"/>
              </a:p>
            </c:txPr>
            <c:showVal val="1"/>
          </c:dLbls>
          <c:cat>
            <c:strRef>
              <c:f>Sheet1!$A$2:$A$11</c:f>
              <c:strCache>
                <c:ptCount val="10"/>
                <c:pt idx="0">
                  <c:v>ประเทศ</c:v>
                </c:pt>
                <c:pt idx="1">
                  <c:v>เขต 4</c:v>
                </c:pt>
                <c:pt idx="2">
                  <c:v>นนทบุรี</c:v>
                </c:pt>
                <c:pt idx="3">
                  <c:v>ปทุมธานี</c:v>
                </c:pt>
                <c:pt idx="4">
                  <c:v>อยุธยา</c:v>
                </c:pt>
                <c:pt idx="5">
                  <c:v>สระบุรี</c:v>
                </c:pt>
                <c:pt idx="6">
                  <c:v>ลพบุรี</c:v>
                </c:pt>
                <c:pt idx="7">
                  <c:v>สิงห์บุรี</c:v>
                </c:pt>
                <c:pt idx="8">
                  <c:v>อ่างทอง</c:v>
                </c:pt>
                <c:pt idx="9">
                  <c:v>นครนายก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 formatCode="0.00">
                  <c:v>80.540000000000006</c:v>
                </c:pt>
                <c:pt idx="1">
                  <c:v>63.52</c:v>
                </c:pt>
                <c:pt idx="2" formatCode="0.00">
                  <c:v>25.4</c:v>
                </c:pt>
                <c:pt idx="3" formatCode="0.00">
                  <c:v>74.14</c:v>
                </c:pt>
                <c:pt idx="4" formatCode="0.00">
                  <c:v>73.19</c:v>
                </c:pt>
                <c:pt idx="5" formatCode="0.00">
                  <c:v>73.510000000000005</c:v>
                </c:pt>
                <c:pt idx="6" formatCode="0.00">
                  <c:v>90.02</c:v>
                </c:pt>
                <c:pt idx="7" formatCode="0.00">
                  <c:v>92.59</c:v>
                </c:pt>
                <c:pt idx="8" formatCode="0.00">
                  <c:v>94.09</c:v>
                </c:pt>
                <c:pt idx="9" formatCode="0.00">
                  <c:v>91.460000000000022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DM</c:v>
                </c:pt>
              </c:strCache>
            </c:strRef>
          </c:tx>
          <c:spPr>
            <a:gradFill flip="none" rotWithShape="1">
              <a:gsLst>
                <a:gs pos="0">
                  <a:srgbClr val="FF9933">
                    <a:shade val="30000"/>
                    <a:satMod val="115000"/>
                  </a:srgbClr>
                </a:gs>
                <a:gs pos="50000">
                  <a:srgbClr val="FF9933">
                    <a:shade val="67500"/>
                    <a:satMod val="115000"/>
                  </a:srgbClr>
                </a:gs>
                <a:gs pos="100000">
                  <a:srgbClr val="FF9933">
                    <a:shade val="100000"/>
                    <a:satMod val="11500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scene3d>
              <a:camera prst="orthographicFront"/>
              <a:lightRig rig="threePt" dir="t"/>
            </a:scene3d>
            <a:sp3d prstMaterial="dkEdge">
              <a:bevelT w="101600" h="101600"/>
              <a:bevelB w="101600" h="101600"/>
            </a:sp3d>
          </c:spPr>
          <c:dLbls>
            <c:dLbl>
              <c:idx val="0"/>
              <c:layout>
                <c:manualLayout>
                  <c:x val="0"/>
                  <c:y val="-1.0113510216238089E-2"/>
                </c:manualLayout>
              </c:layout>
              <c:showVal val="1"/>
            </c:dLbl>
            <c:dLbl>
              <c:idx val="3"/>
              <c:layout>
                <c:manualLayout>
                  <c:x val="0"/>
                  <c:y val="7.5851326621784983E-3"/>
                </c:manualLayout>
              </c:layout>
              <c:showVal val="1"/>
            </c:dLbl>
            <c:dLbl>
              <c:idx val="4"/>
              <c:layout>
                <c:manualLayout>
                  <c:x val="3.5525873372360545E-3"/>
                  <c:y val="0"/>
                </c:manualLayout>
              </c:layout>
              <c:showVal val="1"/>
            </c:dLbl>
            <c:dLbl>
              <c:idx val="5"/>
              <c:layout>
                <c:manualLayout>
                  <c:x val="5.9209788953934134E-3"/>
                  <c:y val="-7.5851326621784983E-3"/>
                </c:manualLayout>
              </c:layout>
              <c:showVal val="1"/>
            </c:dLbl>
            <c:dLbl>
              <c:idx val="6"/>
              <c:layout>
                <c:manualLayout>
                  <c:x val="3.5525873372361082E-3"/>
                  <c:y val="1.0113311131391176E-2"/>
                </c:manualLayout>
              </c:layout>
              <c:showVal val="1"/>
            </c:dLbl>
            <c:dLbl>
              <c:idx val="7"/>
              <c:layout>
                <c:manualLayout>
                  <c:x val="3.5525873372360341E-3"/>
                  <c:y val="-1.7698841963263271E-2"/>
                </c:manualLayout>
              </c:layout>
              <c:showVal val="1"/>
            </c:dLbl>
            <c:dLbl>
              <c:idx val="8"/>
              <c:layout>
                <c:manualLayout>
                  <c:x val="-1.1841957790786832E-3"/>
                  <c:y val="5.0567551081189986E-3"/>
                </c:manualLayout>
              </c:layout>
              <c:showVal val="1"/>
            </c:dLbl>
            <c:dLbl>
              <c:idx val="9"/>
              <c:layout>
                <c:manualLayout>
                  <c:x val="4.736783116314802E-3"/>
                  <c:y val="-5.0567551081189986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th-TH"/>
              </a:p>
            </c:txPr>
            <c:showVal val="1"/>
          </c:dLbls>
          <c:cat>
            <c:strRef>
              <c:f>Sheet1!$A$2:$A$11</c:f>
              <c:strCache>
                <c:ptCount val="10"/>
                <c:pt idx="0">
                  <c:v>ประเทศ</c:v>
                </c:pt>
                <c:pt idx="1">
                  <c:v>เขต 4</c:v>
                </c:pt>
                <c:pt idx="2">
                  <c:v>นนทบุรี</c:v>
                </c:pt>
                <c:pt idx="3">
                  <c:v>ปทุมธานี</c:v>
                </c:pt>
                <c:pt idx="4">
                  <c:v>อยุธยา</c:v>
                </c:pt>
                <c:pt idx="5">
                  <c:v>สระบุรี</c:v>
                </c:pt>
                <c:pt idx="6">
                  <c:v>ลพบุรี</c:v>
                </c:pt>
                <c:pt idx="7">
                  <c:v>สิงห์บุรี</c:v>
                </c:pt>
                <c:pt idx="8">
                  <c:v>อ่างทอง</c:v>
                </c:pt>
                <c:pt idx="9">
                  <c:v>นครนายก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  <c:pt idx="0" formatCode="0.00">
                  <c:v>78.16</c:v>
                </c:pt>
                <c:pt idx="1">
                  <c:v>62.81</c:v>
                </c:pt>
                <c:pt idx="2" formatCode="0.00">
                  <c:v>24.830000000000005</c:v>
                </c:pt>
                <c:pt idx="3" formatCode="0.00">
                  <c:v>73.84</c:v>
                </c:pt>
                <c:pt idx="4" formatCode="0.00">
                  <c:v>70.510000000000005</c:v>
                </c:pt>
                <c:pt idx="5" formatCode="0.00">
                  <c:v>70.849999999999994</c:v>
                </c:pt>
                <c:pt idx="6" formatCode="0.00">
                  <c:v>85.59</c:v>
                </c:pt>
                <c:pt idx="7" formatCode="0.00">
                  <c:v>88.43</c:v>
                </c:pt>
                <c:pt idx="8" formatCode="0.00">
                  <c:v>92.4</c:v>
                </c:pt>
                <c:pt idx="9" formatCode="0.00">
                  <c:v>89.86999999999999</c:v>
                </c:pt>
              </c:numCache>
            </c:numRef>
          </c:val>
        </c:ser>
        <c:dLbls>
          <c:showVal val="1"/>
        </c:dLbls>
        <c:gapWidth val="62"/>
        <c:overlap val="6"/>
        <c:axId val="117193344"/>
        <c:axId val="117349760"/>
      </c:barChart>
      <c:catAx>
        <c:axId val="117193344"/>
        <c:scaling>
          <c:orientation val="minMax"/>
        </c:scaling>
        <c:axPos val="b"/>
        <c:tickLblPos val="nextTo"/>
        <c:txPr>
          <a:bodyPr/>
          <a:lstStyle/>
          <a:p>
            <a:pPr>
              <a:defRPr b="1"/>
            </a:pPr>
            <a:endParaRPr lang="th-TH"/>
          </a:p>
        </c:txPr>
        <c:crossAx val="117349760"/>
        <c:crosses val="autoZero"/>
        <c:auto val="1"/>
        <c:lblAlgn val="ctr"/>
        <c:lblOffset val="100"/>
      </c:catAx>
      <c:valAx>
        <c:axId val="117349760"/>
        <c:scaling>
          <c:orientation val="minMax"/>
        </c:scaling>
        <c:axPos val="l"/>
        <c:numFmt formatCode="0.00" sourceLinked="1"/>
        <c:tickLblPos val="low"/>
        <c:txPr>
          <a:bodyPr/>
          <a:lstStyle/>
          <a:p>
            <a:pPr>
              <a:defRPr sz="1000" b="1"/>
            </a:pPr>
            <a:endParaRPr lang="th-TH"/>
          </a:p>
        </c:txPr>
        <c:crossAx val="1171933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1222261612531521"/>
          <c:y val="4.0454239949799124E-2"/>
          <c:w val="6.1865371299458106E-2"/>
          <c:h val="0.14035123345007691"/>
        </c:manualLayout>
      </c:layout>
    </c:legend>
    <c:plotVisOnly val="1"/>
  </c:chart>
  <c:txPr>
    <a:bodyPr/>
    <a:lstStyle/>
    <a:p>
      <a:pPr>
        <a:defRPr sz="1800"/>
      </a:pPr>
      <a:endParaRPr lang="th-TH"/>
    </a:p>
  </c:txPr>
  <c:externalData r:id="rId1"/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h-TH"/>
  <c:chart>
    <c:view3D>
      <c:rAngAx val="1"/>
    </c:view3D>
    <c:plotArea>
      <c:layout>
        <c:manualLayout>
          <c:layoutTarget val="inner"/>
          <c:xMode val="edge"/>
          <c:yMode val="edge"/>
          <c:x val="8.0239137115130685E-2"/>
          <c:y val="6.4634351698210316E-2"/>
          <c:w val="0.8719448552395147"/>
          <c:h val="0.80502817263830728"/>
        </c:manualLayout>
      </c:layout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HT</c:v>
                </c:pt>
              </c:strCache>
            </c:strRef>
          </c:tx>
          <c:spPr>
            <a:gradFill flip="none" rotWithShape="1">
              <a:gsLst>
                <a:gs pos="0">
                  <a:srgbClr val="00B050">
                    <a:shade val="30000"/>
                    <a:satMod val="115000"/>
                  </a:srgbClr>
                </a:gs>
                <a:gs pos="50000">
                  <a:srgbClr val="00B050">
                    <a:shade val="67500"/>
                    <a:satMod val="115000"/>
                  </a:srgbClr>
                </a:gs>
                <a:gs pos="100000">
                  <a:srgbClr val="00B050">
                    <a:shade val="100000"/>
                    <a:satMod val="11500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dLbls>
            <c:dLbl>
              <c:idx val="0"/>
              <c:layout>
                <c:manualLayout>
                  <c:x val="4.6633270635451814E-3"/>
                  <c:y val="-2.0421932282342802E-2"/>
                </c:manualLayout>
              </c:layout>
              <c:showVal val="1"/>
            </c:dLbl>
            <c:dLbl>
              <c:idx val="1"/>
              <c:layout>
                <c:manualLayout>
                  <c:x val="2.3393447017104442E-3"/>
                  <c:y val="-2.5210553343888761E-2"/>
                </c:manualLayout>
              </c:layout>
              <c:showVal val="1"/>
            </c:dLbl>
            <c:dLbl>
              <c:idx val="2"/>
              <c:layout>
                <c:manualLayout>
                  <c:x val="4.8570203726806192E-4"/>
                  <c:y val="-1.4587324205411221E-2"/>
                </c:manualLayout>
              </c:layout>
              <c:showVal val="1"/>
            </c:dLbl>
            <c:dLbl>
              <c:idx val="3"/>
              <c:layout>
                <c:manualLayout>
                  <c:x val="2.7520973497064522E-4"/>
                  <c:y val="-2.3837609572626216E-2"/>
                </c:manualLayout>
              </c:layout>
              <c:showVal val="1"/>
            </c:dLbl>
            <c:dLbl>
              <c:idx val="4"/>
              <c:layout>
                <c:manualLayout>
                  <c:x val="1.7195559557938822E-3"/>
                  <c:y val="-2.6342914336081588E-2"/>
                </c:manualLayout>
              </c:layout>
              <c:showVal val="1"/>
            </c:dLbl>
            <c:dLbl>
              <c:idx val="5"/>
              <c:layout>
                <c:manualLayout>
                  <c:x val="2.9534098743196641E-3"/>
                  <c:y val="-2.3339351179820281E-2"/>
                </c:manualLayout>
              </c:layout>
              <c:showVal val="1"/>
            </c:dLbl>
            <c:dLbl>
              <c:idx val="6"/>
              <c:layout>
                <c:manualLayout>
                  <c:x val="4.6633270635451814E-3"/>
                  <c:y val="-3.3039883872944792E-2"/>
                </c:manualLayout>
              </c:layout>
              <c:showVal val="1"/>
            </c:dLbl>
            <c:dLbl>
              <c:idx val="7"/>
              <c:layout>
                <c:manualLayout>
                  <c:x val="-5.2755264373007104E-3"/>
                  <c:y val="-2.3511869415411276E-2"/>
                </c:manualLayout>
              </c:layout>
              <c:showVal val="1"/>
            </c:dLbl>
            <c:dLbl>
              <c:idx val="8"/>
              <c:layout>
                <c:manualLayout>
                  <c:x val="3.0893623818218402E-3"/>
                  <c:y val="-2.6342914336081588E-2"/>
                </c:manualLayout>
              </c:layout>
              <c:showVal val="1"/>
            </c:dLbl>
            <c:dLbl>
              <c:idx val="9"/>
              <c:layout>
                <c:manualLayout>
                  <c:x val="0"/>
                  <c:y val="-8.7522566924326268E-3"/>
                </c:manualLayout>
              </c:layout>
              <c:showVal val="1"/>
            </c:dLbl>
            <c:txPr>
              <a:bodyPr/>
              <a:lstStyle/>
              <a:p>
                <a:pPr>
                  <a:defRPr sz="1100"/>
                </a:pPr>
                <a:endParaRPr lang="th-TH"/>
              </a:p>
            </c:txPr>
            <c:showVal val="1"/>
          </c:dLbls>
          <c:cat>
            <c:strRef>
              <c:f>Sheet1!$A$2:$A$11</c:f>
              <c:strCache>
                <c:ptCount val="10"/>
                <c:pt idx="0">
                  <c:v>ประเทศ</c:v>
                </c:pt>
                <c:pt idx="1">
                  <c:v>เขต 4</c:v>
                </c:pt>
                <c:pt idx="2">
                  <c:v>นนทบุรี</c:v>
                </c:pt>
                <c:pt idx="3">
                  <c:v>ปทุมธานี</c:v>
                </c:pt>
                <c:pt idx="4">
                  <c:v>อยุธยา</c:v>
                </c:pt>
                <c:pt idx="5">
                  <c:v>สระบุรี</c:v>
                </c:pt>
                <c:pt idx="6">
                  <c:v>ลพบุรี</c:v>
                </c:pt>
                <c:pt idx="7">
                  <c:v>สิงห์บุรี</c:v>
                </c:pt>
                <c:pt idx="8">
                  <c:v>อ่างทอง</c:v>
                </c:pt>
                <c:pt idx="9">
                  <c:v>นครนายก</c:v>
                </c:pt>
              </c:strCache>
            </c:strRef>
          </c:cat>
          <c:val>
            <c:numRef>
              <c:f>Sheet1!$B$2:$B$11</c:f>
              <c:numCache>
                <c:formatCode>0.00</c:formatCode>
                <c:ptCount val="10"/>
                <c:pt idx="0">
                  <c:v>127.25</c:v>
                </c:pt>
                <c:pt idx="1">
                  <c:v>131.19999999999999</c:v>
                </c:pt>
                <c:pt idx="2">
                  <c:v>282.27999999999969</c:v>
                </c:pt>
                <c:pt idx="3">
                  <c:v>130</c:v>
                </c:pt>
                <c:pt idx="4">
                  <c:v>173.13</c:v>
                </c:pt>
                <c:pt idx="5">
                  <c:v>87.86</c:v>
                </c:pt>
                <c:pt idx="6">
                  <c:v>201.23999999999998</c:v>
                </c:pt>
                <c:pt idx="7">
                  <c:v>49.15</c:v>
                </c:pt>
                <c:pt idx="8">
                  <c:v>84.83</c:v>
                </c:pt>
                <c:pt idx="9">
                  <c:v>80.86999999999999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DM</c:v>
                </c:pt>
              </c:strCache>
            </c:strRef>
          </c:tx>
          <c:spPr>
            <a:gradFill flip="none" rotWithShape="1">
              <a:gsLst>
                <a:gs pos="0">
                  <a:srgbClr val="F19D19">
                    <a:shade val="30000"/>
                    <a:satMod val="115000"/>
                  </a:srgbClr>
                </a:gs>
                <a:gs pos="50000">
                  <a:srgbClr val="F19D19">
                    <a:shade val="67500"/>
                    <a:satMod val="115000"/>
                  </a:srgbClr>
                </a:gs>
                <a:gs pos="100000">
                  <a:srgbClr val="F19D19">
                    <a:shade val="100000"/>
                    <a:satMod val="11500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dLbls>
            <c:dLbl>
              <c:idx val="0"/>
              <c:layout>
                <c:manualLayout>
                  <c:x val="1.0466344314676281E-2"/>
                  <c:y val="-2.5798625295593468E-2"/>
                </c:manualLayout>
              </c:layout>
              <c:showVal val="1"/>
            </c:dLbl>
            <c:dLbl>
              <c:idx val="1"/>
              <c:layout>
                <c:manualLayout>
                  <c:x val="1.0387824746837292E-2"/>
                  <c:y val="-1.9922800815602274E-2"/>
                </c:manualLayout>
              </c:layout>
              <c:showVal val="1"/>
            </c:dLbl>
            <c:dLbl>
              <c:idx val="2"/>
              <c:layout>
                <c:manualLayout>
                  <c:x val="1.9819140020067141E-2"/>
                  <c:y val="-1.4587094487387681E-2"/>
                </c:manualLayout>
              </c:layout>
              <c:showVal val="1"/>
            </c:dLbl>
            <c:dLbl>
              <c:idx val="3"/>
              <c:layout>
                <c:manualLayout>
                  <c:x val="1.2892079779611905E-2"/>
                  <c:y val="-2.4201482921728409E-2"/>
                </c:manualLayout>
              </c:layout>
              <c:showVal val="1"/>
            </c:dLbl>
            <c:dLbl>
              <c:idx val="4"/>
              <c:layout>
                <c:manualLayout>
                  <c:x val="1.2824149424749232E-2"/>
                  <c:y val="-2.3339351179820281E-2"/>
                </c:manualLayout>
              </c:layout>
              <c:showVal val="1"/>
            </c:dLbl>
            <c:dLbl>
              <c:idx val="5"/>
              <c:layout>
                <c:manualLayout>
                  <c:x val="1.3989981190635704E-2"/>
                  <c:y val="-1.5104419476137412E-2"/>
                </c:manualLayout>
              </c:layout>
              <c:showVal val="1"/>
            </c:dLbl>
            <c:dLbl>
              <c:idx val="6"/>
              <c:layout>
                <c:manualLayout>
                  <c:x val="1.3504279153367804E-2"/>
                  <c:y val="-1.7763175879240041E-2"/>
                </c:manualLayout>
              </c:layout>
              <c:showVal val="1"/>
            </c:dLbl>
            <c:dLbl>
              <c:idx val="7"/>
              <c:layout>
                <c:manualLayout>
                  <c:x val="4.6633270635451814E-3"/>
                  <c:y val="-2.3339351179820281E-2"/>
                </c:manualLayout>
              </c:layout>
              <c:showVal val="1"/>
            </c:dLbl>
            <c:dLbl>
              <c:idx val="8"/>
              <c:layout>
                <c:manualLayout>
                  <c:x val="1.0628530198255834E-2"/>
                  <c:y val="-3.3483699094198861E-3"/>
                </c:manualLayout>
              </c:layout>
              <c:showVal val="1"/>
            </c:dLbl>
            <c:dLbl>
              <c:idx val="9"/>
              <c:layout>
                <c:manualLayout>
                  <c:x val="1.5155812956521632E-2"/>
                  <c:y val="-8.7522566924326268E-3"/>
                </c:manualLayout>
              </c:layout>
              <c:showVal val="1"/>
            </c:dLbl>
            <c:txPr>
              <a:bodyPr/>
              <a:lstStyle/>
              <a:p>
                <a:pPr>
                  <a:defRPr sz="1100"/>
                </a:pPr>
                <a:endParaRPr lang="th-TH"/>
              </a:p>
            </c:txPr>
            <c:showVal val="1"/>
          </c:dLbls>
          <c:cat>
            <c:strRef>
              <c:f>Sheet1!$A$2:$A$11</c:f>
              <c:strCache>
                <c:ptCount val="10"/>
                <c:pt idx="0">
                  <c:v>ประเทศ</c:v>
                </c:pt>
                <c:pt idx="1">
                  <c:v>เขต 4</c:v>
                </c:pt>
                <c:pt idx="2">
                  <c:v>นนทบุรี</c:v>
                </c:pt>
                <c:pt idx="3">
                  <c:v>ปทุมธานี</c:v>
                </c:pt>
                <c:pt idx="4">
                  <c:v>อยุธยา</c:v>
                </c:pt>
                <c:pt idx="5">
                  <c:v>สระบุรี</c:v>
                </c:pt>
                <c:pt idx="6">
                  <c:v>ลพบุรี</c:v>
                </c:pt>
                <c:pt idx="7">
                  <c:v>สิงห์บุรี</c:v>
                </c:pt>
                <c:pt idx="8">
                  <c:v>อ่างทอง</c:v>
                </c:pt>
                <c:pt idx="9">
                  <c:v>นครนายก</c:v>
                </c:pt>
              </c:strCache>
            </c:strRef>
          </c:cat>
          <c:val>
            <c:numRef>
              <c:f>Sheet1!$C$2:$C$11</c:f>
              <c:numCache>
                <c:formatCode>0.00</c:formatCode>
                <c:ptCount val="10"/>
                <c:pt idx="0">
                  <c:v>103.66999999999999</c:v>
                </c:pt>
                <c:pt idx="1">
                  <c:v>116.72</c:v>
                </c:pt>
                <c:pt idx="2">
                  <c:v>275.77999999999969</c:v>
                </c:pt>
                <c:pt idx="3">
                  <c:v>95.56</c:v>
                </c:pt>
                <c:pt idx="4">
                  <c:v>128.33000000000001</c:v>
                </c:pt>
                <c:pt idx="5">
                  <c:v>78.98</c:v>
                </c:pt>
                <c:pt idx="6">
                  <c:v>115.31</c:v>
                </c:pt>
                <c:pt idx="7">
                  <c:v>233.33</c:v>
                </c:pt>
                <c:pt idx="8">
                  <c:v>56.4</c:v>
                </c:pt>
                <c:pt idx="9">
                  <c:v>83.53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คอลัมน์1</c:v>
                </c:pt>
              </c:strCache>
            </c:strRef>
          </c:tx>
          <c:cat>
            <c:strRef>
              <c:f>Sheet1!$A$2:$A$11</c:f>
              <c:strCache>
                <c:ptCount val="10"/>
                <c:pt idx="0">
                  <c:v>ประเทศ</c:v>
                </c:pt>
                <c:pt idx="1">
                  <c:v>เขต 4</c:v>
                </c:pt>
                <c:pt idx="2">
                  <c:v>นนทบุรี</c:v>
                </c:pt>
                <c:pt idx="3">
                  <c:v>ปทุมธานี</c:v>
                </c:pt>
                <c:pt idx="4">
                  <c:v>อยุธยา</c:v>
                </c:pt>
                <c:pt idx="5">
                  <c:v>สระบุรี</c:v>
                </c:pt>
                <c:pt idx="6">
                  <c:v>ลพบุรี</c:v>
                </c:pt>
                <c:pt idx="7">
                  <c:v>สิงห์บุรี</c:v>
                </c:pt>
                <c:pt idx="8">
                  <c:v>อ่างทอง</c:v>
                </c:pt>
                <c:pt idx="9">
                  <c:v>นครนายก</c:v>
                </c:pt>
              </c:strCache>
            </c:strRef>
          </c:cat>
          <c:val>
            <c:numRef>
              <c:f>Sheet1!$D$2:$D$11</c:f>
              <c:numCache>
                <c:formatCode>General</c:formatCode>
                <c:ptCount val="10"/>
              </c:numCache>
            </c:numRef>
          </c:val>
        </c:ser>
        <c:dLbls>
          <c:showVal val="1"/>
        </c:dLbls>
        <c:gapWidth val="0"/>
        <c:shape val="cylinder"/>
        <c:axId val="136535040"/>
        <c:axId val="136565504"/>
        <c:axId val="0"/>
      </c:bar3DChart>
      <c:catAx>
        <c:axId val="136535040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th-TH"/>
          </a:p>
        </c:txPr>
        <c:crossAx val="136565504"/>
        <c:crosses val="autoZero"/>
        <c:auto val="1"/>
        <c:lblAlgn val="ctr"/>
        <c:lblOffset val="100"/>
      </c:catAx>
      <c:valAx>
        <c:axId val="136565504"/>
        <c:scaling>
          <c:orientation val="minMax"/>
        </c:scaling>
        <c:axPos val="l"/>
        <c:numFmt formatCode="0.00" sourceLinked="1"/>
        <c:tickLblPos val="nextTo"/>
        <c:txPr>
          <a:bodyPr/>
          <a:lstStyle/>
          <a:p>
            <a:pPr>
              <a:defRPr sz="1000" b="1"/>
            </a:pPr>
            <a:endParaRPr lang="th-TH"/>
          </a:p>
        </c:txPr>
        <c:crossAx val="136535040"/>
        <c:crosses val="autoZero"/>
        <c:crossBetween val="between"/>
      </c:valAx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91143644243222877"/>
          <c:y val="0.36714912811672779"/>
          <c:w val="7.2241912845354708E-2"/>
          <c:h val="0.22416849541356484"/>
        </c:manualLayout>
      </c:layout>
      <c:txPr>
        <a:bodyPr/>
        <a:lstStyle/>
        <a:p>
          <a:pPr>
            <a:defRPr sz="2000"/>
          </a:pPr>
          <a:endParaRPr lang="th-TH"/>
        </a:p>
      </c:txPr>
    </c:legend>
    <c:plotVisOnly val="1"/>
  </c:chart>
  <c:txPr>
    <a:bodyPr/>
    <a:lstStyle/>
    <a:p>
      <a:pPr>
        <a:defRPr sz="1800"/>
      </a:pPr>
      <a:endParaRPr lang="th-TH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h-TH"/>
  <c:chart>
    <c:autoTitleDeleted val="1"/>
    <c:view3D>
      <c:depthPercent val="100"/>
      <c:rAngAx val="1"/>
    </c:view3D>
    <c:sideWall>
      <c:spPr>
        <a:noFill/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7.6706014293378033E-2"/>
          <c:y val="5.1161465101770456E-2"/>
          <c:w val="0.90444498758125036"/>
          <c:h val="0.75401842644757555"/>
        </c:manualLayout>
      </c:layout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ชุดข้อมูล 1</c:v>
                </c:pt>
              </c:strCache>
            </c:strRef>
          </c:tx>
          <c:spPr>
            <a:solidFill>
              <a:schemeClr val="accent4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dPt>
            <c:idx val="0"/>
            <c:spPr>
              <a:solidFill>
                <a:srgbClr val="FF6600"/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1"/>
            <c:spPr>
              <a:solidFill>
                <a:srgbClr val="0070C0"/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2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3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4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5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6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7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8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Lbls>
            <c:dLbl>
              <c:idx val="0"/>
              <c:layout>
                <c:manualLayout>
                  <c:x val="1.5421887800976423E-2"/>
                  <c:y val="-1.5725733305183863E-2"/>
                </c:manualLayout>
              </c:layout>
              <c:showVal val="1"/>
            </c:dLbl>
            <c:dLbl>
              <c:idx val="1"/>
              <c:layout>
                <c:manualLayout>
                  <c:x val="8.5677563893077607E-3"/>
                  <c:y val="-6.2408660593363113E-2"/>
                </c:manualLayout>
              </c:layout>
              <c:tx>
                <c:rich>
                  <a:bodyPr/>
                  <a:lstStyle/>
                  <a:p>
                    <a:r>
                      <a:rPr lang="th-TH" sz="1400" dirty="0" smtClean="0"/>
                      <a:t>ยังไม่ครบ</a:t>
                    </a:r>
                  </a:p>
                  <a:p>
                    <a:r>
                      <a:rPr lang="th-TH" sz="1400" dirty="0" smtClean="0"/>
                      <a:t>กำหนด</a:t>
                    </a:r>
                    <a:endParaRPr lang="en-US" sz="1400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1.1994801622981865E-2"/>
                  <c:y val="-2.6209555508639851E-2"/>
                </c:manualLayout>
              </c:layout>
              <c:showVal val="1"/>
            </c:dLbl>
            <c:dLbl>
              <c:idx val="3"/>
              <c:layout>
                <c:manualLayout>
                  <c:x val="1.0281259935786003E-2"/>
                  <c:y val="-3.4339819053518392E-2"/>
                </c:manualLayout>
              </c:layout>
              <c:showVal val="1"/>
            </c:dLbl>
            <c:dLbl>
              <c:idx val="4"/>
              <c:layout>
                <c:manualLayout>
                  <c:x val="8.5677154449869068E-3"/>
                  <c:y val="-1.834668885604784E-2"/>
                </c:manualLayout>
              </c:layout>
              <c:showVal val="1"/>
            </c:dLbl>
            <c:dLbl>
              <c:idx val="5"/>
              <c:layout>
                <c:manualLayout>
                  <c:x val="1.0281258533984344E-2"/>
                  <c:y val="-1.3104777754319901E-2"/>
                </c:manualLayout>
              </c:layout>
              <c:showVal val="1"/>
            </c:dLbl>
            <c:dLbl>
              <c:idx val="6"/>
              <c:layout>
                <c:manualLayout>
                  <c:x val="1.5005795926829954E-2"/>
                  <c:y val="-9.6284575102976548E-3"/>
                </c:manualLayout>
              </c:layout>
              <c:showVal val="1"/>
            </c:dLbl>
            <c:dLbl>
              <c:idx val="7"/>
              <c:layout>
                <c:manualLayout>
                  <c:x val="8.5677154449869068E-3"/>
                  <c:y val="-1.8346688856047833E-2"/>
                </c:manualLayout>
              </c:layout>
              <c:showVal val="1"/>
            </c:dLbl>
            <c:dLbl>
              <c:idx val="8"/>
              <c:layout>
                <c:manualLayout>
                  <c:x val="6.8541723559895334E-3"/>
                  <c:y val="-2.8830511059503811E-2"/>
                </c:manualLayout>
              </c:layout>
              <c:showVal val="1"/>
            </c:dLbl>
            <c:dLbl>
              <c:idx val="9"/>
              <c:layout>
                <c:manualLayout>
                  <c:x val="1.5421752876323747E-2"/>
                  <c:y val="-2.8830511059503811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/>
                </a:pPr>
                <a:endParaRPr lang="th-TH"/>
              </a:p>
            </c:txPr>
            <c:showVal val="1"/>
          </c:dLbls>
          <c:cat>
            <c:strRef>
              <c:f>Sheet1!$A$2:$A$10</c:f>
              <c:strCache>
                <c:ptCount val="9"/>
                <c:pt idx="0">
                  <c:v>เขต 4</c:v>
                </c:pt>
                <c:pt idx="1">
                  <c:v>นนทบุรี</c:v>
                </c:pt>
                <c:pt idx="2">
                  <c:v>ปทุมธานี</c:v>
                </c:pt>
                <c:pt idx="3">
                  <c:v>อยุธยา</c:v>
                </c:pt>
                <c:pt idx="4">
                  <c:v>สระบุรี</c:v>
                </c:pt>
                <c:pt idx="5">
                  <c:v>ลพบุรี</c:v>
                </c:pt>
                <c:pt idx="6">
                  <c:v>สิงห์บุรี</c:v>
                </c:pt>
                <c:pt idx="7">
                  <c:v>อ่างทอง</c:v>
                </c:pt>
                <c:pt idx="8">
                  <c:v>นครนายก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 formatCode="0.00">
                  <c:v>69.59</c:v>
                </c:pt>
                <c:pt idx="1">
                  <c:v>0</c:v>
                </c:pt>
                <c:pt idx="2">
                  <c:v>51.96</c:v>
                </c:pt>
                <c:pt idx="3">
                  <c:v>96.89</c:v>
                </c:pt>
                <c:pt idx="4">
                  <c:v>95.240000000000023</c:v>
                </c:pt>
                <c:pt idx="5">
                  <c:v>88.75</c:v>
                </c:pt>
                <c:pt idx="6">
                  <c:v>94.29</c:v>
                </c:pt>
                <c:pt idx="7">
                  <c:v>100</c:v>
                </c:pt>
                <c:pt idx="8">
                  <c:v>100</c:v>
                </c:pt>
              </c:numCache>
            </c:numRef>
          </c:val>
        </c:ser>
        <c:dLbls>
          <c:showVal val="1"/>
        </c:dLbls>
        <c:gapWidth val="54"/>
        <c:gapDepth val="71"/>
        <c:shape val="cylinder"/>
        <c:axId val="137232768"/>
        <c:axId val="137234304"/>
        <c:axId val="0"/>
      </c:bar3DChart>
      <c:catAx>
        <c:axId val="137232768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 b="1"/>
            </a:pPr>
            <a:endParaRPr lang="th-TH"/>
          </a:p>
        </c:txPr>
        <c:crossAx val="137234304"/>
        <c:crosses val="autoZero"/>
        <c:auto val="1"/>
        <c:lblAlgn val="ctr"/>
        <c:lblOffset val="100"/>
      </c:catAx>
      <c:valAx>
        <c:axId val="137234304"/>
        <c:scaling>
          <c:orientation val="minMax"/>
        </c:scaling>
        <c:axPos val="l"/>
        <c:numFmt formatCode="0.00" sourceLinked="1"/>
        <c:majorTickMark val="in"/>
        <c:tickLblPos val="nextTo"/>
        <c:txPr>
          <a:bodyPr/>
          <a:lstStyle/>
          <a:p>
            <a:pPr>
              <a:defRPr sz="1200" b="1"/>
            </a:pPr>
            <a:endParaRPr lang="th-TH"/>
          </a:p>
        </c:txPr>
        <c:crossAx val="137232768"/>
        <c:crosses val="autoZero"/>
        <c:crossBetween val="between"/>
      </c:valAx>
      <c:spPr>
        <a:ln w="25400">
          <a:noFill/>
        </a:ln>
      </c:spPr>
    </c:plotArea>
    <c:plotVisOnly val="1"/>
  </c:chart>
  <c:txPr>
    <a:bodyPr/>
    <a:lstStyle/>
    <a:p>
      <a:pPr>
        <a:defRPr sz="1800"/>
      </a:pPr>
      <a:endParaRPr lang="th-TH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h-TH"/>
  <c:chart>
    <c:autoTitleDeleted val="1"/>
    <c:view3D>
      <c:depthPercent val="100"/>
      <c:rAngAx val="1"/>
    </c:view3D>
    <c:sideWall>
      <c:spPr>
        <a:noFill/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7.6706014293378033E-2"/>
          <c:y val="5.1161465101770456E-2"/>
          <c:w val="0.90444498758125036"/>
          <c:h val="0.75401842644757511"/>
        </c:manualLayout>
      </c:layout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ชุดข้อมูล 1</c:v>
                </c:pt>
              </c:strCache>
            </c:strRef>
          </c:tx>
          <c:spPr>
            <a:solidFill>
              <a:schemeClr val="accent4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dPt>
            <c:idx val="0"/>
            <c:spPr>
              <a:solidFill>
                <a:srgbClr val="FF6600"/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1"/>
            <c:spPr>
              <a:solidFill>
                <a:srgbClr val="0070C0"/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2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3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4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5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6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7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8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Lbls>
            <c:dLbl>
              <c:idx val="0"/>
              <c:layout>
                <c:manualLayout>
                  <c:x val="9.6781542785847295E-3"/>
                  <c:y val="-7.1602452781175857E-2"/>
                </c:manualLayout>
              </c:layout>
              <c:showVal val="1"/>
            </c:dLbl>
            <c:dLbl>
              <c:idx val="1"/>
              <c:layout>
                <c:manualLayout>
                  <c:x val="1.1491574744621227E-2"/>
                  <c:y val="-6.3276832477161996E-2"/>
                </c:manualLayout>
              </c:layout>
              <c:tx>
                <c:rich>
                  <a:bodyPr/>
                  <a:lstStyle/>
                  <a:p>
                    <a:r>
                      <a:rPr lang="th-TH" sz="1400" dirty="0" smtClean="0"/>
                      <a:t>อยู่ระหว่าง</a:t>
                    </a:r>
                  </a:p>
                  <a:p>
                    <a:r>
                      <a:rPr lang="th-TH" sz="1400" dirty="0" smtClean="0"/>
                      <a:t>ดำเนินการ</a:t>
                    </a:r>
                    <a:endParaRPr lang="en-US" sz="1400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1.199480162298186E-2"/>
                  <c:y val="-2.6209555508639851E-2"/>
                </c:manualLayout>
              </c:layout>
              <c:showVal val="1"/>
            </c:dLbl>
            <c:dLbl>
              <c:idx val="3"/>
              <c:layout>
                <c:manualLayout>
                  <c:x val="1.0281259935786003E-2"/>
                  <c:y val="-3.4339819053518392E-2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 smtClean="0"/>
                      <a:t>25.00</a:t>
                    </a:r>
                    <a:endParaRPr lang="en-US" sz="1400" dirty="0"/>
                  </a:p>
                </c:rich>
              </c:tx>
              <c:showVal val="1"/>
            </c:dLbl>
            <c:dLbl>
              <c:idx val="4"/>
              <c:layout>
                <c:manualLayout>
                  <c:x val="8.5677154449869068E-3"/>
                  <c:y val="-1.834668885604784E-2"/>
                </c:manualLayout>
              </c:layout>
              <c:showVal val="1"/>
            </c:dLbl>
            <c:dLbl>
              <c:idx val="5"/>
              <c:layout>
                <c:manualLayout>
                  <c:x val="1.0281258533984344E-2"/>
                  <c:y val="-1.3104777754319901E-2"/>
                </c:manualLayout>
              </c:layout>
              <c:showVal val="1"/>
            </c:dLbl>
            <c:dLbl>
              <c:idx val="6"/>
              <c:layout>
                <c:manualLayout>
                  <c:x val="1.5005786111184917E-2"/>
                  <c:y val="-4.6879585925894786E-2"/>
                </c:manualLayout>
              </c:layout>
              <c:showVal val="1"/>
            </c:dLbl>
            <c:dLbl>
              <c:idx val="7"/>
              <c:layout>
                <c:manualLayout>
                  <c:x val="8.5677154449869068E-3"/>
                  <c:y val="-1.8346688856047833E-2"/>
                </c:manualLayout>
              </c:layout>
              <c:showVal val="1"/>
            </c:dLbl>
            <c:dLbl>
              <c:idx val="8"/>
              <c:layout>
                <c:manualLayout>
                  <c:x val="9.7259808546712057E-3"/>
                  <c:y val="-1.020501133941073E-2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 smtClean="0"/>
                      <a:t>50.00</a:t>
                    </a:r>
                    <a:endParaRPr lang="en-US" sz="1400" dirty="0"/>
                  </a:p>
                </c:rich>
              </c:tx>
              <c:showVal val="1"/>
            </c:dLbl>
            <c:dLbl>
              <c:idx val="9"/>
              <c:layout>
                <c:manualLayout>
                  <c:x val="1.5421752876323747E-2"/>
                  <c:y val="-2.8830511059503811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/>
                </a:pPr>
                <a:endParaRPr lang="th-TH"/>
              </a:p>
            </c:txPr>
            <c:showVal val="1"/>
          </c:dLbls>
          <c:cat>
            <c:strRef>
              <c:f>Sheet1!$A$2:$A$10</c:f>
              <c:strCache>
                <c:ptCount val="9"/>
                <c:pt idx="0">
                  <c:v>เขต 4</c:v>
                </c:pt>
                <c:pt idx="1">
                  <c:v>นนทบุรี</c:v>
                </c:pt>
                <c:pt idx="2">
                  <c:v>ปทุมธานี</c:v>
                </c:pt>
                <c:pt idx="3">
                  <c:v>อยุธยา</c:v>
                </c:pt>
                <c:pt idx="4">
                  <c:v>สระบุรี</c:v>
                </c:pt>
                <c:pt idx="5">
                  <c:v>ลพบุรี</c:v>
                </c:pt>
                <c:pt idx="6">
                  <c:v>สิงห์บุรี</c:v>
                </c:pt>
                <c:pt idx="7">
                  <c:v>อ่างทอง</c:v>
                </c:pt>
                <c:pt idx="8">
                  <c:v>นครนายก</c:v>
                </c:pt>
              </c:strCache>
            </c:strRef>
          </c:cat>
          <c:val>
            <c:numRef>
              <c:f>Sheet1!$B$2:$B$10</c:f>
              <c:numCache>
                <c:formatCode>0.00</c:formatCode>
                <c:ptCount val="9"/>
                <c:pt idx="0">
                  <c:v>64.790000000000006</c:v>
                </c:pt>
                <c:pt idx="1">
                  <c:v>0</c:v>
                </c:pt>
                <c:pt idx="2">
                  <c:v>100</c:v>
                </c:pt>
                <c:pt idx="3">
                  <c:v>25</c:v>
                </c:pt>
                <c:pt idx="4">
                  <c:v>100</c:v>
                </c:pt>
                <c:pt idx="5">
                  <c:v>81.81</c:v>
                </c:pt>
                <c:pt idx="6">
                  <c:v>66.669999999999987</c:v>
                </c:pt>
                <c:pt idx="7">
                  <c:v>100</c:v>
                </c:pt>
                <c:pt idx="8">
                  <c:v>50</c:v>
                </c:pt>
              </c:numCache>
            </c:numRef>
          </c:val>
        </c:ser>
        <c:dLbls>
          <c:showVal val="1"/>
        </c:dLbls>
        <c:gapWidth val="54"/>
        <c:gapDepth val="71"/>
        <c:shape val="cylinder"/>
        <c:axId val="141716096"/>
        <c:axId val="141750656"/>
        <c:axId val="0"/>
      </c:bar3DChart>
      <c:catAx>
        <c:axId val="141716096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="1"/>
            </a:pPr>
            <a:endParaRPr lang="th-TH"/>
          </a:p>
        </c:txPr>
        <c:crossAx val="141750656"/>
        <c:crosses val="autoZero"/>
        <c:auto val="1"/>
        <c:lblAlgn val="ctr"/>
        <c:lblOffset val="100"/>
      </c:catAx>
      <c:valAx>
        <c:axId val="141750656"/>
        <c:scaling>
          <c:orientation val="minMax"/>
        </c:scaling>
        <c:axPos val="l"/>
        <c:numFmt formatCode="0.00" sourceLinked="1"/>
        <c:majorTickMark val="in"/>
        <c:tickLblPos val="nextTo"/>
        <c:txPr>
          <a:bodyPr/>
          <a:lstStyle/>
          <a:p>
            <a:pPr>
              <a:defRPr sz="1400" b="1"/>
            </a:pPr>
            <a:endParaRPr lang="th-TH"/>
          </a:p>
        </c:txPr>
        <c:crossAx val="141716096"/>
        <c:crosses val="autoZero"/>
        <c:crossBetween val="between"/>
      </c:valAx>
      <c:spPr>
        <a:ln w="25400">
          <a:noFill/>
        </a:ln>
      </c:spPr>
    </c:plotArea>
    <c:plotVisOnly val="1"/>
  </c:chart>
  <c:txPr>
    <a:bodyPr/>
    <a:lstStyle/>
    <a:p>
      <a:pPr>
        <a:defRPr sz="1800"/>
      </a:pPr>
      <a:endParaRPr lang="th-TH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h-TH"/>
  <c:chart>
    <c:view3D>
      <c:rAngAx val="1"/>
    </c:view3D>
    <c:plotArea>
      <c:layout>
        <c:manualLayout>
          <c:layoutTarget val="inner"/>
          <c:xMode val="edge"/>
          <c:yMode val="edge"/>
          <c:x val="4.0804484499653022E-2"/>
          <c:y val="3.2912286878416915E-2"/>
          <c:w val="0.88957313027013751"/>
          <c:h val="0.84314094983419663"/>
        </c:manualLayout>
      </c:layout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DM</c:v>
                </c:pt>
              </c:strCache>
            </c:strRef>
          </c:tx>
          <c:spPr>
            <a:gradFill flip="none" rotWithShape="1">
              <a:gsLst>
                <a:gs pos="0">
                  <a:srgbClr val="FF6600">
                    <a:shade val="30000"/>
                    <a:satMod val="115000"/>
                  </a:srgbClr>
                </a:gs>
                <a:gs pos="50000">
                  <a:srgbClr val="FF6600">
                    <a:shade val="67500"/>
                    <a:satMod val="115000"/>
                  </a:srgbClr>
                </a:gs>
                <a:gs pos="100000">
                  <a:srgbClr val="FF6600">
                    <a:shade val="100000"/>
                    <a:satMod val="11500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dLbls>
            <c:dLbl>
              <c:idx val="0"/>
              <c:layout>
                <c:manualLayout>
                  <c:x val="3.8294466962127075E-3"/>
                  <c:y val="-1.7164398835755715E-2"/>
                </c:manualLayout>
              </c:layout>
              <c:showVal val="1"/>
            </c:dLbl>
            <c:dLbl>
              <c:idx val="1"/>
              <c:layout>
                <c:manualLayout>
                  <c:x val="1.2764822320709061E-3"/>
                  <c:y val="-2.2068512788828896E-2"/>
                </c:manualLayout>
              </c:layout>
              <c:showVal val="1"/>
            </c:dLbl>
            <c:dLbl>
              <c:idx val="2"/>
              <c:layout>
                <c:manualLayout>
                  <c:x val="5.1059289282836123E-3"/>
                  <c:y val="-1.4712341859219106E-2"/>
                </c:manualLayout>
              </c:layout>
              <c:showVal val="1"/>
            </c:dLbl>
            <c:dLbl>
              <c:idx val="3"/>
              <c:layout>
                <c:manualLayout>
                  <c:x val="1.2764822320709061E-3"/>
                  <c:y val="-1.7164398835755535E-2"/>
                </c:manualLayout>
              </c:layout>
              <c:showVal val="1"/>
            </c:dLbl>
            <c:dLbl>
              <c:idx val="4"/>
              <c:layout>
                <c:manualLayout>
                  <c:x val="2.5529644641418049E-3"/>
                  <c:y val="-1.2260284882682503E-2"/>
                </c:manualLayout>
              </c:layout>
              <c:showVal val="1"/>
            </c:dLbl>
            <c:dLbl>
              <c:idx val="5"/>
              <c:layout>
                <c:manualLayout>
                  <c:x val="-1.2764822320709061E-3"/>
                  <c:y val="-1.2260284882682593E-2"/>
                </c:manualLayout>
              </c:layout>
              <c:showVal val="1"/>
            </c:dLbl>
            <c:dLbl>
              <c:idx val="6"/>
              <c:layout>
                <c:manualLayout>
                  <c:x val="2.5529644641418049E-3"/>
                  <c:y val="-1.9616455812292412E-2"/>
                </c:manualLayout>
              </c:layout>
              <c:showVal val="1"/>
            </c:dLbl>
            <c:dLbl>
              <c:idx val="7"/>
              <c:layout>
                <c:manualLayout>
                  <c:x val="0"/>
                  <c:y val="-1.9616455812292412E-2"/>
                </c:manualLayout>
              </c:layout>
              <c:showVal val="1"/>
            </c:dLbl>
            <c:dLbl>
              <c:idx val="8"/>
              <c:layout>
                <c:manualLayout>
                  <c:x val="1.2764822320709961E-3"/>
                  <c:y val="-1.9616455812292412E-2"/>
                </c:manualLayout>
              </c:layout>
              <c:showVal val="1"/>
            </c:dLbl>
            <c:dLbl>
              <c:idx val="9"/>
              <c:layout>
                <c:manualLayout>
                  <c:x val="2.5528639537299243E-3"/>
                  <c:y val="-1.9616455812292329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th-TH"/>
              </a:p>
            </c:txPr>
            <c:showVal val="1"/>
          </c:dLbls>
          <c:cat>
            <c:strRef>
              <c:f>Sheet1!$A$2:$A$11</c:f>
              <c:strCache>
                <c:ptCount val="10"/>
                <c:pt idx="0">
                  <c:v>ประเทศ</c:v>
                </c:pt>
                <c:pt idx="1">
                  <c:v>เขต 4</c:v>
                </c:pt>
                <c:pt idx="2">
                  <c:v>นนทบุรี</c:v>
                </c:pt>
                <c:pt idx="3">
                  <c:v>ปทุมธานี</c:v>
                </c:pt>
                <c:pt idx="4">
                  <c:v>อยุธยา</c:v>
                </c:pt>
                <c:pt idx="5">
                  <c:v>สระบุรี</c:v>
                </c:pt>
                <c:pt idx="6">
                  <c:v>ลพบุรี</c:v>
                </c:pt>
                <c:pt idx="7">
                  <c:v>สิงห์บุรี</c:v>
                </c:pt>
                <c:pt idx="8">
                  <c:v>อ่างทอง</c:v>
                </c:pt>
                <c:pt idx="9">
                  <c:v>นครนายก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16.29</c:v>
                </c:pt>
                <c:pt idx="1">
                  <c:v>17.059999999999999</c:v>
                </c:pt>
                <c:pt idx="2">
                  <c:v>17.05</c:v>
                </c:pt>
                <c:pt idx="3">
                  <c:v>14.67</c:v>
                </c:pt>
                <c:pt idx="4">
                  <c:v>16.510000000000005</c:v>
                </c:pt>
                <c:pt idx="5">
                  <c:v>16.279999999999987</c:v>
                </c:pt>
                <c:pt idx="6">
                  <c:v>15.53</c:v>
                </c:pt>
                <c:pt idx="7">
                  <c:v>27.4</c:v>
                </c:pt>
                <c:pt idx="8">
                  <c:v>18.43</c:v>
                </c:pt>
                <c:pt idx="9">
                  <c:v>16.939999999999987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HT</c:v>
                </c:pt>
              </c:strCache>
            </c:strRef>
          </c:tx>
          <c:spPr>
            <a:gradFill flip="none" rotWithShape="1">
              <a:gsLst>
                <a:gs pos="0">
                  <a:srgbClr val="0070C0">
                    <a:shade val="30000"/>
                    <a:satMod val="115000"/>
                  </a:srgbClr>
                </a:gs>
                <a:gs pos="50000">
                  <a:srgbClr val="0070C0">
                    <a:shade val="67500"/>
                    <a:satMod val="115000"/>
                  </a:srgbClr>
                </a:gs>
                <a:gs pos="100000">
                  <a:srgbClr val="0070C0">
                    <a:shade val="100000"/>
                    <a:satMod val="11500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dLbls>
            <c:dLbl>
              <c:idx val="0"/>
              <c:layout>
                <c:manualLayout>
                  <c:x val="7.6588933924254194E-3"/>
                  <c:y val="-1.2260284882682593E-2"/>
                </c:manualLayout>
              </c:layout>
              <c:showVal val="1"/>
            </c:dLbl>
            <c:dLbl>
              <c:idx val="1"/>
              <c:layout>
                <c:manualLayout>
                  <c:x val="6.3824111603545119E-3"/>
                  <c:y val="-1.4712341859219106E-2"/>
                </c:manualLayout>
              </c:layout>
              <c:showVal val="1"/>
            </c:dLbl>
            <c:dLbl>
              <c:idx val="2"/>
              <c:layout>
                <c:manualLayout>
                  <c:x val="6.3824111603545119E-3"/>
                  <c:y val="-2.6972626741901679E-2"/>
                </c:manualLayout>
              </c:layout>
              <c:showVal val="1"/>
            </c:dLbl>
            <c:dLbl>
              <c:idx val="3"/>
              <c:layout>
                <c:manualLayout>
                  <c:x val="3.8294466962127552E-3"/>
                  <c:y val="-1.9616455812292412E-2"/>
                </c:manualLayout>
              </c:layout>
              <c:showVal val="1"/>
            </c:dLbl>
            <c:dLbl>
              <c:idx val="4"/>
              <c:layout>
                <c:manualLayout>
                  <c:x val="3.8294466962127075E-3"/>
                  <c:y val="-2.4520569765365176E-2"/>
                </c:manualLayout>
              </c:layout>
              <c:showVal val="1"/>
            </c:dLbl>
            <c:dLbl>
              <c:idx val="5"/>
              <c:layout>
                <c:manualLayout>
                  <c:x val="5.1059289282836123E-3"/>
                  <c:y val="-1.4712341859219106E-2"/>
                </c:manualLayout>
              </c:layout>
              <c:showVal val="1"/>
            </c:dLbl>
            <c:dLbl>
              <c:idx val="6"/>
              <c:layout>
                <c:manualLayout>
                  <c:x val="3.8294466962127075E-3"/>
                  <c:y val="-1.7164398835755625E-2"/>
                </c:manualLayout>
              </c:layout>
              <c:showVal val="1"/>
            </c:dLbl>
            <c:dLbl>
              <c:idx val="7"/>
              <c:layout>
                <c:manualLayout>
                  <c:x val="5.1059289282836123E-3"/>
                  <c:y val="-7.3561709296095529E-3"/>
                </c:manualLayout>
              </c:layout>
              <c:showVal val="1"/>
            </c:dLbl>
            <c:dLbl>
              <c:idx val="8"/>
              <c:layout>
                <c:manualLayout>
                  <c:x val="5.1059355885747608E-3"/>
                  <c:y val="-3.2681904345290211E-2"/>
                </c:manualLayout>
              </c:layout>
              <c:showVal val="1"/>
            </c:dLbl>
            <c:dLbl>
              <c:idx val="9"/>
              <c:layout>
                <c:manualLayout>
                  <c:x val="3.8294466962127075E-3"/>
                  <c:y val="-1.7164398835755625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th-TH"/>
              </a:p>
            </c:txPr>
            <c:showVal val="1"/>
          </c:dLbls>
          <c:cat>
            <c:strRef>
              <c:f>Sheet1!$A$2:$A$11</c:f>
              <c:strCache>
                <c:ptCount val="10"/>
                <c:pt idx="0">
                  <c:v>ประเทศ</c:v>
                </c:pt>
                <c:pt idx="1">
                  <c:v>เขต 4</c:v>
                </c:pt>
                <c:pt idx="2">
                  <c:v>นนทบุรี</c:v>
                </c:pt>
                <c:pt idx="3">
                  <c:v>ปทุมธานี</c:v>
                </c:pt>
                <c:pt idx="4">
                  <c:v>อยุธยา</c:v>
                </c:pt>
                <c:pt idx="5">
                  <c:v>สระบุรี</c:v>
                </c:pt>
                <c:pt idx="6">
                  <c:v>ลพบุรี</c:v>
                </c:pt>
                <c:pt idx="7">
                  <c:v>สิงห์บุรี</c:v>
                </c:pt>
                <c:pt idx="8">
                  <c:v>อ่างทอง</c:v>
                </c:pt>
                <c:pt idx="9">
                  <c:v>นครนายก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25.279999999999987</c:v>
                </c:pt>
                <c:pt idx="1">
                  <c:v>22.53</c:v>
                </c:pt>
                <c:pt idx="2">
                  <c:v>13.6</c:v>
                </c:pt>
                <c:pt idx="3">
                  <c:v>22.75</c:v>
                </c:pt>
                <c:pt idx="4">
                  <c:v>23.67</c:v>
                </c:pt>
                <c:pt idx="5">
                  <c:v>18.29</c:v>
                </c:pt>
                <c:pt idx="6">
                  <c:v>23.39</c:v>
                </c:pt>
                <c:pt idx="7">
                  <c:v>33.190000000000012</c:v>
                </c:pt>
                <c:pt idx="8">
                  <c:v>36.17</c:v>
                </c:pt>
                <c:pt idx="9">
                  <c:v>19.79</c:v>
                </c:pt>
              </c:numCache>
            </c:numRef>
          </c:val>
        </c:ser>
        <c:gapWidth val="49"/>
        <c:shape val="cylinder"/>
        <c:axId val="142420608"/>
        <c:axId val="142438784"/>
        <c:axId val="0"/>
      </c:bar3DChart>
      <c:catAx>
        <c:axId val="142420608"/>
        <c:scaling>
          <c:orientation val="minMax"/>
        </c:scaling>
        <c:axPos val="b"/>
        <c:tickLblPos val="nextTo"/>
        <c:txPr>
          <a:bodyPr/>
          <a:lstStyle/>
          <a:p>
            <a:pPr>
              <a:defRPr sz="1800" b="1">
                <a:latin typeface="TH SarabunPSK" pitchFamily="34" charset="-34"/>
                <a:cs typeface="TH SarabunPSK" pitchFamily="34" charset="-34"/>
              </a:defRPr>
            </a:pPr>
            <a:endParaRPr lang="th-TH"/>
          </a:p>
        </c:txPr>
        <c:crossAx val="142438784"/>
        <c:crossesAt val="0"/>
        <c:auto val="1"/>
        <c:lblAlgn val="ctr"/>
        <c:lblOffset val="100"/>
      </c:catAx>
      <c:valAx>
        <c:axId val="142438784"/>
        <c:scaling>
          <c:orientation val="minMax"/>
          <c:max val="60"/>
        </c:scaling>
        <c:axPos val="l"/>
        <c:numFmt formatCode="General" sourceLinked="0"/>
        <c:tickLblPos val="nextTo"/>
        <c:txPr>
          <a:bodyPr/>
          <a:lstStyle/>
          <a:p>
            <a:pPr>
              <a:defRPr sz="1400" b="1"/>
            </a:pPr>
            <a:endParaRPr lang="th-TH"/>
          </a:p>
        </c:txPr>
        <c:crossAx val="142420608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2400"/>
            </a:pPr>
            <a:endParaRPr lang="th-TH"/>
          </a:p>
        </c:txPr>
      </c:legendEntry>
      <c:legendEntry>
        <c:idx val="1"/>
        <c:txPr>
          <a:bodyPr/>
          <a:lstStyle/>
          <a:p>
            <a:pPr>
              <a:defRPr sz="2400"/>
            </a:pPr>
            <a:endParaRPr lang="th-TH"/>
          </a:p>
        </c:txPr>
      </c:legendEntry>
      <c:layout>
        <c:manualLayout>
          <c:xMode val="edge"/>
          <c:yMode val="edge"/>
          <c:x val="0.91087008727582564"/>
          <c:y val="0.53131639169828049"/>
          <c:w val="8.9129912724175225E-2"/>
          <c:h val="0.17445652307973133"/>
        </c:manualLayout>
      </c:layout>
    </c:legend>
    <c:plotVisOnly val="1"/>
  </c:chart>
  <c:txPr>
    <a:bodyPr/>
    <a:lstStyle/>
    <a:p>
      <a:pPr>
        <a:defRPr sz="1800"/>
      </a:pPr>
      <a:endParaRPr lang="th-TH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h-TH"/>
  <c:chart>
    <c:autoTitleDeleted val="1"/>
    <c:view3D>
      <c:depthPercent val="100"/>
      <c:rAngAx val="1"/>
    </c:view3D>
    <c:sideWall>
      <c:spPr>
        <a:noFill/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7.6706014293378033E-2"/>
          <c:y val="5.1161465101770456E-2"/>
          <c:w val="0.90444498758125036"/>
          <c:h val="0.75401842644757511"/>
        </c:manualLayout>
      </c:layout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ชุดข้อมูล 1</c:v>
                </c:pt>
              </c:strCache>
            </c:strRef>
          </c:tx>
          <c:spPr>
            <a:solidFill>
              <a:schemeClr val="accent4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dPt>
            <c:idx val="0"/>
            <c:spPr>
              <a:solidFill>
                <a:srgbClr val="006600"/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1"/>
            <c:spPr>
              <a:gradFill flip="none" rotWithShape="1">
                <a:gsLst>
                  <a:gs pos="0">
                    <a:srgbClr val="FF6600">
                      <a:shade val="30000"/>
                      <a:satMod val="115000"/>
                    </a:srgbClr>
                  </a:gs>
                  <a:gs pos="50000">
                    <a:srgbClr val="FF6600">
                      <a:shade val="67500"/>
                      <a:satMod val="115000"/>
                    </a:srgbClr>
                  </a:gs>
                  <a:gs pos="100000">
                    <a:srgbClr val="FF660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2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3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4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5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6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7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8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9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Lbls>
            <c:dLbl>
              <c:idx val="0"/>
              <c:layout>
                <c:manualLayout>
                  <c:x val="1.2421681618089389E-2"/>
                  <c:y val="-5.1339116307503483E-3"/>
                </c:manualLayout>
              </c:layout>
              <c:showVal val="1"/>
            </c:dLbl>
            <c:dLbl>
              <c:idx val="1"/>
              <c:layout>
                <c:manualLayout>
                  <c:x val="1.0067818840446186E-2"/>
                  <c:y val="-1.5536634816106593E-2"/>
                </c:manualLayout>
              </c:layout>
              <c:showVal val="1"/>
            </c:dLbl>
            <c:dLbl>
              <c:idx val="2"/>
              <c:layout>
                <c:manualLayout>
                  <c:x val="1.4995008317895263E-2"/>
                  <c:y val="-1.0321824931173933E-2"/>
                </c:manualLayout>
              </c:layout>
              <c:showVal val="1"/>
            </c:dLbl>
            <c:dLbl>
              <c:idx val="3"/>
              <c:layout>
                <c:manualLayout>
                  <c:x val="1.0281259935786003E-2"/>
                  <c:y val="-3.4339819053518392E-2"/>
                </c:manualLayout>
              </c:layout>
              <c:showVal val="1"/>
            </c:dLbl>
            <c:dLbl>
              <c:idx val="4"/>
              <c:layout>
                <c:manualLayout>
                  <c:x val="8.5677154449869068E-3"/>
                  <c:y val="-1.834668885604784E-2"/>
                </c:manualLayout>
              </c:layout>
              <c:showVal val="1"/>
            </c:dLbl>
            <c:dLbl>
              <c:idx val="5"/>
              <c:layout>
                <c:manualLayout>
                  <c:x val="1.0281258533984344E-2"/>
                  <c:y val="-1.3104777754319901E-2"/>
                </c:manualLayout>
              </c:layout>
              <c:showVal val="1"/>
            </c:dLbl>
            <c:dLbl>
              <c:idx val="6"/>
              <c:layout>
                <c:manualLayout>
                  <c:x val="1.5005795926829954E-2"/>
                  <c:y val="-9.6284575102976548E-3"/>
                </c:manualLayout>
              </c:layout>
              <c:showVal val="1"/>
            </c:dLbl>
            <c:dLbl>
              <c:idx val="7"/>
              <c:layout>
                <c:manualLayout>
                  <c:x val="8.5677154449869068E-3"/>
                  <c:y val="-1.8346688856047833E-2"/>
                </c:manualLayout>
              </c:layout>
              <c:showVal val="1"/>
            </c:dLbl>
            <c:dLbl>
              <c:idx val="8"/>
              <c:layout>
                <c:manualLayout>
                  <c:x val="6.8541723559895334E-3"/>
                  <c:y val="-2.8830511059503811E-2"/>
                </c:manualLayout>
              </c:layout>
              <c:showVal val="1"/>
            </c:dLbl>
            <c:dLbl>
              <c:idx val="9"/>
              <c:layout>
                <c:manualLayout>
                  <c:x val="1.5421752876323747E-2"/>
                  <c:y val="-2.8830511059503811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/>
                </a:pPr>
                <a:endParaRPr lang="th-TH"/>
              </a:p>
            </c:txPr>
            <c:showVal val="1"/>
          </c:dLbls>
          <c:cat>
            <c:strRef>
              <c:f>Sheet1!$A$2:$A$11</c:f>
              <c:strCache>
                <c:ptCount val="10"/>
                <c:pt idx="0">
                  <c:v>ประเทศ</c:v>
                </c:pt>
                <c:pt idx="1">
                  <c:v>เขต 4</c:v>
                </c:pt>
                <c:pt idx="2">
                  <c:v>นนทบุรี</c:v>
                </c:pt>
                <c:pt idx="3">
                  <c:v>ปทุมธานี</c:v>
                </c:pt>
                <c:pt idx="4">
                  <c:v>อยุธยา</c:v>
                </c:pt>
                <c:pt idx="5">
                  <c:v>อ่างทอง</c:v>
                </c:pt>
                <c:pt idx="6">
                  <c:v>ลพบุรี</c:v>
                </c:pt>
                <c:pt idx="7">
                  <c:v>สิงห์บุรี</c:v>
                </c:pt>
                <c:pt idx="8">
                  <c:v>สระบุรี</c:v>
                </c:pt>
                <c:pt idx="9">
                  <c:v>นครนายก</c:v>
                </c:pt>
              </c:strCache>
            </c:strRef>
          </c:cat>
          <c:val>
            <c:numRef>
              <c:f>Sheet1!$B$2:$B$11</c:f>
              <c:numCache>
                <c:formatCode>0.00</c:formatCode>
                <c:ptCount val="10"/>
                <c:pt idx="0">
                  <c:v>68.400000000000006</c:v>
                </c:pt>
                <c:pt idx="1">
                  <c:v>65.11999999999999</c:v>
                </c:pt>
                <c:pt idx="2" formatCode="General">
                  <c:v>37.08</c:v>
                </c:pt>
                <c:pt idx="3" formatCode="General">
                  <c:v>62.190000000000012</c:v>
                </c:pt>
                <c:pt idx="4" formatCode="General">
                  <c:v>64.55</c:v>
                </c:pt>
                <c:pt idx="5" formatCode="General">
                  <c:v>63.190000000000012</c:v>
                </c:pt>
                <c:pt idx="6" formatCode="General">
                  <c:v>83.77</c:v>
                </c:pt>
                <c:pt idx="7" formatCode="General">
                  <c:v>75.78</c:v>
                </c:pt>
                <c:pt idx="8" formatCode="General">
                  <c:v>81.7</c:v>
                </c:pt>
                <c:pt idx="9" formatCode="General">
                  <c:v>64.61</c:v>
                </c:pt>
              </c:numCache>
            </c:numRef>
          </c:val>
        </c:ser>
        <c:dLbls>
          <c:showVal val="1"/>
        </c:dLbls>
        <c:gapWidth val="54"/>
        <c:gapDepth val="71"/>
        <c:shape val="cylinder"/>
        <c:axId val="142770176"/>
        <c:axId val="142771712"/>
        <c:axId val="0"/>
      </c:bar3DChart>
      <c:catAx>
        <c:axId val="142770176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="1"/>
            </a:pPr>
            <a:endParaRPr lang="th-TH"/>
          </a:p>
        </c:txPr>
        <c:crossAx val="142771712"/>
        <c:crosses val="autoZero"/>
        <c:auto val="1"/>
        <c:lblAlgn val="ctr"/>
        <c:lblOffset val="100"/>
      </c:catAx>
      <c:valAx>
        <c:axId val="142771712"/>
        <c:scaling>
          <c:orientation val="minMax"/>
          <c:max val="100"/>
        </c:scaling>
        <c:axPos val="l"/>
        <c:numFmt formatCode="0.00" sourceLinked="1"/>
        <c:majorTickMark val="in"/>
        <c:tickLblPos val="nextTo"/>
        <c:txPr>
          <a:bodyPr/>
          <a:lstStyle/>
          <a:p>
            <a:pPr>
              <a:defRPr sz="1400" b="1"/>
            </a:pPr>
            <a:endParaRPr lang="th-TH"/>
          </a:p>
        </c:txPr>
        <c:crossAx val="142770176"/>
        <c:crosses val="autoZero"/>
        <c:crossBetween val="between"/>
      </c:valAx>
      <c:spPr>
        <a:ln w="25400">
          <a:noFill/>
        </a:ln>
      </c:spPr>
    </c:plotArea>
    <c:plotVisOnly val="1"/>
  </c:chart>
  <c:txPr>
    <a:bodyPr/>
    <a:lstStyle/>
    <a:p>
      <a:pPr>
        <a:defRPr sz="1800"/>
      </a:pPr>
      <a:endParaRPr lang="th-TH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h-TH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9.0349867088650226E-2"/>
          <c:y val="8.4369860547759676E-2"/>
          <c:w val="0.90965017219163169"/>
          <c:h val="0.75792135706077801"/>
        </c:manualLayout>
      </c:layout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คอลัมน์3</c:v>
                </c:pt>
              </c:strCache>
            </c:strRef>
          </c:tx>
          <c:spPr>
            <a:solidFill>
              <a:schemeClr val="accent4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dPt>
            <c:idx val="0"/>
            <c:spPr>
              <a:solidFill>
                <a:srgbClr val="FF6600"/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1"/>
            <c:spPr>
              <a:solidFill>
                <a:srgbClr val="0070C0"/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2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3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4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5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6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7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8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Lbls>
            <c:dLbl>
              <c:idx val="0"/>
              <c:layout>
                <c:manualLayout>
                  <c:x val="1.0504709956273115E-2"/>
                  <c:y val="-3.197158305279528E-2"/>
                </c:manualLayout>
              </c:layout>
              <c:showVal val="1"/>
            </c:dLbl>
            <c:dLbl>
              <c:idx val="1"/>
              <c:layout>
                <c:manualLayout>
                  <c:x val="1.0504709956273115E-2"/>
                  <c:y val="-3.4635881640528242E-2"/>
                </c:manualLayout>
              </c:layout>
              <c:showVal val="1"/>
            </c:dLbl>
            <c:dLbl>
              <c:idx val="2"/>
              <c:layout>
                <c:manualLayout>
                  <c:x val="1.5757064934409662E-2"/>
                  <c:y val="-2.9307284465062342E-2"/>
                </c:manualLayout>
              </c:layout>
              <c:showVal val="1"/>
            </c:dLbl>
            <c:dLbl>
              <c:idx val="3"/>
              <c:layout>
                <c:manualLayout>
                  <c:x val="1.0504709956273115E-2"/>
                  <c:y val="-1.8650090114130581E-2"/>
                </c:manualLayout>
              </c:layout>
              <c:showVal val="1"/>
            </c:dLbl>
            <c:dLbl>
              <c:idx val="4"/>
              <c:layout>
                <c:manualLayout>
                  <c:x val="1.400627994169748E-2"/>
                  <c:y val="-2.397868728959646E-2"/>
                </c:manualLayout>
              </c:layout>
              <c:showVal val="1"/>
            </c:dLbl>
            <c:dLbl>
              <c:idx val="5"/>
              <c:layout>
                <c:manualLayout>
                  <c:x val="1.2255494948985301E-2"/>
                  <c:y val="-2.397868728959646E-2"/>
                </c:manualLayout>
              </c:layout>
              <c:showVal val="1"/>
            </c:dLbl>
            <c:dLbl>
              <c:idx val="6"/>
              <c:layout>
                <c:manualLayout>
                  <c:x val="5.2523549781365465E-3"/>
                  <c:y val="-2.1314388701863602E-2"/>
                </c:manualLayout>
              </c:layout>
              <c:showVal val="1"/>
            </c:dLbl>
            <c:dLbl>
              <c:idx val="7"/>
              <c:layout>
                <c:manualLayout>
                  <c:x val="1.0504709956273115E-2"/>
                  <c:y val="-2.397868728959646E-2"/>
                </c:manualLayout>
              </c:layout>
              <c:showVal val="1"/>
            </c:dLbl>
            <c:dLbl>
              <c:idx val="8"/>
              <c:layout>
                <c:manualLayout>
                  <c:x val="1.2255494948985301E-2"/>
                  <c:y val="-2.397868728959646E-2"/>
                </c:manualLayout>
              </c:layout>
              <c:showVal val="1"/>
            </c:dLbl>
            <c:dLbl>
              <c:idx val="9"/>
              <c:layout>
                <c:manualLayout>
                  <c:x val="1.5757064934409662E-2"/>
                  <c:y val="-1.8650090114130529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/>
                </a:pPr>
                <a:endParaRPr lang="th-TH"/>
              </a:p>
            </c:txPr>
            <c:showVal val="1"/>
          </c:dLbls>
          <c:cat>
            <c:strRef>
              <c:f>Sheet1!$A$2:$A$10</c:f>
              <c:strCache>
                <c:ptCount val="9"/>
                <c:pt idx="0">
                  <c:v>เขต 4</c:v>
                </c:pt>
                <c:pt idx="1">
                  <c:v>นนทบุรี</c:v>
                </c:pt>
                <c:pt idx="2">
                  <c:v>ปทุมธานี</c:v>
                </c:pt>
                <c:pt idx="3">
                  <c:v>อยุธยา</c:v>
                </c:pt>
                <c:pt idx="4">
                  <c:v>สระบุรี</c:v>
                </c:pt>
                <c:pt idx="5">
                  <c:v>ลพบุรี</c:v>
                </c:pt>
                <c:pt idx="6">
                  <c:v>สิงห์บุรี</c:v>
                </c:pt>
                <c:pt idx="7">
                  <c:v>อ่างทอง</c:v>
                </c:pt>
                <c:pt idx="8">
                  <c:v>นครนายก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13.98</c:v>
                </c:pt>
                <c:pt idx="1">
                  <c:v>15.03</c:v>
                </c:pt>
                <c:pt idx="2">
                  <c:v>14.870000000000006</c:v>
                </c:pt>
                <c:pt idx="3">
                  <c:v>17.670000000000005</c:v>
                </c:pt>
                <c:pt idx="4">
                  <c:v>14.61</c:v>
                </c:pt>
                <c:pt idx="5">
                  <c:v>12.27</c:v>
                </c:pt>
                <c:pt idx="6">
                  <c:v>10.75</c:v>
                </c:pt>
                <c:pt idx="7">
                  <c:v>13.18</c:v>
                </c:pt>
                <c:pt idx="8">
                  <c:v>7.59</c:v>
                </c:pt>
              </c:numCache>
            </c:numRef>
          </c:val>
        </c:ser>
        <c:dLbls>
          <c:showVal val="1"/>
        </c:dLbls>
        <c:gapWidth val="46"/>
        <c:shape val="cylinder"/>
        <c:axId val="175764608"/>
        <c:axId val="175766144"/>
        <c:axId val="0"/>
      </c:bar3DChart>
      <c:catAx>
        <c:axId val="17576460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 b="1"/>
            </a:pPr>
            <a:endParaRPr lang="th-TH"/>
          </a:p>
        </c:txPr>
        <c:crossAx val="175766144"/>
        <c:crosses val="autoZero"/>
        <c:auto val="1"/>
        <c:lblAlgn val="ctr"/>
        <c:lblOffset val="100"/>
      </c:catAx>
      <c:valAx>
        <c:axId val="175766144"/>
        <c:scaling>
          <c:orientation val="minMax"/>
          <c:max val="20"/>
        </c:scaling>
        <c:axPos val="l"/>
        <c:numFmt formatCode="General" sourceLinked="1"/>
        <c:tickLblPos val="nextTo"/>
        <c:txPr>
          <a:bodyPr/>
          <a:lstStyle/>
          <a:p>
            <a:pPr>
              <a:defRPr sz="1400" b="1"/>
            </a:pPr>
            <a:endParaRPr lang="th-TH"/>
          </a:p>
        </c:txPr>
        <c:crossAx val="17576460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th-TH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h-TH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6.0166993515291561E-2"/>
          <c:y val="4.4588564922914034E-2"/>
          <c:w val="0.93983300648471124"/>
          <c:h val="0.75772331164839191"/>
        </c:manualLayout>
      </c:layout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ชุดข้อมูล 1</c:v>
                </c:pt>
              </c:strCache>
            </c:strRef>
          </c:tx>
          <c:spPr>
            <a:solidFill>
              <a:schemeClr val="accent4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dPt>
            <c:idx val="0"/>
            <c:spPr>
              <a:solidFill>
                <a:srgbClr val="009900"/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1"/>
            <c:spPr>
              <a:solidFill>
                <a:srgbClr val="FF6600"/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2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3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4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5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6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7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8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Lbls>
            <c:dLbl>
              <c:idx val="0"/>
              <c:layout>
                <c:manualLayout>
                  <c:x val="1.2940729018872341E-2"/>
                  <c:y val="-1.2755483077603019E-2"/>
                </c:manualLayout>
              </c:layout>
              <c:showVal val="1"/>
            </c:dLbl>
            <c:dLbl>
              <c:idx val="1"/>
              <c:layout>
                <c:manualLayout>
                  <c:x val="8.8623656139142915E-3"/>
                  <c:y val="-1.5642779179366805E-2"/>
                </c:manualLayout>
              </c:layout>
              <c:showVal val="1"/>
            </c:dLbl>
            <c:dLbl>
              <c:idx val="2"/>
              <c:layout>
                <c:manualLayout>
                  <c:x val="8.8624873597397142E-3"/>
                  <c:y val="-1.6023583980189965E-2"/>
                </c:manualLayout>
              </c:layout>
              <c:showVal val="1"/>
            </c:dLbl>
            <c:dLbl>
              <c:idx val="3"/>
              <c:layout>
                <c:manualLayout>
                  <c:x val="1.1549904709542463E-2"/>
                  <c:y val="-1.8082885404581819E-2"/>
                </c:manualLayout>
              </c:layout>
              <c:showVal val="1"/>
            </c:dLbl>
            <c:dLbl>
              <c:idx val="4"/>
              <c:layout>
                <c:manualLayout>
                  <c:x val="1.0968811884924871E-2"/>
                  <c:y val="-1.4500819469196761E-2"/>
                </c:manualLayout>
              </c:layout>
              <c:showVal val="1"/>
            </c:dLbl>
            <c:dLbl>
              <c:idx val="5"/>
              <c:layout>
                <c:manualLayout>
                  <c:x val="1.0834282747861719E-2"/>
                  <c:y val="-1.0248991776662421E-2"/>
                </c:manualLayout>
              </c:layout>
              <c:showVal val="1"/>
            </c:dLbl>
            <c:dLbl>
              <c:idx val="6"/>
              <c:layout>
                <c:manualLayout>
                  <c:x val="1.012849733473976E-2"/>
                  <c:y val="-2.7572665915606011E-2"/>
                </c:manualLayout>
              </c:layout>
              <c:showVal val="1"/>
            </c:dLbl>
            <c:dLbl>
              <c:idx val="7"/>
              <c:layout>
                <c:manualLayout>
                  <c:x val="9.8483850538007046E-3"/>
                  <c:y val="-1.0248991776662421E-2"/>
                </c:manualLayout>
              </c:layout>
              <c:showVal val="1"/>
            </c:dLbl>
            <c:dLbl>
              <c:idx val="8"/>
              <c:layout>
                <c:manualLayout>
                  <c:x val="9.1425027581517951E-3"/>
                  <c:y val="-1.0248991776662421E-2"/>
                </c:manualLayout>
              </c:layout>
              <c:showVal val="1"/>
            </c:dLbl>
            <c:dLbl>
              <c:idx val="9"/>
              <c:layout>
                <c:manualLayout>
                  <c:x val="1.139455950158247E-2"/>
                  <c:y val="-3.0079271907934125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/>
                </a:pPr>
                <a:endParaRPr lang="th-TH"/>
              </a:p>
            </c:txPr>
            <c:showVal val="1"/>
          </c:dLbls>
          <c:cat>
            <c:strRef>
              <c:f>Sheet1!$A$2:$A$11</c:f>
              <c:strCache>
                <c:ptCount val="10"/>
                <c:pt idx="0">
                  <c:v>ประเทศ</c:v>
                </c:pt>
                <c:pt idx="1">
                  <c:v>เขต 4</c:v>
                </c:pt>
                <c:pt idx="2">
                  <c:v>นนทบุรี</c:v>
                </c:pt>
                <c:pt idx="3">
                  <c:v>ปทุมธานี</c:v>
                </c:pt>
                <c:pt idx="4">
                  <c:v>อยุธยา</c:v>
                </c:pt>
                <c:pt idx="5">
                  <c:v>สระบุรี</c:v>
                </c:pt>
                <c:pt idx="6">
                  <c:v>ลพบุรี</c:v>
                </c:pt>
                <c:pt idx="7">
                  <c:v>สิงห์บุรี</c:v>
                </c:pt>
                <c:pt idx="8">
                  <c:v>อ่างทอง</c:v>
                </c:pt>
                <c:pt idx="9">
                  <c:v>นครนายก</c:v>
                </c:pt>
              </c:strCache>
            </c:strRef>
          </c:cat>
          <c:val>
            <c:numRef>
              <c:f>Sheet1!$B$2:$B$11</c:f>
              <c:numCache>
                <c:formatCode>0.00</c:formatCode>
                <c:ptCount val="10"/>
                <c:pt idx="0">
                  <c:v>2.0299999999999998</c:v>
                </c:pt>
                <c:pt idx="1">
                  <c:v>1.86</c:v>
                </c:pt>
                <c:pt idx="2">
                  <c:v>1.25</c:v>
                </c:pt>
                <c:pt idx="3">
                  <c:v>1.55</c:v>
                </c:pt>
                <c:pt idx="4">
                  <c:v>1.85</c:v>
                </c:pt>
                <c:pt idx="5">
                  <c:v>2.0499999999999998</c:v>
                </c:pt>
                <c:pt idx="6">
                  <c:v>3.03</c:v>
                </c:pt>
                <c:pt idx="7">
                  <c:v>0.9500000000000004</c:v>
                </c:pt>
                <c:pt idx="8">
                  <c:v>2.12</c:v>
                </c:pt>
                <c:pt idx="9">
                  <c:v>2.71</c:v>
                </c:pt>
              </c:numCache>
            </c:numRef>
          </c:val>
        </c:ser>
        <c:gapWidth val="59"/>
        <c:shape val="cylinder"/>
        <c:axId val="176799744"/>
        <c:axId val="176801280"/>
        <c:axId val="0"/>
      </c:bar3DChart>
      <c:catAx>
        <c:axId val="176799744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/>
            </a:pPr>
            <a:endParaRPr lang="th-TH"/>
          </a:p>
        </c:txPr>
        <c:crossAx val="176801280"/>
        <c:crosses val="autoZero"/>
        <c:auto val="1"/>
        <c:lblAlgn val="ctr"/>
        <c:lblOffset val="100"/>
      </c:catAx>
      <c:valAx>
        <c:axId val="176801280"/>
        <c:scaling>
          <c:orientation val="minMax"/>
          <c:max val="7"/>
        </c:scaling>
        <c:axPos val="l"/>
        <c:numFmt formatCode="0.00" sourceLinked="1"/>
        <c:tickLblPos val="nextTo"/>
        <c:txPr>
          <a:bodyPr/>
          <a:lstStyle/>
          <a:p>
            <a:pPr>
              <a:defRPr sz="1200" b="1"/>
            </a:pPr>
            <a:endParaRPr lang="th-TH"/>
          </a:p>
        </c:txPr>
        <c:crossAx val="176799744"/>
        <c:crosses val="autoZero"/>
        <c:crossBetween val="between"/>
        <c:majorUnit val="1"/>
      </c:valAx>
    </c:plotArea>
    <c:plotVisOnly val="1"/>
  </c:chart>
  <c:txPr>
    <a:bodyPr/>
    <a:lstStyle/>
    <a:p>
      <a:pPr>
        <a:defRPr sz="1800"/>
      </a:pPr>
      <a:endParaRPr lang="th-TH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h-TH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ชุดข้อมูล 1</c:v>
                </c:pt>
              </c:strCache>
            </c:strRef>
          </c:tx>
          <c:spPr>
            <a:solidFill>
              <a:schemeClr val="accent4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dPt>
            <c:idx val="0"/>
            <c:spPr>
              <a:solidFill>
                <a:srgbClr val="006600"/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1"/>
            <c:spPr>
              <a:gradFill flip="none" rotWithShape="1">
                <a:gsLst>
                  <a:gs pos="0">
                    <a:srgbClr val="FF6600">
                      <a:shade val="30000"/>
                      <a:satMod val="115000"/>
                    </a:srgbClr>
                  </a:gs>
                  <a:gs pos="50000">
                    <a:srgbClr val="FF6600">
                      <a:shade val="67500"/>
                      <a:satMod val="115000"/>
                    </a:srgbClr>
                  </a:gs>
                  <a:gs pos="100000">
                    <a:srgbClr val="FF660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2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3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4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5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6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7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8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9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Lbls>
            <c:dLbl>
              <c:idx val="0"/>
              <c:layout>
                <c:manualLayout>
                  <c:x val="1.1394559501582465E-2"/>
                  <c:y val="-3.007927190793416E-2"/>
                </c:manualLayout>
              </c:layout>
              <c:showVal val="1"/>
            </c:dLbl>
            <c:dLbl>
              <c:idx val="1"/>
              <c:layout>
                <c:manualLayout>
                  <c:x val="8.8624351678975363E-3"/>
                  <c:y val="-3.007927190793417E-2"/>
                </c:manualLayout>
              </c:layout>
              <c:showVal val="1"/>
            </c:dLbl>
            <c:dLbl>
              <c:idx val="2"/>
              <c:layout>
                <c:manualLayout>
                  <c:x val="8.8624351678975345E-3"/>
                  <c:y val="-2.7572665915606011E-2"/>
                </c:manualLayout>
              </c:layout>
              <c:showVal val="1"/>
            </c:dLbl>
            <c:dLbl>
              <c:idx val="3"/>
              <c:layout>
                <c:manualLayout>
                  <c:x val="1.2660621668424701E-2"/>
                  <c:y val="-3.5092483892589364E-2"/>
                </c:manualLayout>
              </c:layout>
              <c:showVal val="1"/>
            </c:dLbl>
            <c:dLbl>
              <c:idx val="4"/>
              <c:layout>
                <c:manualLayout>
                  <c:x val="1.0080435403782909E-2"/>
                  <c:y val="-1.6400304128181185E-2"/>
                </c:manualLayout>
              </c:layout>
              <c:showVal val="1"/>
            </c:dLbl>
            <c:dLbl>
              <c:idx val="5"/>
              <c:layout>
                <c:manualLayout>
                  <c:x val="1.3926683835267403E-2"/>
                  <c:y val="-2.7572665915606011E-2"/>
                </c:manualLayout>
              </c:layout>
              <c:showVal val="1"/>
            </c:dLbl>
            <c:dLbl>
              <c:idx val="6"/>
              <c:layout>
                <c:manualLayout>
                  <c:x val="1.012849733473976E-2"/>
                  <c:y val="-2.7572665915606011E-2"/>
                </c:manualLayout>
              </c:layout>
              <c:showVal val="1"/>
            </c:dLbl>
            <c:dLbl>
              <c:idx val="7"/>
              <c:layout>
                <c:manualLayout>
                  <c:x val="1.1394559501582465E-2"/>
                  <c:y val="-2.7572665915606011E-2"/>
                </c:manualLayout>
              </c:layout>
              <c:showVal val="1"/>
            </c:dLbl>
            <c:dLbl>
              <c:idx val="8"/>
              <c:layout>
                <c:manualLayout>
                  <c:x val="9.9677221615079581E-3"/>
                  <c:y val="-9.6714242370743858E-3"/>
                </c:manualLayout>
              </c:layout>
              <c:showVal val="1"/>
            </c:dLbl>
            <c:dLbl>
              <c:idx val="9"/>
              <c:layout>
                <c:manualLayout>
                  <c:x val="1.1394523242303025E-2"/>
                  <c:y val="-9.9402951519014966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th-TH"/>
              </a:p>
            </c:txPr>
            <c:showVal val="1"/>
          </c:dLbls>
          <c:cat>
            <c:strRef>
              <c:f>Sheet1!$A$2:$A$11</c:f>
              <c:strCache>
                <c:ptCount val="10"/>
                <c:pt idx="0">
                  <c:v>ประเทศ</c:v>
                </c:pt>
                <c:pt idx="1">
                  <c:v>เขต 4</c:v>
                </c:pt>
                <c:pt idx="2">
                  <c:v>นนทบุรี</c:v>
                </c:pt>
                <c:pt idx="3">
                  <c:v>ปทุมธานี</c:v>
                </c:pt>
                <c:pt idx="4">
                  <c:v>อยุธยา</c:v>
                </c:pt>
                <c:pt idx="5">
                  <c:v>สระบุรี</c:v>
                </c:pt>
                <c:pt idx="6">
                  <c:v>ลพบุรี</c:v>
                </c:pt>
                <c:pt idx="7">
                  <c:v>สิงห์บุรี</c:v>
                </c:pt>
                <c:pt idx="8">
                  <c:v>อ่างทอง</c:v>
                </c:pt>
                <c:pt idx="9">
                  <c:v>นครนายก</c:v>
                </c:pt>
              </c:strCache>
            </c:strRef>
          </c:cat>
          <c:val>
            <c:numRef>
              <c:f>Sheet1!$B$2:$B$11</c:f>
              <c:numCache>
                <c:formatCode>0.00</c:formatCode>
                <c:ptCount val="10"/>
                <c:pt idx="0">
                  <c:v>11.08</c:v>
                </c:pt>
                <c:pt idx="1">
                  <c:v>16.350000000000001</c:v>
                </c:pt>
                <c:pt idx="2">
                  <c:v>12.18</c:v>
                </c:pt>
                <c:pt idx="3">
                  <c:v>13.55</c:v>
                </c:pt>
                <c:pt idx="4">
                  <c:v>20.86</c:v>
                </c:pt>
                <c:pt idx="5">
                  <c:v>18.59</c:v>
                </c:pt>
                <c:pt idx="6">
                  <c:v>15.15</c:v>
                </c:pt>
                <c:pt idx="7">
                  <c:v>13.72</c:v>
                </c:pt>
                <c:pt idx="8">
                  <c:v>24.71</c:v>
                </c:pt>
                <c:pt idx="9">
                  <c:v>24.37</c:v>
                </c:pt>
              </c:numCache>
            </c:numRef>
          </c:val>
        </c:ser>
        <c:gapWidth val="59"/>
        <c:shape val="cylinder"/>
        <c:axId val="177404544"/>
        <c:axId val="177537408"/>
        <c:axId val="0"/>
      </c:bar3DChart>
      <c:catAx>
        <c:axId val="177404544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/>
            </a:pPr>
            <a:endParaRPr lang="th-TH"/>
          </a:p>
        </c:txPr>
        <c:crossAx val="177537408"/>
        <c:crosses val="autoZero"/>
        <c:auto val="1"/>
        <c:lblAlgn val="ctr"/>
        <c:lblOffset val="100"/>
      </c:catAx>
      <c:valAx>
        <c:axId val="177537408"/>
        <c:scaling>
          <c:orientation val="minMax"/>
          <c:max val="30"/>
          <c:min val="0"/>
        </c:scaling>
        <c:axPos val="l"/>
        <c:numFmt formatCode="0.00" sourceLinked="1"/>
        <c:tickLblPos val="nextTo"/>
        <c:txPr>
          <a:bodyPr/>
          <a:lstStyle/>
          <a:p>
            <a:pPr>
              <a:defRPr sz="1200" b="1"/>
            </a:pPr>
            <a:endParaRPr lang="th-TH"/>
          </a:p>
        </c:txPr>
        <c:crossAx val="17740454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th-TH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h-TH"/>
  <c:chart>
    <c:autoTitleDeleted val="1"/>
    <c:view3D>
      <c:depthPercent val="100"/>
      <c:rAngAx val="1"/>
    </c:view3D>
    <c:plotArea>
      <c:layout>
        <c:manualLayout>
          <c:layoutTarget val="inner"/>
          <c:xMode val="edge"/>
          <c:yMode val="edge"/>
          <c:x val="7.6706014293378033E-2"/>
          <c:y val="5.1161465101770456E-2"/>
          <c:w val="0.90444498758125036"/>
          <c:h val="0.75401842644757422"/>
        </c:manualLayout>
      </c:layout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ชุดข้อมูล 1</c:v>
                </c:pt>
              </c:strCache>
            </c:strRef>
          </c:tx>
          <c:spPr>
            <a:solidFill>
              <a:schemeClr val="accent4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dPt>
            <c:idx val="0"/>
            <c:spPr>
              <a:solidFill>
                <a:srgbClr val="006600"/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1"/>
            <c:spPr>
              <a:gradFill flip="none" rotWithShape="1">
                <a:gsLst>
                  <a:gs pos="0">
                    <a:srgbClr val="FF6600">
                      <a:shade val="30000"/>
                      <a:satMod val="115000"/>
                    </a:srgbClr>
                  </a:gs>
                  <a:gs pos="50000">
                    <a:srgbClr val="FF6600">
                      <a:shade val="67500"/>
                      <a:satMod val="115000"/>
                    </a:srgbClr>
                  </a:gs>
                  <a:gs pos="100000">
                    <a:srgbClr val="FF660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2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3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4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5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6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7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8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9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Lbls>
            <c:dLbl>
              <c:idx val="0"/>
              <c:layout>
                <c:manualLayout>
                  <c:x val="1.5421887800976423E-2"/>
                  <c:y val="-1.5725733305183863E-2"/>
                </c:manualLayout>
              </c:layout>
              <c:showVal val="1"/>
            </c:dLbl>
            <c:dLbl>
              <c:idx val="1"/>
              <c:layout>
                <c:manualLayout>
                  <c:x val="8.5677154449869068E-3"/>
                  <c:y val="-3.4072422161231693E-2"/>
                </c:manualLayout>
              </c:layout>
              <c:showVal val="1"/>
            </c:dLbl>
            <c:dLbl>
              <c:idx val="2"/>
              <c:layout>
                <c:manualLayout>
                  <c:x val="1.1994801622981846E-2"/>
                  <c:y val="-2.6209555508639851E-2"/>
                </c:manualLayout>
              </c:layout>
              <c:showVal val="1"/>
            </c:dLbl>
            <c:dLbl>
              <c:idx val="3"/>
              <c:layout>
                <c:manualLayout>
                  <c:x val="1.0281259935786003E-2"/>
                  <c:y val="-3.4339819053518392E-2"/>
                </c:manualLayout>
              </c:layout>
              <c:showVal val="1"/>
            </c:dLbl>
            <c:dLbl>
              <c:idx val="4"/>
              <c:layout>
                <c:manualLayout>
                  <c:x val="8.5677154449869068E-3"/>
                  <c:y val="-1.834668885604784E-2"/>
                </c:manualLayout>
              </c:layout>
              <c:showVal val="1"/>
            </c:dLbl>
            <c:dLbl>
              <c:idx val="5"/>
              <c:layout>
                <c:manualLayout>
                  <c:x val="1.0281258533984344E-2"/>
                  <c:y val="-1.3104777754319901E-2"/>
                </c:manualLayout>
              </c:layout>
              <c:showVal val="1"/>
            </c:dLbl>
            <c:dLbl>
              <c:idx val="6"/>
              <c:layout>
                <c:manualLayout>
                  <c:x val="1.5005795926829954E-2"/>
                  <c:y val="-9.6284575102976548E-3"/>
                </c:manualLayout>
              </c:layout>
              <c:showVal val="1"/>
            </c:dLbl>
            <c:dLbl>
              <c:idx val="7"/>
              <c:layout>
                <c:manualLayout>
                  <c:x val="8.5677154449869068E-3"/>
                  <c:y val="-1.8346688856047833E-2"/>
                </c:manualLayout>
              </c:layout>
              <c:showVal val="1"/>
            </c:dLbl>
            <c:dLbl>
              <c:idx val="8"/>
              <c:layout>
                <c:manualLayout>
                  <c:x val="6.8541723559895334E-3"/>
                  <c:y val="-2.8830511059503811E-2"/>
                </c:manualLayout>
              </c:layout>
              <c:showVal val="1"/>
            </c:dLbl>
            <c:dLbl>
              <c:idx val="9"/>
              <c:layout>
                <c:manualLayout>
                  <c:x val="1.5421752876323747E-2"/>
                  <c:y val="-2.8830511059503811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th-TH"/>
              </a:p>
            </c:txPr>
            <c:showVal val="1"/>
          </c:dLbls>
          <c:cat>
            <c:strRef>
              <c:f>Sheet1!$A$2:$A$11</c:f>
              <c:strCache>
                <c:ptCount val="10"/>
                <c:pt idx="0">
                  <c:v>ประเทศ</c:v>
                </c:pt>
                <c:pt idx="1">
                  <c:v>เขต 4</c:v>
                </c:pt>
                <c:pt idx="2">
                  <c:v>นนทบุรี</c:v>
                </c:pt>
                <c:pt idx="3">
                  <c:v>ปทุมธานี</c:v>
                </c:pt>
                <c:pt idx="4">
                  <c:v>อยุธยา</c:v>
                </c:pt>
                <c:pt idx="5">
                  <c:v>สระบุรี</c:v>
                </c:pt>
                <c:pt idx="6">
                  <c:v>ลพบุรี</c:v>
                </c:pt>
                <c:pt idx="7">
                  <c:v>สิงห์บุรี</c:v>
                </c:pt>
                <c:pt idx="8">
                  <c:v>อ่างทอง</c:v>
                </c:pt>
                <c:pt idx="9">
                  <c:v>นครนายก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 formatCode="0.00">
                  <c:v>93.5</c:v>
                </c:pt>
                <c:pt idx="1">
                  <c:v>94.31</c:v>
                </c:pt>
                <c:pt idx="2" formatCode="0.00">
                  <c:v>98.740000000000023</c:v>
                </c:pt>
                <c:pt idx="3" formatCode="0.00">
                  <c:v>94.960000000000022</c:v>
                </c:pt>
                <c:pt idx="4" formatCode="0.00">
                  <c:v>94.490000000000023</c:v>
                </c:pt>
                <c:pt idx="5" formatCode="0.00">
                  <c:v>95.85</c:v>
                </c:pt>
                <c:pt idx="6" formatCode="0.00">
                  <c:v>87.39</c:v>
                </c:pt>
                <c:pt idx="7" formatCode="0.00">
                  <c:v>95.25</c:v>
                </c:pt>
                <c:pt idx="8" formatCode="0.00">
                  <c:v>96.960000000000022</c:v>
                </c:pt>
                <c:pt idx="9" formatCode="0.00">
                  <c:v>93.89</c:v>
                </c:pt>
              </c:numCache>
            </c:numRef>
          </c:val>
        </c:ser>
        <c:dLbls>
          <c:showVal val="1"/>
        </c:dLbls>
        <c:gapWidth val="54"/>
        <c:gapDepth val="71"/>
        <c:shape val="cylinder"/>
        <c:axId val="109501056"/>
        <c:axId val="109502848"/>
        <c:axId val="0"/>
      </c:bar3DChart>
      <c:catAx>
        <c:axId val="109501056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="1"/>
            </a:pPr>
            <a:endParaRPr lang="th-TH"/>
          </a:p>
        </c:txPr>
        <c:crossAx val="109502848"/>
        <c:crosses val="autoZero"/>
        <c:auto val="1"/>
        <c:lblAlgn val="ctr"/>
        <c:lblOffset val="100"/>
      </c:catAx>
      <c:valAx>
        <c:axId val="109502848"/>
        <c:scaling>
          <c:orientation val="minMax"/>
          <c:max val="100"/>
          <c:min val="50"/>
        </c:scaling>
        <c:axPos val="l"/>
        <c:numFmt formatCode="0.00" sourceLinked="1"/>
        <c:majorTickMark val="in"/>
        <c:tickLblPos val="nextTo"/>
        <c:txPr>
          <a:bodyPr/>
          <a:lstStyle/>
          <a:p>
            <a:pPr>
              <a:defRPr sz="1400" b="1"/>
            </a:pPr>
            <a:endParaRPr lang="th-TH"/>
          </a:p>
        </c:txPr>
        <c:crossAx val="109501056"/>
        <c:crosses val="autoZero"/>
        <c:crossBetween val="between"/>
        <c:majorUnit val="5"/>
      </c:valAx>
      <c:spPr>
        <a:ln w="25400">
          <a:noFill/>
        </a:ln>
      </c:spPr>
    </c:plotArea>
    <c:plotVisOnly val="1"/>
  </c:chart>
  <c:txPr>
    <a:bodyPr/>
    <a:lstStyle/>
    <a:p>
      <a:pPr>
        <a:defRPr sz="1800"/>
      </a:pPr>
      <a:endParaRPr lang="th-TH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h-TH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ชุดข้อมูล 1</c:v>
                </c:pt>
              </c:strCache>
            </c:strRef>
          </c:tx>
          <c:spPr>
            <a:solidFill>
              <a:schemeClr val="accent4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dPt>
            <c:idx val="0"/>
            <c:spPr>
              <a:solidFill>
                <a:srgbClr val="006600"/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1"/>
            <c:spPr>
              <a:gradFill flip="none" rotWithShape="1">
                <a:gsLst>
                  <a:gs pos="0">
                    <a:srgbClr val="FF6600">
                      <a:shade val="30000"/>
                      <a:satMod val="115000"/>
                    </a:srgbClr>
                  </a:gs>
                  <a:gs pos="50000">
                    <a:srgbClr val="FF6600">
                      <a:shade val="67500"/>
                      <a:satMod val="115000"/>
                    </a:srgbClr>
                  </a:gs>
                  <a:gs pos="100000">
                    <a:srgbClr val="FF660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2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3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4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5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6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7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8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9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Lbls>
            <c:dLbl>
              <c:idx val="0"/>
              <c:layout>
                <c:manualLayout>
                  <c:x val="1.139455950158247E-2"/>
                  <c:y val="-3.0079271907934177E-2"/>
                </c:manualLayout>
              </c:layout>
              <c:showVal val="1"/>
            </c:dLbl>
            <c:dLbl>
              <c:idx val="1"/>
              <c:layout>
                <c:manualLayout>
                  <c:x val="8.8624351678975415E-3"/>
                  <c:y val="-3.0079271907934187E-2"/>
                </c:manualLayout>
              </c:layout>
              <c:showVal val="1"/>
            </c:dLbl>
            <c:dLbl>
              <c:idx val="2"/>
              <c:layout>
                <c:manualLayout>
                  <c:x val="8.862435167897538E-3"/>
                  <c:y val="-2.7572665915606011E-2"/>
                </c:manualLayout>
              </c:layout>
              <c:showVal val="1"/>
            </c:dLbl>
            <c:dLbl>
              <c:idx val="3"/>
              <c:layout>
                <c:manualLayout>
                  <c:x val="1.2660621668424701E-2"/>
                  <c:y val="-3.5092483892589364E-2"/>
                </c:manualLayout>
              </c:layout>
              <c:showVal val="1"/>
            </c:dLbl>
            <c:dLbl>
              <c:idx val="4"/>
              <c:layout>
                <c:manualLayout>
                  <c:x val="1.0080435403782916E-2"/>
                  <c:y val="-1.6400304128181185E-2"/>
                </c:manualLayout>
              </c:layout>
              <c:showVal val="1"/>
            </c:dLbl>
            <c:dLbl>
              <c:idx val="5"/>
              <c:layout>
                <c:manualLayout>
                  <c:x val="1.1426553910048072E-2"/>
                  <c:y val="-2.492282037992654E-2"/>
                </c:manualLayout>
              </c:layout>
              <c:showVal val="1"/>
            </c:dLbl>
            <c:dLbl>
              <c:idx val="6"/>
              <c:layout>
                <c:manualLayout>
                  <c:x val="1.012849733473976E-2"/>
                  <c:y val="-2.7572665915606011E-2"/>
                </c:manualLayout>
              </c:layout>
              <c:showVal val="1"/>
            </c:dLbl>
            <c:dLbl>
              <c:idx val="7"/>
              <c:layout>
                <c:manualLayout>
                  <c:x val="1.139455950158247E-2"/>
                  <c:y val="-2.7572665915606011E-2"/>
                </c:manualLayout>
              </c:layout>
              <c:showVal val="1"/>
            </c:dLbl>
            <c:dLbl>
              <c:idx val="8"/>
              <c:layout>
                <c:manualLayout>
                  <c:x val="1.1217785457884533E-2"/>
                  <c:y val="-2.5570469854671131E-2"/>
                </c:manualLayout>
              </c:layout>
              <c:showVal val="1"/>
            </c:dLbl>
            <c:dLbl>
              <c:idx val="9"/>
              <c:layout>
                <c:manualLayout>
                  <c:x val="1.1394564401819338E-2"/>
                  <c:y val="-1.7889856190101812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/>
                </a:pPr>
                <a:endParaRPr lang="th-TH"/>
              </a:p>
            </c:txPr>
            <c:showVal val="1"/>
          </c:dLbls>
          <c:cat>
            <c:strRef>
              <c:f>Sheet1!$A$2:$A$11</c:f>
              <c:strCache>
                <c:ptCount val="10"/>
                <c:pt idx="0">
                  <c:v>ประเทศ</c:v>
                </c:pt>
                <c:pt idx="1">
                  <c:v>เขต 4</c:v>
                </c:pt>
                <c:pt idx="2">
                  <c:v>นนทบุรี</c:v>
                </c:pt>
                <c:pt idx="3">
                  <c:v>ปทุมธานี</c:v>
                </c:pt>
                <c:pt idx="4">
                  <c:v>อยุธยา</c:v>
                </c:pt>
                <c:pt idx="5">
                  <c:v>สระบุรี</c:v>
                </c:pt>
                <c:pt idx="6">
                  <c:v>ลพบุรี</c:v>
                </c:pt>
                <c:pt idx="7">
                  <c:v>สิงห์บุรี</c:v>
                </c:pt>
                <c:pt idx="8">
                  <c:v>อ่างทอง</c:v>
                </c:pt>
                <c:pt idx="9">
                  <c:v>นครนายก</c:v>
                </c:pt>
              </c:strCache>
            </c:strRef>
          </c:cat>
          <c:val>
            <c:numRef>
              <c:f>Sheet1!$B$2:$B$11</c:f>
              <c:numCache>
                <c:formatCode>0.00</c:formatCode>
                <c:ptCount val="10"/>
                <c:pt idx="0">
                  <c:v>9.0400000000000009</c:v>
                </c:pt>
                <c:pt idx="1">
                  <c:v>6.6599999999999975</c:v>
                </c:pt>
                <c:pt idx="2">
                  <c:v>6.17</c:v>
                </c:pt>
                <c:pt idx="3">
                  <c:v>5.73</c:v>
                </c:pt>
                <c:pt idx="4">
                  <c:v>6.05</c:v>
                </c:pt>
                <c:pt idx="5">
                  <c:v>7.72</c:v>
                </c:pt>
                <c:pt idx="6">
                  <c:v>7.9</c:v>
                </c:pt>
                <c:pt idx="7">
                  <c:v>5.2</c:v>
                </c:pt>
                <c:pt idx="8">
                  <c:v>7.7700000000000014</c:v>
                </c:pt>
                <c:pt idx="9">
                  <c:v>8.51</c:v>
                </c:pt>
              </c:numCache>
            </c:numRef>
          </c:val>
        </c:ser>
        <c:gapWidth val="59"/>
        <c:shape val="cylinder"/>
        <c:axId val="177529216"/>
        <c:axId val="177530752"/>
        <c:axId val="0"/>
      </c:bar3DChart>
      <c:catAx>
        <c:axId val="177529216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/>
            </a:pPr>
            <a:endParaRPr lang="th-TH"/>
          </a:p>
        </c:txPr>
        <c:crossAx val="177530752"/>
        <c:crosses val="autoZero"/>
        <c:auto val="1"/>
        <c:lblAlgn val="ctr"/>
        <c:lblOffset val="100"/>
      </c:catAx>
      <c:valAx>
        <c:axId val="177530752"/>
        <c:scaling>
          <c:orientation val="minMax"/>
          <c:max val="25"/>
        </c:scaling>
        <c:axPos val="l"/>
        <c:numFmt formatCode="0.00" sourceLinked="1"/>
        <c:tickLblPos val="nextTo"/>
        <c:txPr>
          <a:bodyPr/>
          <a:lstStyle/>
          <a:p>
            <a:pPr>
              <a:defRPr sz="1200" b="1"/>
            </a:pPr>
            <a:endParaRPr lang="th-TH"/>
          </a:p>
        </c:txPr>
        <c:crossAx val="17752921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th-TH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h-TH"/>
  <c:chart>
    <c:autoTitleDeleted val="1"/>
    <c:view3D>
      <c:depthPercent val="100"/>
      <c:rAngAx val="1"/>
    </c:view3D>
    <c:sideWall>
      <c:spPr>
        <a:noFill/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7.6706014293378033E-2"/>
          <c:y val="5.1161465101770456E-2"/>
          <c:w val="0.90444498758125036"/>
          <c:h val="0.75401842644757422"/>
        </c:manualLayout>
      </c:layout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ชุดข้อมูล 1</c:v>
                </c:pt>
              </c:strCache>
            </c:strRef>
          </c:tx>
          <c:spPr>
            <a:solidFill>
              <a:schemeClr val="accent4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dPt>
            <c:idx val="0"/>
            <c:spPr>
              <a:solidFill>
                <a:srgbClr val="006600"/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1"/>
            <c:spPr>
              <a:solidFill>
                <a:srgbClr val="FF6600"/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2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3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4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5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6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7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8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Lbls>
            <c:dLbl>
              <c:idx val="0"/>
              <c:layout>
                <c:manualLayout>
                  <c:x val="1.2555104438139862E-2"/>
                  <c:y val="-1.8265185312268398E-2"/>
                </c:manualLayout>
              </c:layout>
              <c:showVal val="1"/>
            </c:dLbl>
            <c:dLbl>
              <c:idx val="1"/>
              <c:layout>
                <c:manualLayout>
                  <c:x val="8.5677321141312563E-3"/>
                  <c:y val="-1.3757176172677245E-2"/>
                </c:manualLayout>
              </c:layout>
              <c:showVal val="1"/>
            </c:dLbl>
            <c:dLbl>
              <c:idx val="2"/>
              <c:layout>
                <c:manualLayout>
                  <c:x val="1.1994801622981846E-2"/>
                  <c:y val="-2.6209555508639851E-2"/>
                </c:manualLayout>
              </c:layout>
              <c:showVal val="1"/>
            </c:dLbl>
            <c:dLbl>
              <c:idx val="3"/>
              <c:layout>
                <c:manualLayout>
                  <c:x val="1.028123339135672E-2"/>
                  <c:y val="-1.910320111639462E-2"/>
                </c:manualLayout>
              </c:layout>
              <c:showVal val="1"/>
            </c:dLbl>
            <c:dLbl>
              <c:idx val="4"/>
              <c:layout>
                <c:manualLayout>
                  <c:x val="8.5677154449869068E-3"/>
                  <c:y val="-1.834668885604784E-2"/>
                </c:manualLayout>
              </c:layout>
              <c:showVal val="1"/>
            </c:dLbl>
            <c:dLbl>
              <c:idx val="5"/>
              <c:layout>
                <c:manualLayout>
                  <c:x val="1.3147979040251941E-2"/>
                  <c:y val="-2.3262686861427868E-2"/>
                </c:manualLayout>
              </c:layout>
              <c:showVal val="1"/>
            </c:dLbl>
            <c:dLbl>
              <c:idx val="6"/>
              <c:layout>
                <c:manualLayout>
                  <c:x val="1.0705714902596662E-2"/>
                  <c:y val="-2.7404576474091027E-2"/>
                </c:manualLayout>
              </c:layout>
              <c:showVal val="1"/>
            </c:dLbl>
            <c:dLbl>
              <c:idx val="7"/>
              <c:layout>
                <c:manualLayout>
                  <c:x val="8.5676192501294313E-3"/>
                  <c:y val="-2.850453470327222E-2"/>
                </c:manualLayout>
              </c:layout>
              <c:showVal val="1"/>
            </c:dLbl>
            <c:dLbl>
              <c:idx val="8"/>
              <c:layout>
                <c:manualLayout>
                  <c:x val="1.2587609270694262E-2"/>
                  <c:y val="-2.1212137572161682E-2"/>
                </c:manualLayout>
              </c:layout>
              <c:showVal val="1"/>
            </c:dLbl>
            <c:dLbl>
              <c:idx val="9"/>
              <c:layout>
                <c:manualLayout>
                  <c:x val="1.1121618749690343E-2"/>
                  <c:y val="-1.3593812080104788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/>
                </a:pPr>
                <a:endParaRPr lang="th-TH"/>
              </a:p>
            </c:txPr>
            <c:showVal val="1"/>
          </c:dLbls>
          <c:cat>
            <c:strRef>
              <c:f>Sheet1!$A$2:$A$11</c:f>
              <c:strCache>
                <c:ptCount val="10"/>
                <c:pt idx="0">
                  <c:v>ประเทศ</c:v>
                </c:pt>
                <c:pt idx="1">
                  <c:v>เขต 4</c:v>
                </c:pt>
                <c:pt idx="2">
                  <c:v>นนทบุรี</c:v>
                </c:pt>
                <c:pt idx="3">
                  <c:v>ปทุมธานี</c:v>
                </c:pt>
                <c:pt idx="4">
                  <c:v>อยุธยา</c:v>
                </c:pt>
                <c:pt idx="5">
                  <c:v>สระบุรี</c:v>
                </c:pt>
                <c:pt idx="6">
                  <c:v>ลพบุรี</c:v>
                </c:pt>
                <c:pt idx="7">
                  <c:v>สิงห์บุรี</c:v>
                </c:pt>
                <c:pt idx="8">
                  <c:v>อ่างทอง</c:v>
                </c:pt>
                <c:pt idx="9">
                  <c:v>นครนายก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 formatCode="0.00">
                  <c:v>64.540000000000006</c:v>
                </c:pt>
                <c:pt idx="1">
                  <c:v>65.09</c:v>
                </c:pt>
                <c:pt idx="2">
                  <c:v>66.239999999999995</c:v>
                </c:pt>
                <c:pt idx="3">
                  <c:v>64.05</c:v>
                </c:pt>
                <c:pt idx="4">
                  <c:v>66.11999999999999</c:v>
                </c:pt>
                <c:pt idx="5" formatCode="0.00">
                  <c:v>68.099999999999994</c:v>
                </c:pt>
                <c:pt idx="6">
                  <c:v>62.87</c:v>
                </c:pt>
                <c:pt idx="7">
                  <c:v>61.730000000000011</c:v>
                </c:pt>
                <c:pt idx="8">
                  <c:v>63.07</c:v>
                </c:pt>
                <c:pt idx="9" formatCode="0.00">
                  <c:v>68</c:v>
                </c:pt>
              </c:numCache>
            </c:numRef>
          </c:val>
        </c:ser>
        <c:dLbls>
          <c:showVal val="1"/>
        </c:dLbls>
        <c:gapWidth val="54"/>
        <c:gapDepth val="71"/>
        <c:shape val="cylinder"/>
        <c:axId val="178886144"/>
        <c:axId val="178887680"/>
        <c:axId val="0"/>
      </c:bar3DChart>
      <c:catAx>
        <c:axId val="178886144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="1"/>
            </a:pPr>
            <a:endParaRPr lang="th-TH"/>
          </a:p>
        </c:txPr>
        <c:crossAx val="178887680"/>
        <c:crosses val="autoZero"/>
        <c:auto val="1"/>
        <c:lblAlgn val="ctr"/>
        <c:lblOffset val="100"/>
      </c:catAx>
      <c:valAx>
        <c:axId val="178887680"/>
        <c:scaling>
          <c:orientation val="minMax"/>
          <c:max val="80"/>
          <c:min val="30"/>
        </c:scaling>
        <c:axPos val="l"/>
        <c:numFmt formatCode="0.00" sourceLinked="1"/>
        <c:majorTickMark val="in"/>
        <c:tickLblPos val="nextTo"/>
        <c:txPr>
          <a:bodyPr/>
          <a:lstStyle/>
          <a:p>
            <a:pPr>
              <a:defRPr sz="1400" b="1"/>
            </a:pPr>
            <a:endParaRPr lang="th-TH"/>
          </a:p>
        </c:txPr>
        <c:crossAx val="178886144"/>
        <c:crosses val="autoZero"/>
        <c:crossBetween val="between"/>
        <c:majorUnit val="5"/>
      </c:valAx>
      <c:spPr>
        <a:ln w="25400">
          <a:noFill/>
        </a:ln>
      </c:spPr>
    </c:plotArea>
    <c:plotVisOnly val="1"/>
  </c:chart>
  <c:txPr>
    <a:bodyPr/>
    <a:lstStyle/>
    <a:p>
      <a:pPr>
        <a:defRPr sz="1800"/>
      </a:pPr>
      <a:endParaRPr lang="th-TH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h-TH"/>
  <c:chart>
    <c:autoTitleDeleted val="1"/>
    <c:view3D>
      <c:depthPercent val="100"/>
      <c:rAngAx val="1"/>
    </c:view3D>
    <c:sideWall>
      <c:spPr>
        <a:noFill/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7.6706014293378033E-2"/>
          <c:y val="5.1161465101770456E-2"/>
          <c:w val="0.90444498758125036"/>
          <c:h val="0.75401842644757378"/>
        </c:manualLayout>
      </c:layout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ชุดข้อมูล 1</c:v>
                </c:pt>
              </c:strCache>
            </c:strRef>
          </c:tx>
          <c:spPr>
            <a:solidFill>
              <a:schemeClr val="accent4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dPt>
            <c:idx val="0"/>
            <c:spPr>
              <a:solidFill>
                <a:srgbClr val="FF6600"/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1"/>
            <c:spPr>
              <a:solidFill>
                <a:srgbClr val="0070C0"/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2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3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4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5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6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7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8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Lbls>
            <c:dLbl>
              <c:idx val="0"/>
              <c:layout>
                <c:manualLayout>
                  <c:x val="1.2555104438139862E-2"/>
                  <c:y val="-3.3501836296382044E-2"/>
                </c:manualLayout>
              </c:layout>
              <c:showVal val="1"/>
            </c:dLbl>
            <c:dLbl>
              <c:idx val="1"/>
              <c:layout>
                <c:manualLayout>
                  <c:x val="8.5677154449869068E-3"/>
                  <c:y val="-3.4072422161231693E-2"/>
                </c:manualLayout>
              </c:layout>
              <c:showVal val="1"/>
            </c:dLbl>
            <c:dLbl>
              <c:idx val="2"/>
              <c:layout>
                <c:manualLayout>
                  <c:x val="1.1994801622981843E-2"/>
                  <c:y val="-2.6209555508639851E-2"/>
                </c:manualLayout>
              </c:layout>
              <c:showVal val="1"/>
            </c:dLbl>
            <c:dLbl>
              <c:idx val="3"/>
              <c:layout>
                <c:manualLayout>
                  <c:x val="1.0281259935786003E-2"/>
                  <c:y val="-3.4339819053518392E-2"/>
                </c:manualLayout>
              </c:layout>
              <c:showVal val="1"/>
            </c:dLbl>
            <c:dLbl>
              <c:idx val="4"/>
              <c:layout>
                <c:manualLayout>
                  <c:x val="8.5677154449869068E-3"/>
                  <c:y val="-1.834668885604784E-2"/>
                </c:manualLayout>
              </c:layout>
              <c:showVal val="1"/>
            </c:dLbl>
            <c:dLbl>
              <c:idx val="5"/>
              <c:layout>
                <c:manualLayout>
                  <c:x val="1.0281258533984344E-2"/>
                  <c:y val="-1.3104777754319901E-2"/>
                </c:manualLayout>
              </c:layout>
              <c:showVal val="1"/>
            </c:dLbl>
            <c:dLbl>
              <c:idx val="6"/>
              <c:layout>
                <c:manualLayout>
                  <c:x val="1.5005795926829954E-2"/>
                  <c:y val="-9.6284575102976548E-3"/>
                </c:manualLayout>
              </c:layout>
              <c:showVal val="1"/>
            </c:dLbl>
            <c:dLbl>
              <c:idx val="7"/>
              <c:layout>
                <c:manualLayout>
                  <c:x val="8.5677154449869068E-3"/>
                  <c:y val="-1.8346688856047833E-2"/>
                </c:manualLayout>
              </c:layout>
              <c:showVal val="1"/>
            </c:dLbl>
            <c:dLbl>
              <c:idx val="8"/>
              <c:layout>
                <c:manualLayout>
                  <c:x val="6.8541723559895334E-3"/>
                  <c:y val="-2.8830511059503811E-2"/>
                </c:manualLayout>
              </c:layout>
              <c:showVal val="1"/>
            </c:dLbl>
            <c:dLbl>
              <c:idx val="9"/>
              <c:layout>
                <c:manualLayout>
                  <c:x val="1.5421752876323747E-2"/>
                  <c:y val="-2.8830511059503811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/>
                </a:pPr>
                <a:endParaRPr lang="th-TH"/>
              </a:p>
            </c:txPr>
            <c:showVal val="1"/>
          </c:dLbls>
          <c:cat>
            <c:strRef>
              <c:f>Sheet1!$A$2:$A$10</c:f>
              <c:strCache>
                <c:ptCount val="9"/>
                <c:pt idx="0">
                  <c:v>เขต 4</c:v>
                </c:pt>
                <c:pt idx="1">
                  <c:v>นนทบุรี</c:v>
                </c:pt>
                <c:pt idx="2">
                  <c:v>ปทุมธานี</c:v>
                </c:pt>
                <c:pt idx="3">
                  <c:v>อยุธยา</c:v>
                </c:pt>
                <c:pt idx="4">
                  <c:v>สระบุรี</c:v>
                </c:pt>
                <c:pt idx="5">
                  <c:v>ลพบุรี</c:v>
                </c:pt>
                <c:pt idx="6">
                  <c:v>สิงห์บุรี</c:v>
                </c:pt>
                <c:pt idx="7">
                  <c:v>อ่างทอง</c:v>
                </c:pt>
                <c:pt idx="8">
                  <c:v>นครนายก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93.54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75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50</c:v>
                </c:pt>
              </c:numCache>
            </c:numRef>
          </c:val>
        </c:ser>
        <c:dLbls>
          <c:showVal val="1"/>
        </c:dLbls>
        <c:gapWidth val="54"/>
        <c:gapDepth val="71"/>
        <c:shape val="cylinder"/>
        <c:axId val="183163136"/>
        <c:axId val="183169024"/>
        <c:axId val="0"/>
      </c:bar3DChart>
      <c:catAx>
        <c:axId val="183163136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="1"/>
            </a:pPr>
            <a:endParaRPr lang="th-TH"/>
          </a:p>
        </c:txPr>
        <c:crossAx val="183169024"/>
        <c:crosses val="autoZero"/>
        <c:auto val="1"/>
        <c:lblAlgn val="ctr"/>
        <c:lblOffset val="100"/>
      </c:catAx>
      <c:valAx>
        <c:axId val="183169024"/>
        <c:scaling>
          <c:orientation val="minMax"/>
        </c:scaling>
        <c:axPos val="l"/>
        <c:numFmt formatCode="General" sourceLinked="1"/>
        <c:majorTickMark val="in"/>
        <c:tickLblPos val="nextTo"/>
        <c:txPr>
          <a:bodyPr/>
          <a:lstStyle/>
          <a:p>
            <a:pPr>
              <a:defRPr sz="1400" b="1"/>
            </a:pPr>
            <a:endParaRPr lang="th-TH"/>
          </a:p>
        </c:txPr>
        <c:crossAx val="183163136"/>
        <c:crosses val="autoZero"/>
        <c:crossBetween val="between"/>
      </c:valAx>
      <c:spPr>
        <a:ln w="25400">
          <a:noFill/>
        </a:ln>
      </c:spPr>
    </c:plotArea>
    <c:plotVisOnly val="1"/>
  </c:chart>
  <c:txPr>
    <a:bodyPr/>
    <a:lstStyle/>
    <a:p>
      <a:pPr>
        <a:defRPr sz="1800"/>
      </a:pPr>
      <a:endParaRPr lang="th-TH"/>
    </a:p>
  </c:tx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h-TH"/>
  <c:chart>
    <c:autoTitleDeleted val="1"/>
    <c:view3D>
      <c:depthPercent val="100"/>
      <c:rAngAx val="1"/>
    </c:view3D>
    <c:sideWall>
      <c:spPr>
        <a:noFill/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7.6706014293378033E-2"/>
          <c:y val="5.1161465101770456E-2"/>
          <c:w val="0.90444498758125036"/>
          <c:h val="0.75401842644757378"/>
        </c:manualLayout>
      </c:layout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ชุดข้อมูล 1</c:v>
                </c:pt>
              </c:strCache>
            </c:strRef>
          </c:tx>
          <c:spPr>
            <a:solidFill>
              <a:schemeClr val="accent4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dPt>
            <c:idx val="0"/>
            <c:spPr>
              <a:solidFill>
                <a:srgbClr val="FF6600"/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1"/>
            <c:spPr>
              <a:solidFill>
                <a:srgbClr val="0070C0"/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2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3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4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5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6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7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8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Lbls>
            <c:dLbl>
              <c:idx val="0"/>
              <c:layout>
                <c:manualLayout>
                  <c:x val="7.6947554827053507E-3"/>
                  <c:y val="-2.3361322509622681E-2"/>
                </c:manualLayout>
              </c:layout>
              <c:showVal val="1"/>
            </c:dLbl>
            <c:dLbl>
              <c:idx val="1"/>
              <c:layout>
                <c:manualLayout>
                  <c:x val="8.5677154449869068E-3"/>
                  <c:y val="-3.4072422161231693E-2"/>
                </c:manualLayout>
              </c:layout>
              <c:showVal val="1"/>
            </c:dLbl>
            <c:dLbl>
              <c:idx val="2"/>
              <c:layout>
                <c:manualLayout>
                  <c:x val="1.1994801622981843E-2"/>
                  <c:y val="-2.6209555508639851E-2"/>
                </c:manualLayout>
              </c:layout>
              <c:showVal val="1"/>
            </c:dLbl>
            <c:dLbl>
              <c:idx val="3"/>
              <c:layout>
                <c:manualLayout>
                  <c:x val="1.0281259935786003E-2"/>
                  <c:y val="-3.4339819053518392E-2"/>
                </c:manualLayout>
              </c:layout>
              <c:showVal val="1"/>
            </c:dLbl>
            <c:dLbl>
              <c:idx val="4"/>
              <c:layout>
                <c:manualLayout>
                  <c:x val="8.5677557792356567E-3"/>
                  <c:y val="-1.1366544778877143E-2"/>
                </c:manualLayout>
              </c:layout>
              <c:showVal val="1"/>
            </c:dLbl>
            <c:dLbl>
              <c:idx val="5"/>
              <c:layout>
                <c:manualLayout>
                  <c:x val="1.0281220341801001E-2"/>
                  <c:y val="-6.1246186769907465E-3"/>
                </c:manualLayout>
              </c:layout>
              <c:showVal val="1"/>
            </c:dLbl>
            <c:dLbl>
              <c:idx val="6"/>
              <c:layout>
                <c:manualLayout>
                  <c:x val="1.5005795926829954E-2"/>
                  <c:y val="-9.6284575102976548E-3"/>
                </c:manualLayout>
              </c:layout>
              <c:showVal val="1"/>
            </c:dLbl>
            <c:dLbl>
              <c:idx val="7"/>
              <c:layout>
                <c:manualLayout>
                  <c:x val="8.5677154449869068E-3"/>
                  <c:y val="-1.8346688856047833E-2"/>
                </c:manualLayout>
              </c:layout>
              <c:showVal val="1"/>
            </c:dLbl>
            <c:dLbl>
              <c:idx val="8"/>
              <c:layout>
                <c:manualLayout>
                  <c:x val="6.8541723559895334E-3"/>
                  <c:y val="-2.8830511059503811E-2"/>
                </c:manualLayout>
              </c:layout>
              <c:showVal val="1"/>
            </c:dLbl>
            <c:dLbl>
              <c:idx val="9"/>
              <c:layout>
                <c:manualLayout>
                  <c:x val="1.5421752876323747E-2"/>
                  <c:y val="-2.8830511059503811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th-TH"/>
              </a:p>
            </c:txPr>
            <c:showVal val="1"/>
          </c:dLbls>
          <c:cat>
            <c:strRef>
              <c:f>Sheet1!$A$2:$A$10</c:f>
              <c:strCache>
                <c:ptCount val="9"/>
                <c:pt idx="0">
                  <c:v>เขต 4</c:v>
                </c:pt>
                <c:pt idx="1">
                  <c:v>นนทบุรี</c:v>
                </c:pt>
                <c:pt idx="2">
                  <c:v>ปทุมธานี</c:v>
                </c:pt>
                <c:pt idx="3">
                  <c:v>อยุธยา</c:v>
                </c:pt>
                <c:pt idx="4">
                  <c:v>อ่างทอง</c:v>
                </c:pt>
                <c:pt idx="5">
                  <c:v>ลพบุรี</c:v>
                </c:pt>
                <c:pt idx="6">
                  <c:v>สิงห์บุรี</c:v>
                </c:pt>
                <c:pt idx="7">
                  <c:v>สระบุรี</c:v>
                </c:pt>
                <c:pt idx="8">
                  <c:v>นครนายก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69.349999999999994</c:v>
                </c:pt>
                <c:pt idx="1">
                  <c:v>100</c:v>
                </c:pt>
                <c:pt idx="2">
                  <c:v>37.5</c:v>
                </c:pt>
                <c:pt idx="3">
                  <c:v>100</c:v>
                </c:pt>
                <c:pt idx="4">
                  <c:v>14.29</c:v>
                </c:pt>
                <c:pt idx="5" formatCode="0.00">
                  <c:v>55.56</c:v>
                </c:pt>
                <c:pt idx="6">
                  <c:v>100</c:v>
                </c:pt>
                <c:pt idx="7">
                  <c:v>70</c:v>
                </c:pt>
                <c:pt idx="8">
                  <c:v>64.59</c:v>
                </c:pt>
              </c:numCache>
            </c:numRef>
          </c:val>
        </c:ser>
        <c:dLbls>
          <c:showVal val="1"/>
        </c:dLbls>
        <c:gapWidth val="54"/>
        <c:gapDepth val="71"/>
        <c:shape val="cylinder"/>
        <c:axId val="183420800"/>
        <c:axId val="183422336"/>
        <c:axId val="0"/>
      </c:bar3DChart>
      <c:catAx>
        <c:axId val="183420800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 b="1"/>
            </a:pPr>
            <a:endParaRPr lang="th-TH"/>
          </a:p>
        </c:txPr>
        <c:crossAx val="183422336"/>
        <c:crosses val="autoZero"/>
        <c:auto val="1"/>
        <c:lblAlgn val="ctr"/>
        <c:lblOffset val="100"/>
      </c:catAx>
      <c:valAx>
        <c:axId val="183422336"/>
        <c:scaling>
          <c:orientation val="minMax"/>
        </c:scaling>
        <c:axPos val="l"/>
        <c:numFmt formatCode="General" sourceLinked="1"/>
        <c:majorTickMark val="in"/>
        <c:tickLblPos val="nextTo"/>
        <c:txPr>
          <a:bodyPr/>
          <a:lstStyle/>
          <a:p>
            <a:pPr>
              <a:defRPr sz="1400" b="1"/>
            </a:pPr>
            <a:endParaRPr lang="th-TH"/>
          </a:p>
        </c:txPr>
        <c:crossAx val="183420800"/>
        <c:crosses val="autoZero"/>
        <c:crossBetween val="between"/>
      </c:valAx>
      <c:spPr>
        <a:ln w="25400">
          <a:noFill/>
        </a:ln>
      </c:spPr>
    </c:plotArea>
    <c:plotVisOnly val="1"/>
  </c:chart>
  <c:txPr>
    <a:bodyPr/>
    <a:lstStyle/>
    <a:p>
      <a:pPr>
        <a:defRPr sz="1800"/>
      </a:pPr>
      <a:endParaRPr lang="th-TH"/>
    </a:p>
  </c:tx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h-TH"/>
  <c:chart>
    <c:autoTitleDeleted val="1"/>
    <c:view3D>
      <c:depthPercent val="100"/>
      <c:rAngAx val="1"/>
    </c:view3D>
    <c:sideWall>
      <c:spPr>
        <a:noFill/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7.6706014293378033E-2"/>
          <c:y val="5.1161465101770456E-2"/>
          <c:w val="0.90444498758125036"/>
          <c:h val="0.75401842644757378"/>
        </c:manualLayout>
      </c:layout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ชุดข้อมูล 1</c:v>
                </c:pt>
              </c:strCache>
            </c:strRef>
          </c:tx>
          <c:spPr>
            <a:solidFill>
              <a:schemeClr val="accent4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dPt>
            <c:idx val="0"/>
            <c:spPr>
              <a:solidFill>
                <a:srgbClr val="FF6600"/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1"/>
            <c:spPr>
              <a:solidFill>
                <a:srgbClr val="0070C0"/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2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3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4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5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6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7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8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Lbls>
            <c:dLbl>
              <c:idx val="0"/>
              <c:layout>
                <c:manualLayout>
                  <c:x val="9.4768720739884429E-3"/>
                  <c:y val="-1.3112213713751819E-2"/>
                </c:manualLayout>
              </c:layout>
              <c:showVal val="1"/>
            </c:dLbl>
            <c:dLbl>
              <c:idx val="1"/>
              <c:layout>
                <c:manualLayout>
                  <c:x val="8.5677154449869068E-3"/>
                  <c:y val="-3.4072422161231693E-2"/>
                </c:manualLayout>
              </c:layout>
              <c:showVal val="1"/>
            </c:dLbl>
            <c:dLbl>
              <c:idx val="2"/>
              <c:layout>
                <c:manualLayout>
                  <c:x val="1.1994801622981843E-2"/>
                  <c:y val="-2.6209555508639851E-2"/>
                </c:manualLayout>
              </c:layout>
              <c:showVal val="1"/>
            </c:dLbl>
            <c:dLbl>
              <c:idx val="3"/>
              <c:layout>
                <c:manualLayout>
                  <c:x val="1.0281259935786003E-2"/>
                  <c:y val="-3.4339819053518392E-2"/>
                </c:manualLayout>
              </c:layout>
              <c:showVal val="1"/>
            </c:dLbl>
            <c:dLbl>
              <c:idx val="4"/>
              <c:layout>
                <c:manualLayout>
                  <c:x val="8.5677557792356567E-3"/>
                  <c:y val="-1.1366544778877143E-2"/>
                </c:manualLayout>
              </c:layout>
              <c:showVal val="1"/>
            </c:dLbl>
            <c:dLbl>
              <c:idx val="5"/>
              <c:layout>
                <c:manualLayout>
                  <c:x val="1.0281210751479119E-2"/>
                  <c:y val="-8.974709880824321E-4"/>
                </c:manualLayout>
              </c:layout>
              <c:showVal val="1"/>
            </c:dLbl>
            <c:dLbl>
              <c:idx val="6"/>
              <c:layout>
                <c:manualLayout>
                  <c:x val="1.5005795926829954E-2"/>
                  <c:y val="-9.6284575102976548E-3"/>
                </c:manualLayout>
              </c:layout>
              <c:showVal val="1"/>
            </c:dLbl>
            <c:dLbl>
              <c:idx val="7"/>
              <c:layout>
                <c:manualLayout>
                  <c:x val="8.567675626232606E-3"/>
                  <c:y val="-2.880097793674281E-2"/>
                </c:manualLayout>
              </c:layout>
              <c:showVal val="1"/>
            </c:dLbl>
            <c:dLbl>
              <c:idx val="8"/>
              <c:layout>
                <c:manualLayout>
                  <c:x val="6.8541723559895334E-3"/>
                  <c:y val="-2.8830511059503811E-2"/>
                </c:manualLayout>
              </c:layout>
              <c:showVal val="1"/>
            </c:dLbl>
            <c:dLbl>
              <c:idx val="9"/>
              <c:layout>
                <c:manualLayout>
                  <c:x val="1.5421752876323747E-2"/>
                  <c:y val="-2.8830511059503811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/>
                </a:pPr>
                <a:endParaRPr lang="th-TH"/>
              </a:p>
            </c:txPr>
            <c:showVal val="1"/>
          </c:dLbls>
          <c:cat>
            <c:strRef>
              <c:f>Sheet1!$A$2:$A$10</c:f>
              <c:strCache>
                <c:ptCount val="9"/>
                <c:pt idx="0">
                  <c:v>เขต 4</c:v>
                </c:pt>
                <c:pt idx="1">
                  <c:v>นนทบุรี</c:v>
                </c:pt>
                <c:pt idx="2">
                  <c:v>ปทุมธานี</c:v>
                </c:pt>
                <c:pt idx="3">
                  <c:v>อยุธยา</c:v>
                </c:pt>
                <c:pt idx="4">
                  <c:v>สระบุรี</c:v>
                </c:pt>
                <c:pt idx="5">
                  <c:v>ลพบุรี</c:v>
                </c:pt>
                <c:pt idx="6">
                  <c:v>สิงห์บุรี</c:v>
                </c:pt>
                <c:pt idx="7">
                  <c:v>อ่างทอง</c:v>
                </c:pt>
                <c:pt idx="8">
                  <c:v>นครนายก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21.67</c:v>
                </c:pt>
                <c:pt idx="1">
                  <c:v>31.43</c:v>
                </c:pt>
                <c:pt idx="2">
                  <c:v>26.84</c:v>
                </c:pt>
                <c:pt idx="3" formatCode="0.00">
                  <c:v>25.6</c:v>
                </c:pt>
                <c:pt idx="4" formatCode="0.00">
                  <c:v>11.24</c:v>
                </c:pt>
                <c:pt idx="5" formatCode="0.00">
                  <c:v>15.54</c:v>
                </c:pt>
                <c:pt idx="6" formatCode="0.00">
                  <c:v>37.160000000000011</c:v>
                </c:pt>
                <c:pt idx="7" formatCode="0.00">
                  <c:v>17.02</c:v>
                </c:pt>
                <c:pt idx="8" formatCode="0.00">
                  <c:v>17.27</c:v>
                </c:pt>
              </c:numCache>
            </c:numRef>
          </c:val>
        </c:ser>
        <c:dLbls>
          <c:showVal val="1"/>
        </c:dLbls>
        <c:gapWidth val="54"/>
        <c:gapDepth val="71"/>
        <c:shape val="cylinder"/>
        <c:axId val="187731968"/>
        <c:axId val="187733504"/>
        <c:axId val="0"/>
      </c:bar3DChart>
      <c:catAx>
        <c:axId val="187731968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="1"/>
            </a:pPr>
            <a:endParaRPr lang="th-TH"/>
          </a:p>
        </c:txPr>
        <c:crossAx val="187733504"/>
        <c:crosses val="autoZero"/>
        <c:auto val="1"/>
        <c:lblAlgn val="ctr"/>
        <c:lblOffset val="100"/>
      </c:catAx>
      <c:valAx>
        <c:axId val="187733504"/>
        <c:scaling>
          <c:orientation val="minMax"/>
          <c:max val="50"/>
        </c:scaling>
        <c:axPos val="l"/>
        <c:numFmt formatCode="General" sourceLinked="1"/>
        <c:majorTickMark val="in"/>
        <c:tickLblPos val="nextTo"/>
        <c:txPr>
          <a:bodyPr/>
          <a:lstStyle/>
          <a:p>
            <a:pPr>
              <a:defRPr sz="1400" b="1"/>
            </a:pPr>
            <a:endParaRPr lang="th-TH"/>
          </a:p>
        </c:txPr>
        <c:crossAx val="187731968"/>
        <c:crosses val="autoZero"/>
        <c:crossBetween val="between"/>
      </c:valAx>
      <c:spPr>
        <a:ln w="25400">
          <a:noFill/>
        </a:ln>
      </c:spPr>
    </c:plotArea>
    <c:plotVisOnly val="1"/>
  </c:chart>
  <c:txPr>
    <a:bodyPr/>
    <a:lstStyle/>
    <a:p>
      <a:pPr>
        <a:defRPr sz="1800"/>
      </a:pPr>
      <a:endParaRPr lang="th-TH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h-TH"/>
  <c:chart>
    <c:autoTitleDeleted val="1"/>
    <c:view3D>
      <c:depthPercent val="100"/>
      <c:rAngAx val="1"/>
    </c:view3D>
    <c:plotArea>
      <c:layout>
        <c:manualLayout>
          <c:layoutTarget val="inner"/>
          <c:xMode val="edge"/>
          <c:yMode val="edge"/>
          <c:x val="6.9601396375495769E-2"/>
          <c:y val="4.7449501511791274E-2"/>
          <c:w val="0.9498556411689657"/>
          <c:h val="0.78307124784911364"/>
        </c:manualLayout>
      </c:layout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ชุดข้อมูล 1</c:v>
                </c:pt>
              </c:strCache>
            </c:strRef>
          </c:tx>
          <c:spPr>
            <a:solidFill>
              <a:schemeClr val="accent4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dPt>
            <c:idx val="0"/>
            <c:spPr>
              <a:solidFill>
                <a:srgbClr val="FF6600"/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1"/>
            <c:spPr>
              <a:solidFill>
                <a:srgbClr val="0070C0"/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2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3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4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5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6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7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8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Lbls>
            <c:dLbl>
              <c:idx val="0"/>
              <c:layout>
                <c:manualLayout>
                  <c:x val="1.5421887800976431E-2"/>
                  <c:y val="-1.5725733305183873E-2"/>
                </c:manualLayout>
              </c:layout>
              <c:showVal val="1"/>
            </c:dLbl>
            <c:dLbl>
              <c:idx val="1"/>
              <c:layout>
                <c:manualLayout>
                  <c:x val="8.5677154449869224E-3"/>
                  <c:y val="-3.4072422161231693E-2"/>
                </c:manualLayout>
              </c:layout>
              <c:showVal val="1"/>
            </c:dLbl>
            <c:dLbl>
              <c:idx val="2"/>
              <c:layout>
                <c:manualLayout>
                  <c:x val="1.199480162298186E-2"/>
                  <c:y val="-2.6209555508640046E-2"/>
                </c:manualLayout>
              </c:layout>
              <c:showVal val="1"/>
            </c:dLbl>
            <c:dLbl>
              <c:idx val="3"/>
              <c:layout>
                <c:manualLayout>
                  <c:x val="1.0281259935786005E-2"/>
                  <c:y val="-3.4339819053518406E-2"/>
                </c:manualLayout>
              </c:layout>
              <c:showVal val="1"/>
            </c:dLbl>
            <c:dLbl>
              <c:idx val="4"/>
              <c:layout>
                <c:manualLayout>
                  <c:x val="8.5677154449869224E-3"/>
                  <c:y val="-1.8346688856047847E-2"/>
                </c:manualLayout>
              </c:layout>
              <c:showVal val="1"/>
            </c:dLbl>
            <c:dLbl>
              <c:idx val="5"/>
              <c:layout>
                <c:manualLayout>
                  <c:x val="1.237900686146041E-2"/>
                  <c:y val="-6.2424374029746647E-2"/>
                </c:manualLayout>
              </c:layout>
              <c:showVal val="1"/>
            </c:dLbl>
            <c:dLbl>
              <c:idx val="6"/>
              <c:layout>
                <c:manualLayout>
                  <c:x val="1.1007946642331529E-2"/>
                  <c:y val="-9.6284845671172851E-3"/>
                </c:manualLayout>
              </c:layout>
              <c:showVal val="1"/>
            </c:dLbl>
            <c:dLbl>
              <c:idx val="7"/>
              <c:layout>
                <c:manualLayout>
                  <c:x val="8.5677154449869224E-3"/>
                  <c:y val="-1.834668885604784E-2"/>
                </c:manualLayout>
              </c:layout>
              <c:showVal val="1"/>
            </c:dLbl>
            <c:dLbl>
              <c:idx val="8"/>
              <c:layout>
                <c:manualLayout>
                  <c:x val="6.8541723559895403E-3"/>
                  <c:y val="-2.8830511059503842E-2"/>
                </c:manualLayout>
              </c:layout>
              <c:showVal val="1"/>
            </c:dLbl>
            <c:dLbl>
              <c:idx val="9"/>
              <c:layout>
                <c:manualLayout>
                  <c:x val="1.5421752876323747E-2"/>
                  <c:y val="-2.8830511059503842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th-TH"/>
              </a:p>
            </c:txPr>
            <c:showVal val="1"/>
          </c:dLbls>
          <c:cat>
            <c:strRef>
              <c:f>Sheet1!$A$2:$A$10</c:f>
              <c:strCache>
                <c:ptCount val="9"/>
                <c:pt idx="0">
                  <c:v>เขต 4</c:v>
                </c:pt>
                <c:pt idx="1">
                  <c:v>นนทบุรี</c:v>
                </c:pt>
                <c:pt idx="2">
                  <c:v>ปทุมธานี</c:v>
                </c:pt>
                <c:pt idx="3">
                  <c:v>อยุธยา</c:v>
                </c:pt>
                <c:pt idx="4">
                  <c:v>สระบุรี</c:v>
                </c:pt>
                <c:pt idx="5">
                  <c:v>ลพบุรี</c:v>
                </c:pt>
                <c:pt idx="6">
                  <c:v>สิงห์บุรี</c:v>
                </c:pt>
                <c:pt idx="7">
                  <c:v>อ่างทอง</c:v>
                </c:pt>
                <c:pt idx="8">
                  <c:v>นครนายก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7.87</c:v>
                </c:pt>
                <c:pt idx="1">
                  <c:v>1.9200000000000021</c:v>
                </c:pt>
                <c:pt idx="2">
                  <c:v>7.13</c:v>
                </c:pt>
                <c:pt idx="3">
                  <c:v>8.76</c:v>
                </c:pt>
                <c:pt idx="4">
                  <c:v>3.61</c:v>
                </c:pt>
                <c:pt idx="5">
                  <c:v>17.260000000000002</c:v>
                </c:pt>
                <c:pt idx="6" formatCode="0.00">
                  <c:v>8.82</c:v>
                </c:pt>
                <c:pt idx="7" formatCode="0.00">
                  <c:v>3.8</c:v>
                </c:pt>
                <c:pt idx="8">
                  <c:v>6.13</c:v>
                </c:pt>
              </c:numCache>
            </c:numRef>
          </c:val>
        </c:ser>
        <c:dLbls>
          <c:showVal val="1"/>
        </c:dLbls>
        <c:gapWidth val="55"/>
        <c:gapDepth val="106"/>
        <c:shape val="cylinder"/>
        <c:axId val="109677568"/>
        <c:axId val="109683456"/>
        <c:axId val="0"/>
      </c:bar3DChart>
      <c:catAx>
        <c:axId val="109677568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="1"/>
            </a:pPr>
            <a:endParaRPr lang="th-TH"/>
          </a:p>
        </c:txPr>
        <c:crossAx val="109683456"/>
        <c:crosses val="autoZero"/>
        <c:auto val="1"/>
        <c:lblAlgn val="ctr"/>
        <c:lblOffset val="100"/>
      </c:catAx>
      <c:valAx>
        <c:axId val="109683456"/>
        <c:scaling>
          <c:orientation val="minMax"/>
          <c:max val="25"/>
        </c:scaling>
        <c:axPos val="l"/>
        <c:numFmt formatCode="General" sourceLinked="1"/>
        <c:majorTickMark val="in"/>
        <c:tickLblPos val="nextTo"/>
        <c:txPr>
          <a:bodyPr/>
          <a:lstStyle/>
          <a:p>
            <a:pPr>
              <a:defRPr sz="1400" b="1"/>
            </a:pPr>
            <a:endParaRPr lang="th-TH"/>
          </a:p>
        </c:txPr>
        <c:crossAx val="109677568"/>
        <c:crosses val="autoZero"/>
        <c:crossBetween val="between"/>
        <c:majorUnit val="5"/>
      </c:valAx>
      <c:spPr>
        <a:ln w="25400">
          <a:noFill/>
        </a:ln>
      </c:spPr>
    </c:plotArea>
    <c:plotVisOnly val="1"/>
  </c:chart>
  <c:txPr>
    <a:bodyPr/>
    <a:lstStyle/>
    <a:p>
      <a:pPr>
        <a:defRPr sz="1800"/>
      </a:pPr>
      <a:endParaRPr lang="th-TH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h-TH"/>
  <c:chart>
    <c:autoTitleDeleted val="1"/>
    <c:view3D>
      <c:depthPercent val="100"/>
      <c:rAngAx val="1"/>
    </c:view3D>
    <c:plotArea>
      <c:layout>
        <c:manualLayout>
          <c:layoutTarget val="inner"/>
          <c:xMode val="edge"/>
          <c:yMode val="edge"/>
          <c:x val="5.0144358831034415E-2"/>
          <c:y val="2.2568660962025026E-2"/>
          <c:w val="0.9498556411689657"/>
          <c:h val="0.78307124784911364"/>
        </c:manualLayout>
      </c:layout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ชุดข้อมูล 1</c:v>
                </c:pt>
              </c:strCache>
            </c:strRef>
          </c:tx>
          <c:spPr>
            <a:solidFill>
              <a:schemeClr val="accent4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dPt>
            <c:idx val="0"/>
            <c:spPr>
              <a:solidFill>
                <a:srgbClr val="FF6600"/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1"/>
            <c:spPr>
              <a:solidFill>
                <a:srgbClr val="0070C0"/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2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3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4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5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6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7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8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Lbls>
            <c:dLbl>
              <c:idx val="0"/>
              <c:layout>
                <c:manualLayout>
                  <c:x val="1.5421887800976431E-2"/>
                  <c:y val="-1.5725733305183873E-2"/>
                </c:manualLayout>
              </c:layout>
              <c:showVal val="1"/>
            </c:dLbl>
            <c:dLbl>
              <c:idx val="1"/>
              <c:layout>
                <c:manualLayout>
                  <c:x val="8.5677154449869224E-3"/>
                  <c:y val="-3.4072422161231693E-2"/>
                </c:manualLayout>
              </c:layout>
              <c:showVal val="1"/>
            </c:dLbl>
            <c:dLbl>
              <c:idx val="2"/>
              <c:layout>
                <c:manualLayout>
                  <c:x val="1.1994801622981853E-2"/>
                  <c:y val="-2.6209555508640035E-2"/>
                </c:manualLayout>
              </c:layout>
              <c:showVal val="1"/>
            </c:dLbl>
            <c:dLbl>
              <c:idx val="3"/>
              <c:layout>
                <c:manualLayout>
                  <c:x val="1.0281259935786005E-2"/>
                  <c:y val="-3.4339819053518406E-2"/>
                </c:manualLayout>
              </c:layout>
              <c:showVal val="1"/>
            </c:dLbl>
            <c:dLbl>
              <c:idx val="4"/>
              <c:layout>
                <c:manualLayout>
                  <c:x val="8.5677154449869224E-3"/>
                  <c:y val="-1.8346688856047847E-2"/>
                </c:manualLayout>
              </c:layout>
              <c:showVal val="1"/>
            </c:dLbl>
            <c:dLbl>
              <c:idx val="5"/>
              <c:layout>
                <c:manualLayout>
                  <c:x val="1.0281258533984346E-2"/>
                  <c:y val="-1.3104777754319941E-2"/>
                </c:manualLayout>
              </c:layout>
              <c:showVal val="1"/>
            </c:dLbl>
            <c:dLbl>
              <c:idx val="6"/>
              <c:layout>
                <c:manualLayout>
                  <c:x val="1.5005795926829954E-2"/>
                  <c:y val="-9.6284575102976565E-3"/>
                </c:manualLayout>
              </c:layout>
              <c:showVal val="1"/>
            </c:dLbl>
            <c:dLbl>
              <c:idx val="7"/>
              <c:layout>
                <c:manualLayout>
                  <c:x val="8.5677154449869224E-3"/>
                  <c:y val="-1.834668885604784E-2"/>
                </c:manualLayout>
              </c:layout>
              <c:showVal val="1"/>
            </c:dLbl>
            <c:dLbl>
              <c:idx val="8"/>
              <c:layout>
                <c:manualLayout>
                  <c:x val="6.8541723559895403E-3"/>
                  <c:y val="-2.8830511059503842E-2"/>
                </c:manualLayout>
              </c:layout>
              <c:showVal val="1"/>
            </c:dLbl>
            <c:dLbl>
              <c:idx val="9"/>
              <c:layout>
                <c:manualLayout>
                  <c:x val="1.5421752876323747E-2"/>
                  <c:y val="-2.8830511059503842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th-TH"/>
              </a:p>
            </c:txPr>
            <c:showVal val="1"/>
          </c:dLbls>
          <c:cat>
            <c:strRef>
              <c:f>Sheet1!$A$2:$A$10</c:f>
              <c:strCache>
                <c:ptCount val="9"/>
                <c:pt idx="0">
                  <c:v>เขต 4</c:v>
                </c:pt>
                <c:pt idx="1">
                  <c:v>นนทบุรี</c:v>
                </c:pt>
                <c:pt idx="2">
                  <c:v>ปทุมธานี</c:v>
                </c:pt>
                <c:pt idx="3">
                  <c:v>อยุธยา</c:v>
                </c:pt>
                <c:pt idx="4">
                  <c:v>สระบุรี</c:v>
                </c:pt>
                <c:pt idx="5">
                  <c:v>ลพบุรี</c:v>
                </c:pt>
                <c:pt idx="6">
                  <c:v>สิงห์บุรี</c:v>
                </c:pt>
                <c:pt idx="7">
                  <c:v>อ่างทอง</c:v>
                </c:pt>
                <c:pt idx="8">
                  <c:v>นครนายก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41.47</c:v>
                </c:pt>
                <c:pt idx="1">
                  <c:v>46.47</c:v>
                </c:pt>
                <c:pt idx="2">
                  <c:v>41.949999999999996</c:v>
                </c:pt>
                <c:pt idx="3">
                  <c:v>50.86</c:v>
                </c:pt>
                <c:pt idx="4">
                  <c:v>25.58</c:v>
                </c:pt>
                <c:pt idx="5">
                  <c:v>36.61</c:v>
                </c:pt>
                <c:pt idx="6" formatCode="0.00">
                  <c:v>50</c:v>
                </c:pt>
                <c:pt idx="7">
                  <c:v>39.78</c:v>
                </c:pt>
                <c:pt idx="8">
                  <c:v>35.290000000000013</c:v>
                </c:pt>
              </c:numCache>
            </c:numRef>
          </c:val>
        </c:ser>
        <c:dLbls>
          <c:showVal val="1"/>
        </c:dLbls>
        <c:gapWidth val="55"/>
        <c:gapDepth val="106"/>
        <c:shape val="cylinder"/>
        <c:axId val="109930752"/>
        <c:axId val="109940736"/>
        <c:axId val="0"/>
      </c:bar3DChart>
      <c:catAx>
        <c:axId val="109930752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="1"/>
            </a:pPr>
            <a:endParaRPr lang="th-TH"/>
          </a:p>
        </c:txPr>
        <c:crossAx val="109940736"/>
        <c:crosses val="autoZero"/>
        <c:auto val="1"/>
        <c:lblAlgn val="ctr"/>
        <c:lblOffset val="100"/>
      </c:catAx>
      <c:valAx>
        <c:axId val="109940736"/>
        <c:scaling>
          <c:orientation val="minMax"/>
          <c:max val="100"/>
        </c:scaling>
        <c:axPos val="l"/>
        <c:numFmt formatCode="General" sourceLinked="1"/>
        <c:majorTickMark val="in"/>
        <c:tickLblPos val="nextTo"/>
        <c:txPr>
          <a:bodyPr/>
          <a:lstStyle/>
          <a:p>
            <a:pPr>
              <a:defRPr sz="1400" b="1"/>
            </a:pPr>
            <a:endParaRPr lang="th-TH"/>
          </a:p>
        </c:txPr>
        <c:crossAx val="109930752"/>
        <c:crosses val="autoZero"/>
        <c:crossBetween val="between"/>
      </c:valAx>
      <c:spPr>
        <a:ln w="25400">
          <a:noFill/>
        </a:ln>
      </c:spPr>
    </c:plotArea>
    <c:plotVisOnly val="1"/>
  </c:chart>
  <c:txPr>
    <a:bodyPr/>
    <a:lstStyle/>
    <a:p>
      <a:pPr>
        <a:defRPr sz="1800"/>
      </a:pPr>
      <a:endParaRPr lang="th-TH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h-TH"/>
  <c:chart>
    <c:autoTitleDeleted val="1"/>
    <c:view3D>
      <c:depthPercent val="100"/>
      <c:rAngAx val="1"/>
    </c:view3D>
    <c:sideWall>
      <c:spPr>
        <a:noFill/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7.6706014293378033E-2"/>
          <c:y val="5.1161465101770456E-2"/>
          <c:w val="0.90444498758125036"/>
          <c:h val="0.75401842644757422"/>
        </c:manualLayout>
      </c:layout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ชุดข้อมูล 1</c:v>
                </c:pt>
              </c:strCache>
            </c:strRef>
          </c:tx>
          <c:spPr>
            <a:solidFill>
              <a:schemeClr val="accent4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dPt>
            <c:idx val="0"/>
            <c:spPr>
              <a:solidFill>
                <a:srgbClr val="006600"/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1"/>
            <c:spPr>
              <a:gradFill flip="none" rotWithShape="1">
                <a:gsLst>
                  <a:gs pos="0">
                    <a:srgbClr val="FF6600">
                      <a:shade val="30000"/>
                      <a:satMod val="115000"/>
                    </a:srgbClr>
                  </a:gs>
                  <a:gs pos="50000">
                    <a:srgbClr val="FF6600">
                      <a:shade val="67500"/>
                      <a:satMod val="115000"/>
                    </a:srgbClr>
                  </a:gs>
                  <a:gs pos="100000">
                    <a:srgbClr val="FF660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2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3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4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5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6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7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8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9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Lbls>
            <c:dLbl>
              <c:idx val="0"/>
              <c:layout>
                <c:manualLayout>
                  <c:x val="1.5421887800976423E-2"/>
                  <c:y val="-1.5725733305183863E-2"/>
                </c:manualLayout>
              </c:layout>
              <c:showVal val="1"/>
            </c:dLbl>
            <c:dLbl>
              <c:idx val="1"/>
              <c:layout>
                <c:manualLayout>
                  <c:x val="1.1317092474697438E-2"/>
                  <c:y val="-2.7092139877276808E-2"/>
                </c:manualLayout>
              </c:layout>
              <c:showVal val="1"/>
            </c:dLbl>
            <c:dLbl>
              <c:idx val="2"/>
              <c:layout>
                <c:manualLayout>
                  <c:x val="1.1994801622981846E-2"/>
                  <c:y val="-2.6209555508639851E-2"/>
                </c:manualLayout>
              </c:layout>
              <c:showVal val="1"/>
            </c:dLbl>
            <c:dLbl>
              <c:idx val="3"/>
              <c:layout>
                <c:manualLayout>
                  <c:x val="1.0281259935786003E-2"/>
                  <c:y val="-3.4339819053518392E-2"/>
                </c:manualLayout>
              </c:layout>
              <c:showVal val="1"/>
            </c:dLbl>
            <c:dLbl>
              <c:idx val="4"/>
              <c:layout>
                <c:manualLayout>
                  <c:x val="8.5677154449869068E-3"/>
                  <c:y val="-1.834668885604784E-2"/>
                </c:manualLayout>
              </c:layout>
              <c:showVal val="1"/>
            </c:dLbl>
            <c:dLbl>
              <c:idx val="5"/>
              <c:layout>
                <c:manualLayout>
                  <c:x val="1.0281258533984344E-2"/>
                  <c:y val="-1.3104777754319901E-2"/>
                </c:manualLayout>
              </c:layout>
              <c:showVal val="1"/>
            </c:dLbl>
            <c:dLbl>
              <c:idx val="6"/>
              <c:layout>
                <c:manualLayout>
                  <c:x val="1.5005795926829954E-2"/>
                  <c:y val="-9.6284575102976548E-3"/>
                </c:manualLayout>
              </c:layout>
              <c:showVal val="1"/>
            </c:dLbl>
            <c:dLbl>
              <c:idx val="7"/>
              <c:layout>
                <c:manualLayout>
                  <c:x val="8.5677154449869068E-3"/>
                  <c:y val="-1.8346688856047833E-2"/>
                </c:manualLayout>
              </c:layout>
              <c:showVal val="1"/>
            </c:dLbl>
            <c:dLbl>
              <c:idx val="8"/>
              <c:layout>
                <c:manualLayout>
                  <c:x val="8.2288513227989687E-3"/>
                  <c:y val="-1.9523664790074721E-2"/>
                </c:manualLayout>
              </c:layout>
              <c:showVal val="1"/>
            </c:dLbl>
            <c:dLbl>
              <c:idx val="9"/>
              <c:layout>
                <c:manualLayout>
                  <c:x val="1.1297717227906593E-2"/>
                  <c:y val="-1.9523664790074721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/>
                </a:pPr>
                <a:endParaRPr lang="th-TH"/>
              </a:p>
            </c:txPr>
            <c:showVal val="1"/>
          </c:dLbls>
          <c:cat>
            <c:strRef>
              <c:f>Sheet1!$A$2:$A$11</c:f>
              <c:strCache>
                <c:ptCount val="10"/>
                <c:pt idx="0">
                  <c:v>ประเทศ</c:v>
                </c:pt>
                <c:pt idx="1">
                  <c:v>เขต 4</c:v>
                </c:pt>
                <c:pt idx="2">
                  <c:v>นนทบุรี</c:v>
                </c:pt>
                <c:pt idx="3">
                  <c:v>ปทุมธานี</c:v>
                </c:pt>
                <c:pt idx="4">
                  <c:v>อยุธยา</c:v>
                </c:pt>
                <c:pt idx="5">
                  <c:v>อ่างทอง</c:v>
                </c:pt>
                <c:pt idx="6">
                  <c:v>ลพบุรี</c:v>
                </c:pt>
                <c:pt idx="7">
                  <c:v>สิงห์บุรี</c:v>
                </c:pt>
                <c:pt idx="8">
                  <c:v>สระบุรี</c:v>
                </c:pt>
                <c:pt idx="9">
                  <c:v>นครนายก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13.49</c:v>
                </c:pt>
                <c:pt idx="1">
                  <c:v>11.139999999999999</c:v>
                </c:pt>
                <c:pt idx="2" formatCode="0.00">
                  <c:v>6.1899999999999995</c:v>
                </c:pt>
                <c:pt idx="3" formatCode="0.00">
                  <c:v>9.02</c:v>
                </c:pt>
                <c:pt idx="4" formatCode="0.00">
                  <c:v>13.93</c:v>
                </c:pt>
                <c:pt idx="5" formatCode="0.00">
                  <c:v>11.139999999999999</c:v>
                </c:pt>
                <c:pt idx="6" formatCode="0.00">
                  <c:v>16.7</c:v>
                </c:pt>
                <c:pt idx="7" formatCode="0.00">
                  <c:v>14.04</c:v>
                </c:pt>
                <c:pt idx="8" formatCode="0.00">
                  <c:v>14.8</c:v>
                </c:pt>
                <c:pt idx="9" formatCode="0.00">
                  <c:v>15.719999999999999</c:v>
                </c:pt>
              </c:numCache>
            </c:numRef>
          </c:val>
        </c:ser>
        <c:dLbls>
          <c:showVal val="1"/>
        </c:dLbls>
        <c:gapWidth val="54"/>
        <c:gapDepth val="71"/>
        <c:shape val="cylinder"/>
        <c:axId val="116818304"/>
        <c:axId val="116819840"/>
        <c:axId val="0"/>
      </c:bar3DChart>
      <c:catAx>
        <c:axId val="116818304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="1"/>
            </a:pPr>
            <a:endParaRPr lang="th-TH"/>
          </a:p>
        </c:txPr>
        <c:crossAx val="116819840"/>
        <c:crosses val="autoZero"/>
        <c:auto val="1"/>
        <c:lblAlgn val="ctr"/>
        <c:lblOffset val="100"/>
      </c:catAx>
      <c:valAx>
        <c:axId val="116819840"/>
        <c:scaling>
          <c:orientation val="minMax"/>
          <c:max val="45"/>
        </c:scaling>
        <c:axPos val="l"/>
        <c:numFmt formatCode="General" sourceLinked="1"/>
        <c:majorTickMark val="in"/>
        <c:tickLblPos val="nextTo"/>
        <c:txPr>
          <a:bodyPr/>
          <a:lstStyle/>
          <a:p>
            <a:pPr>
              <a:defRPr sz="1400" b="1"/>
            </a:pPr>
            <a:endParaRPr lang="th-TH"/>
          </a:p>
        </c:txPr>
        <c:crossAx val="116818304"/>
        <c:crosses val="autoZero"/>
        <c:crossBetween val="between"/>
      </c:valAx>
      <c:spPr>
        <a:ln w="25400">
          <a:noFill/>
        </a:ln>
      </c:spPr>
    </c:plotArea>
    <c:plotVisOnly val="1"/>
  </c:chart>
  <c:txPr>
    <a:bodyPr/>
    <a:lstStyle/>
    <a:p>
      <a:pPr>
        <a:defRPr sz="1800"/>
      </a:pPr>
      <a:endParaRPr lang="th-TH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h-TH"/>
  <c:chart>
    <c:autoTitleDeleted val="1"/>
    <c:view3D>
      <c:depthPercent val="100"/>
      <c:rAngAx val="1"/>
    </c:view3D>
    <c:plotArea>
      <c:layout>
        <c:manualLayout>
          <c:layoutTarget val="inner"/>
          <c:xMode val="edge"/>
          <c:yMode val="edge"/>
          <c:x val="5.0144358831034415E-2"/>
          <c:y val="2.2568660962025026E-2"/>
          <c:w val="0.9498556411689657"/>
          <c:h val="0.78307124784911364"/>
        </c:manualLayout>
      </c:layout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ชุดข้อมูล 1</c:v>
                </c:pt>
              </c:strCache>
            </c:strRef>
          </c:tx>
          <c:spPr>
            <a:solidFill>
              <a:schemeClr val="accent4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dPt>
            <c:idx val="0"/>
            <c:spPr>
              <a:solidFill>
                <a:srgbClr val="FF6600"/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1"/>
            <c:spPr>
              <a:solidFill>
                <a:srgbClr val="0070C0"/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2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3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4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5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6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7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8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Lbls>
            <c:dLbl>
              <c:idx val="0"/>
              <c:layout>
                <c:manualLayout>
                  <c:x val="1.5421887800976431E-2"/>
                  <c:y val="-1.5725733305183873E-2"/>
                </c:manualLayout>
              </c:layout>
              <c:showVal val="1"/>
            </c:dLbl>
            <c:dLbl>
              <c:idx val="1"/>
              <c:layout>
                <c:manualLayout>
                  <c:x val="8.5677154449869224E-3"/>
                  <c:y val="-3.4072422161231693E-2"/>
                </c:manualLayout>
              </c:layout>
              <c:showVal val="1"/>
            </c:dLbl>
            <c:dLbl>
              <c:idx val="2"/>
              <c:layout>
                <c:manualLayout>
                  <c:x val="1.199480162298186E-2"/>
                  <c:y val="-2.6209555508640046E-2"/>
                </c:manualLayout>
              </c:layout>
              <c:showVal val="1"/>
            </c:dLbl>
            <c:dLbl>
              <c:idx val="3"/>
              <c:layout>
                <c:manualLayout>
                  <c:x val="1.0281259935786005E-2"/>
                  <c:y val="-3.4339819053518406E-2"/>
                </c:manualLayout>
              </c:layout>
              <c:showVal val="1"/>
            </c:dLbl>
            <c:dLbl>
              <c:idx val="4"/>
              <c:layout>
                <c:manualLayout>
                  <c:x val="8.5677154449869224E-3"/>
                  <c:y val="-1.8346688856047847E-2"/>
                </c:manualLayout>
              </c:layout>
              <c:showVal val="1"/>
            </c:dLbl>
            <c:dLbl>
              <c:idx val="5"/>
              <c:layout>
                <c:manualLayout>
                  <c:x val="1.0281258533984346E-2"/>
                  <c:y val="-1.3104777754319941E-2"/>
                </c:manualLayout>
              </c:layout>
              <c:showVal val="1"/>
            </c:dLbl>
            <c:dLbl>
              <c:idx val="6"/>
              <c:layout>
                <c:manualLayout>
                  <c:x val="1.5005795926829954E-2"/>
                  <c:y val="-9.6284575102976565E-3"/>
                </c:manualLayout>
              </c:layout>
              <c:showVal val="1"/>
            </c:dLbl>
            <c:dLbl>
              <c:idx val="7"/>
              <c:layout>
                <c:manualLayout>
                  <c:x val="8.5677154449869224E-3"/>
                  <c:y val="-1.834668885604784E-2"/>
                </c:manualLayout>
              </c:layout>
              <c:showVal val="1"/>
            </c:dLbl>
            <c:dLbl>
              <c:idx val="8"/>
              <c:layout>
                <c:manualLayout>
                  <c:x val="6.8541723559895403E-3"/>
                  <c:y val="-2.8830511059503842E-2"/>
                </c:manualLayout>
              </c:layout>
              <c:showVal val="1"/>
            </c:dLbl>
            <c:dLbl>
              <c:idx val="9"/>
              <c:layout>
                <c:manualLayout>
                  <c:x val="1.5421752876323747E-2"/>
                  <c:y val="-2.8830511059503842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th-TH"/>
              </a:p>
            </c:txPr>
            <c:showVal val="1"/>
          </c:dLbls>
          <c:cat>
            <c:strRef>
              <c:f>Sheet1!$A$2:$A$10</c:f>
              <c:strCache>
                <c:ptCount val="9"/>
                <c:pt idx="0">
                  <c:v>เขต 4</c:v>
                </c:pt>
                <c:pt idx="1">
                  <c:v>นนทบุรี</c:v>
                </c:pt>
                <c:pt idx="2">
                  <c:v>ปทุมธานี</c:v>
                </c:pt>
                <c:pt idx="3">
                  <c:v>อยุธยา</c:v>
                </c:pt>
                <c:pt idx="4">
                  <c:v>สระบุรี</c:v>
                </c:pt>
                <c:pt idx="5">
                  <c:v>ลพบุรี</c:v>
                </c:pt>
                <c:pt idx="6">
                  <c:v>สิงห์บุรี</c:v>
                </c:pt>
                <c:pt idx="7">
                  <c:v>อ่างทอง</c:v>
                </c:pt>
                <c:pt idx="8">
                  <c:v>นครนายก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165.13</c:v>
                </c:pt>
                <c:pt idx="1">
                  <c:v>171.9</c:v>
                </c:pt>
                <c:pt idx="2">
                  <c:v>92.78</c:v>
                </c:pt>
                <c:pt idx="3">
                  <c:v>112.83</c:v>
                </c:pt>
                <c:pt idx="4">
                  <c:v>408.91999999999911</c:v>
                </c:pt>
                <c:pt idx="5">
                  <c:v>189.16</c:v>
                </c:pt>
                <c:pt idx="6" formatCode="0.00">
                  <c:v>147.66</c:v>
                </c:pt>
                <c:pt idx="7">
                  <c:v>181.5</c:v>
                </c:pt>
                <c:pt idx="8">
                  <c:v>98.1</c:v>
                </c:pt>
              </c:numCache>
            </c:numRef>
          </c:val>
        </c:ser>
        <c:dLbls>
          <c:showVal val="1"/>
        </c:dLbls>
        <c:gapWidth val="55"/>
        <c:gapDepth val="106"/>
        <c:shape val="cylinder"/>
        <c:axId val="117177728"/>
        <c:axId val="117253248"/>
        <c:axId val="0"/>
      </c:bar3DChart>
      <c:catAx>
        <c:axId val="117177728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="1"/>
            </a:pPr>
            <a:endParaRPr lang="th-TH"/>
          </a:p>
        </c:txPr>
        <c:crossAx val="117253248"/>
        <c:crosses val="autoZero"/>
        <c:auto val="1"/>
        <c:lblAlgn val="ctr"/>
        <c:lblOffset val="100"/>
      </c:catAx>
      <c:valAx>
        <c:axId val="117253248"/>
        <c:scaling>
          <c:orientation val="minMax"/>
          <c:min val="0"/>
        </c:scaling>
        <c:axPos val="l"/>
        <c:numFmt formatCode="General" sourceLinked="1"/>
        <c:majorTickMark val="in"/>
        <c:tickLblPos val="nextTo"/>
        <c:txPr>
          <a:bodyPr/>
          <a:lstStyle/>
          <a:p>
            <a:pPr>
              <a:defRPr sz="1400" b="1"/>
            </a:pPr>
            <a:endParaRPr lang="th-TH"/>
          </a:p>
        </c:txPr>
        <c:crossAx val="117177728"/>
        <c:crosses val="autoZero"/>
        <c:crossBetween val="between"/>
      </c:valAx>
      <c:spPr>
        <a:ln w="25400">
          <a:noFill/>
        </a:ln>
      </c:spPr>
    </c:plotArea>
    <c:plotVisOnly val="1"/>
  </c:chart>
  <c:txPr>
    <a:bodyPr/>
    <a:lstStyle/>
    <a:p>
      <a:pPr>
        <a:defRPr sz="1800"/>
      </a:pPr>
      <a:endParaRPr lang="th-TH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h-TH"/>
  <c:chart>
    <c:autoTitleDeleted val="1"/>
    <c:view3D>
      <c:depthPercent val="100"/>
      <c:rAngAx val="1"/>
    </c:view3D>
    <c:plotArea>
      <c:layout>
        <c:manualLayout>
          <c:layoutTarget val="inner"/>
          <c:xMode val="edge"/>
          <c:yMode val="edge"/>
          <c:x val="5.0144358831034415E-2"/>
          <c:y val="2.2568660962025026E-2"/>
          <c:w val="0.9498556411689657"/>
          <c:h val="0.78307124784911364"/>
        </c:manualLayout>
      </c:layout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ชุดข้อมูล 1</c:v>
                </c:pt>
              </c:strCache>
            </c:strRef>
          </c:tx>
          <c:spPr>
            <a:solidFill>
              <a:schemeClr val="accent4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dPt>
            <c:idx val="0"/>
            <c:spPr>
              <a:solidFill>
                <a:srgbClr val="FF6600"/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1"/>
            <c:spPr>
              <a:solidFill>
                <a:srgbClr val="0070C0"/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2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3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4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5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6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7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8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Lbls>
            <c:dLbl>
              <c:idx val="0"/>
              <c:layout>
                <c:manualLayout>
                  <c:x val="1.5421887800976431E-2"/>
                  <c:y val="-1.5725733305183873E-2"/>
                </c:manualLayout>
              </c:layout>
              <c:showVal val="1"/>
            </c:dLbl>
            <c:dLbl>
              <c:idx val="1"/>
              <c:layout>
                <c:manualLayout>
                  <c:x val="8.5677154449869224E-3"/>
                  <c:y val="-3.4072422161231693E-2"/>
                </c:manualLayout>
              </c:layout>
              <c:showVal val="1"/>
            </c:dLbl>
            <c:dLbl>
              <c:idx val="2"/>
              <c:layout>
                <c:manualLayout>
                  <c:x val="1.1994801622981865E-2"/>
                  <c:y val="-2.6209555508640053E-2"/>
                </c:manualLayout>
              </c:layout>
              <c:showVal val="1"/>
            </c:dLbl>
            <c:dLbl>
              <c:idx val="3"/>
              <c:layout>
                <c:manualLayout>
                  <c:x val="1.0281259935786005E-2"/>
                  <c:y val="-3.4339819053518406E-2"/>
                </c:manualLayout>
              </c:layout>
              <c:showVal val="1"/>
            </c:dLbl>
            <c:dLbl>
              <c:idx val="4"/>
              <c:layout>
                <c:manualLayout>
                  <c:x val="8.5677154449869224E-3"/>
                  <c:y val="-1.8346688856047847E-2"/>
                </c:manualLayout>
              </c:layout>
              <c:showVal val="1"/>
            </c:dLbl>
            <c:dLbl>
              <c:idx val="5"/>
              <c:layout>
                <c:manualLayout>
                  <c:x val="1.0281258533984346E-2"/>
                  <c:y val="-1.3104777754319941E-2"/>
                </c:manualLayout>
              </c:layout>
              <c:showVal val="1"/>
            </c:dLbl>
            <c:dLbl>
              <c:idx val="6"/>
              <c:layout>
                <c:manualLayout>
                  <c:x val="1.1007946642331529E-2"/>
                  <c:y val="-9.628484567117292E-3"/>
                </c:manualLayout>
              </c:layout>
              <c:showVal val="1"/>
            </c:dLbl>
            <c:dLbl>
              <c:idx val="7"/>
              <c:layout>
                <c:manualLayout>
                  <c:x val="8.5677154449869224E-3"/>
                  <c:y val="-1.834668885604784E-2"/>
                </c:manualLayout>
              </c:layout>
              <c:showVal val="1"/>
            </c:dLbl>
            <c:dLbl>
              <c:idx val="8"/>
              <c:layout>
                <c:manualLayout>
                  <c:x val="6.8541723559895403E-3"/>
                  <c:y val="-2.8830511059503842E-2"/>
                </c:manualLayout>
              </c:layout>
              <c:showVal val="1"/>
            </c:dLbl>
            <c:dLbl>
              <c:idx val="9"/>
              <c:layout>
                <c:manualLayout>
                  <c:x val="1.5421752876323747E-2"/>
                  <c:y val="-2.8830511059503842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th-TH"/>
              </a:p>
            </c:txPr>
            <c:showVal val="1"/>
          </c:dLbls>
          <c:cat>
            <c:strRef>
              <c:f>Sheet1!$A$2:$A$10</c:f>
              <c:strCache>
                <c:ptCount val="9"/>
                <c:pt idx="0">
                  <c:v>เขต 4</c:v>
                </c:pt>
                <c:pt idx="1">
                  <c:v>นนทบุรี</c:v>
                </c:pt>
                <c:pt idx="2">
                  <c:v>ปทุมธานี</c:v>
                </c:pt>
                <c:pt idx="3">
                  <c:v>อยุธยา</c:v>
                </c:pt>
                <c:pt idx="4">
                  <c:v>สระบุรี</c:v>
                </c:pt>
                <c:pt idx="5">
                  <c:v>ลพบุรี</c:v>
                </c:pt>
                <c:pt idx="6">
                  <c:v>สิงห์บุรี</c:v>
                </c:pt>
                <c:pt idx="7">
                  <c:v>อ่างทอง</c:v>
                </c:pt>
                <c:pt idx="8">
                  <c:v>นครนายก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94.73</c:v>
                </c:pt>
                <c:pt idx="1">
                  <c:v>83.47</c:v>
                </c:pt>
                <c:pt idx="2" formatCode="0.00">
                  <c:v>75</c:v>
                </c:pt>
                <c:pt idx="3">
                  <c:v>69.13</c:v>
                </c:pt>
                <c:pt idx="4">
                  <c:v>141.10999999999999</c:v>
                </c:pt>
                <c:pt idx="5">
                  <c:v>151.06</c:v>
                </c:pt>
                <c:pt idx="6" formatCode="0.00">
                  <c:v>110.93</c:v>
                </c:pt>
                <c:pt idx="7" formatCode="0.00">
                  <c:v>114.11999999999999</c:v>
                </c:pt>
                <c:pt idx="8">
                  <c:v>106.66999999999999</c:v>
                </c:pt>
              </c:numCache>
            </c:numRef>
          </c:val>
        </c:ser>
        <c:dLbls>
          <c:showVal val="1"/>
        </c:dLbls>
        <c:gapWidth val="55"/>
        <c:gapDepth val="106"/>
        <c:shape val="cylinder"/>
        <c:axId val="117346688"/>
        <c:axId val="117348224"/>
        <c:axId val="0"/>
      </c:bar3DChart>
      <c:catAx>
        <c:axId val="117346688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="1"/>
            </a:pPr>
            <a:endParaRPr lang="th-TH"/>
          </a:p>
        </c:txPr>
        <c:crossAx val="117348224"/>
        <c:crosses val="autoZero"/>
        <c:auto val="1"/>
        <c:lblAlgn val="ctr"/>
        <c:lblOffset val="100"/>
      </c:catAx>
      <c:valAx>
        <c:axId val="117348224"/>
        <c:scaling>
          <c:orientation val="minMax"/>
        </c:scaling>
        <c:axPos val="l"/>
        <c:numFmt formatCode="General" sourceLinked="1"/>
        <c:majorTickMark val="in"/>
        <c:tickLblPos val="nextTo"/>
        <c:txPr>
          <a:bodyPr/>
          <a:lstStyle/>
          <a:p>
            <a:pPr>
              <a:defRPr sz="1400" b="1"/>
            </a:pPr>
            <a:endParaRPr lang="th-TH"/>
          </a:p>
        </c:txPr>
        <c:crossAx val="117346688"/>
        <c:crosses val="autoZero"/>
        <c:crossBetween val="between"/>
      </c:valAx>
      <c:spPr>
        <a:ln w="25400">
          <a:noFill/>
        </a:ln>
      </c:spPr>
    </c:plotArea>
    <c:plotVisOnly val="1"/>
  </c:chart>
  <c:txPr>
    <a:bodyPr/>
    <a:lstStyle/>
    <a:p>
      <a:pPr>
        <a:defRPr sz="1800"/>
      </a:pPr>
      <a:endParaRPr lang="th-TH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h-TH"/>
  <c:chart>
    <c:autoTitleDeleted val="1"/>
    <c:view3D>
      <c:depthPercent val="100"/>
      <c:rAngAx val="1"/>
    </c:view3D>
    <c:sideWall>
      <c:spPr>
        <a:noFill/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7.6706014293378033E-2"/>
          <c:y val="5.1161465101770456E-2"/>
          <c:w val="0.90444498758125036"/>
          <c:h val="0.75401842644757511"/>
        </c:manualLayout>
      </c:layout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ชุดข้อมูล 1</c:v>
                </c:pt>
              </c:strCache>
            </c:strRef>
          </c:tx>
          <c:spPr>
            <a:solidFill>
              <a:schemeClr val="accent4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dPt>
            <c:idx val="0"/>
            <c:spPr>
              <a:solidFill>
                <a:srgbClr val="FF6600"/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1"/>
            <c:spPr>
              <a:solidFill>
                <a:srgbClr val="0070C0"/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2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3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4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5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6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7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8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Lbls>
            <c:dLbl>
              <c:idx val="0"/>
              <c:layout>
                <c:manualLayout>
                  <c:x val="1.5421887800976423E-2"/>
                  <c:y val="-1.5725733305183863E-2"/>
                </c:manualLayout>
              </c:layout>
              <c:showVal val="1"/>
            </c:dLbl>
            <c:dLbl>
              <c:idx val="1"/>
              <c:layout>
                <c:manualLayout>
                  <c:x val="1.1607493450895871E-2"/>
                  <c:y val="-1.7172776123163341E-2"/>
                </c:manualLayout>
              </c:layout>
              <c:showVal val="1"/>
            </c:dLbl>
            <c:dLbl>
              <c:idx val="2"/>
              <c:layout>
                <c:manualLayout>
                  <c:x val="1.199480162298186E-2"/>
                  <c:y val="-2.6209555508639851E-2"/>
                </c:manualLayout>
              </c:layout>
              <c:showVal val="1"/>
            </c:dLbl>
            <c:dLbl>
              <c:idx val="3"/>
              <c:layout>
                <c:manualLayout>
                  <c:x val="1.0281259935786003E-2"/>
                  <c:y val="-3.4339819053518392E-2"/>
                </c:manualLayout>
              </c:layout>
              <c:showVal val="1"/>
            </c:dLbl>
            <c:dLbl>
              <c:idx val="4"/>
              <c:layout>
                <c:manualLayout>
                  <c:x val="8.5677154449869068E-3"/>
                  <c:y val="-1.834668885604784E-2"/>
                </c:manualLayout>
              </c:layout>
              <c:showVal val="1"/>
            </c:dLbl>
            <c:dLbl>
              <c:idx val="5"/>
              <c:layout>
                <c:manualLayout>
                  <c:x val="1.1801133187397471E-2"/>
                  <c:y val="-4.6904382605308985E-2"/>
                </c:manualLayout>
              </c:layout>
              <c:showVal val="1"/>
            </c:dLbl>
            <c:dLbl>
              <c:idx val="6"/>
              <c:layout>
                <c:manualLayout>
                  <c:x val="1.1965930416793381E-2"/>
                  <c:y val="-1.8078310662441872E-2"/>
                </c:manualLayout>
              </c:layout>
              <c:showVal val="1"/>
            </c:dLbl>
            <c:dLbl>
              <c:idx val="7"/>
              <c:layout>
                <c:manualLayout>
                  <c:x val="8.5677154449869068E-3"/>
                  <c:y val="-1.8346688856047833E-2"/>
                </c:manualLayout>
              </c:layout>
              <c:showVal val="1"/>
            </c:dLbl>
            <c:dLbl>
              <c:idx val="8"/>
              <c:layout>
                <c:manualLayout>
                  <c:x val="8.3741406937497091E-3"/>
                  <c:y val="-4.2913643320524032E-2"/>
                </c:manualLayout>
              </c:layout>
              <c:showVal val="1"/>
            </c:dLbl>
            <c:dLbl>
              <c:idx val="9"/>
              <c:layout>
                <c:manualLayout>
                  <c:x val="1.5421752876323747E-2"/>
                  <c:y val="-2.8830511059503811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/>
                </a:pPr>
                <a:endParaRPr lang="th-TH"/>
              </a:p>
            </c:txPr>
            <c:showVal val="1"/>
          </c:dLbls>
          <c:cat>
            <c:strRef>
              <c:f>Sheet1!$A$2:$A$10</c:f>
              <c:strCache>
                <c:ptCount val="9"/>
                <c:pt idx="0">
                  <c:v>เขต 4</c:v>
                </c:pt>
                <c:pt idx="1">
                  <c:v>นนทบุรี</c:v>
                </c:pt>
                <c:pt idx="2">
                  <c:v>ปทุมธานี</c:v>
                </c:pt>
                <c:pt idx="3">
                  <c:v>อยุธยา</c:v>
                </c:pt>
                <c:pt idx="4">
                  <c:v>สระบุรี</c:v>
                </c:pt>
                <c:pt idx="5">
                  <c:v>ลพบุรี</c:v>
                </c:pt>
                <c:pt idx="6">
                  <c:v>สิงห์บุรี</c:v>
                </c:pt>
                <c:pt idx="7">
                  <c:v>อ่างทอง</c:v>
                </c:pt>
                <c:pt idx="8">
                  <c:v>นครนายก</c:v>
                </c:pt>
              </c:strCache>
            </c:strRef>
          </c:cat>
          <c:val>
            <c:numRef>
              <c:f>Sheet1!$B$2:$B$10</c:f>
              <c:numCache>
                <c:formatCode>0.00</c:formatCode>
                <c:ptCount val="9"/>
                <c:pt idx="0">
                  <c:v>68.2</c:v>
                </c:pt>
                <c:pt idx="1">
                  <c:v>69.540000000000006</c:v>
                </c:pt>
                <c:pt idx="2">
                  <c:v>38.230000000000011</c:v>
                </c:pt>
                <c:pt idx="3">
                  <c:v>80.39</c:v>
                </c:pt>
                <c:pt idx="4">
                  <c:v>70.23</c:v>
                </c:pt>
                <c:pt idx="5">
                  <c:v>74.669999999999987</c:v>
                </c:pt>
                <c:pt idx="6">
                  <c:v>85</c:v>
                </c:pt>
                <c:pt idx="7">
                  <c:v>92</c:v>
                </c:pt>
                <c:pt idx="8">
                  <c:v>75.760000000000005</c:v>
                </c:pt>
              </c:numCache>
            </c:numRef>
          </c:val>
        </c:ser>
        <c:dLbls>
          <c:showVal val="1"/>
        </c:dLbls>
        <c:gapWidth val="54"/>
        <c:gapDepth val="71"/>
        <c:shape val="cylinder"/>
        <c:axId val="130014592"/>
        <c:axId val="130020480"/>
        <c:axId val="0"/>
      </c:bar3DChart>
      <c:catAx>
        <c:axId val="130014592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="1"/>
            </a:pPr>
            <a:endParaRPr lang="th-TH"/>
          </a:p>
        </c:txPr>
        <c:crossAx val="130020480"/>
        <c:crosses val="autoZero"/>
        <c:auto val="1"/>
        <c:lblAlgn val="ctr"/>
        <c:lblOffset val="100"/>
      </c:catAx>
      <c:valAx>
        <c:axId val="130020480"/>
        <c:scaling>
          <c:orientation val="minMax"/>
        </c:scaling>
        <c:axPos val="l"/>
        <c:numFmt formatCode="0.00" sourceLinked="1"/>
        <c:majorTickMark val="in"/>
        <c:tickLblPos val="nextTo"/>
        <c:txPr>
          <a:bodyPr/>
          <a:lstStyle/>
          <a:p>
            <a:pPr>
              <a:defRPr sz="1400" b="1"/>
            </a:pPr>
            <a:endParaRPr lang="th-TH"/>
          </a:p>
        </c:txPr>
        <c:crossAx val="130014592"/>
        <c:crosses val="autoZero"/>
        <c:crossBetween val="between"/>
      </c:valAx>
      <c:spPr>
        <a:ln w="25400">
          <a:noFill/>
        </a:ln>
      </c:spPr>
    </c:plotArea>
    <c:plotVisOnly val="1"/>
  </c:chart>
  <c:txPr>
    <a:bodyPr/>
    <a:lstStyle/>
    <a:p>
      <a:pPr>
        <a:defRPr sz="1800"/>
      </a:pPr>
      <a:endParaRPr lang="th-TH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h-TH"/>
  <c:chart>
    <c:autoTitleDeleted val="1"/>
    <c:view3D>
      <c:depthPercent val="100"/>
      <c:rAngAx val="1"/>
    </c:view3D>
    <c:sideWall>
      <c:spPr>
        <a:noFill/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7.6706014293378033E-2"/>
          <c:y val="5.1161465101770456E-2"/>
          <c:w val="0.90444498758125036"/>
          <c:h val="0.75401842644757466"/>
        </c:manualLayout>
      </c:layout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ชุดข้อมูล 1</c:v>
                </c:pt>
              </c:strCache>
            </c:strRef>
          </c:tx>
          <c:spPr>
            <a:solidFill>
              <a:schemeClr val="accent4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dPt>
            <c:idx val="0"/>
            <c:spPr>
              <a:solidFill>
                <a:srgbClr val="009900"/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1"/>
            <c:spPr>
              <a:solidFill>
                <a:srgbClr val="FF6600"/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2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3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4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5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6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7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8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Lbls>
            <c:dLbl>
              <c:idx val="0"/>
              <c:layout>
                <c:manualLayout>
                  <c:x val="1.5421887800976423E-2"/>
                  <c:y val="-1.5725733305183863E-2"/>
                </c:manualLayout>
              </c:layout>
              <c:showVal val="1"/>
            </c:dLbl>
            <c:dLbl>
              <c:idx val="1"/>
              <c:layout>
                <c:manualLayout>
                  <c:x val="8.5677154449869068E-3"/>
                  <c:y val="-3.4072422161231693E-2"/>
                </c:manualLayout>
              </c:layout>
              <c:showVal val="1"/>
            </c:dLbl>
            <c:dLbl>
              <c:idx val="2"/>
              <c:layout>
                <c:manualLayout>
                  <c:x val="1.1994801622981853E-2"/>
                  <c:y val="-2.6209555508639851E-2"/>
                </c:manualLayout>
              </c:layout>
              <c:showVal val="1"/>
            </c:dLbl>
            <c:dLbl>
              <c:idx val="3"/>
              <c:layout>
                <c:manualLayout>
                  <c:x val="1.0281228780726022E-2"/>
                  <c:y val="-1.7380813069071677E-2"/>
                </c:manualLayout>
              </c:layout>
              <c:showVal val="1"/>
            </c:dLbl>
            <c:dLbl>
              <c:idx val="4"/>
              <c:layout>
                <c:manualLayout>
                  <c:x val="8.5677154449869068E-3"/>
                  <c:y val="-1.834668885604784E-2"/>
                </c:manualLayout>
              </c:layout>
              <c:showVal val="1"/>
            </c:dLbl>
            <c:dLbl>
              <c:idx val="5"/>
              <c:layout>
                <c:manualLayout>
                  <c:x val="1.0281258533984344E-2"/>
                  <c:y val="-1.3104777754319901E-2"/>
                </c:manualLayout>
              </c:layout>
              <c:showVal val="1"/>
            </c:dLbl>
            <c:dLbl>
              <c:idx val="6"/>
              <c:layout>
                <c:manualLayout>
                  <c:x val="1.5005795926829954E-2"/>
                  <c:y val="-9.6284575102976548E-3"/>
                </c:manualLayout>
              </c:layout>
              <c:showVal val="1"/>
            </c:dLbl>
            <c:dLbl>
              <c:idx val="7"/>
              <c:layout>
                <c:manualLayout>
                  <c:x val="8.5677154449869068E-3"/>
                  <c:y val="-1.8346688856047833E-2"/>
                </c:manualLayout>
              </c:layout>
              <c:showVal val="1"/>
            </c:dLbl>
            <c:dLbl>
              <c:idx val="8"/>
              <c:layout>
                <c:manualLayout>
                  <c:x val="6.8541723559895334E-3"/>
                  <c:y val="-2.8830511059503811E-2"/>
                </c:manualLayout>
              </c:layout>
              <c:showVal val="1"/>
            </c:dLbl>
            <c:dLbl>
              <c:idx val="9"/>
              <c:layout>
                <c:manualLayout>
                  <c:x val="1.5421752876323747E-2"/>
                  <c:y val="-2.8830511059503811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/>
                </a:pPr>
                <a:endParaRPr lang="th-TH"/>
              </a:p>
            </c:txPr>
            <c:showVal val="1"/>
          </c:dLbls>
          <c:cat>
            <c:strRef>
              <c:f>Sheet1!$A$2:$A$11</c:f>
              <c:strCache>
                <c:ptCount val="10"/>
                <c:pt idx="0">
                  <c:v>ประเทศ</c:v>
                </c:pt>
                <c:pt idx="1">
                  <c:v>เขต 4</c:v>
                </c:pt>
                <c:pt idx="2">
                  <c:v>นนทบุรี</c:v>
                </c:pt>
                <c:pt idx="3">
                  <c:v>ปทุมธานี</c:v>
                </c:pt>
                <c:pt idx="4">
                  <c:v>อยุธยา</c:v>
                </c:pt>
                <c:pt idx="5">
                  <c:v>อ่างทอง</c:v>
                </c:pt>
                <c:pt idx="6">
                  <c:v>ลพบุรี</c:v>
                </c:pt>
                <c:pt idx="7">
                  <c:v>สิงห์บุรี</c:v>
                </c:pt>
                <c:pt idx="8">
                  <c:v>สระบุรี</c:v>
                </c:pt>
                <c:pt idx="9">
                  <c:v>นครนายก</c:v>
                </c:pt>
              </c:strCache>
            </c:strRef>
          </c:cat>
          <c:val>
            <c:numRef>
              <c:f>Sheet1!$B$2:$B$11</c:f>
              <c:numCache>
                <c:formatCode>0.00</c:formatCode>
                <c:ptCount val="10"/>
                <c:pt idx="0">
                  <c:v>2.57</c:v>
                </c:pt>
                <c:pt idx="1">
                  <c:v>2.48</c:v>
                </c:pt>
                <c:pt idx="2">
                  <c:v>1.05</c:v>
                </c:pt>
                <c:pt idx="3">
                  <c:v>3.04</c:v>
                </c:pt>
                <c:pt idx="4">
                  <c:v>5.72</c:v>
                </c:pt>
                <c:pt idx="5" formatCode="0">
                  <c:v>0</c:v>
                </c:pt>
                <c:pt idx="6">
                  <c:v>3.21</c:v>
                </c:pt>
                <c:pt idx="7">
                  <c:v>3.07</c:v>
                </c:pt>
                <c:pt idx="8">
                  <c:v>0.87000000000000044</c:v>
                </c:pt>
                <c:pt idx="9" formatCode="0">
                  <c:v>0</c:v>
                </c:pt>
              </c:numCache>
            </c:numRef>
          </c:val>
        </c:ser>
        <c:dLbls>
          <c:showVal val="1"/>
        </c:dLbls>
        <c:gapWidth val="54"/>
        <c:gapDepth val="71"/>
        <c:shape val="cylinder"/>
        <c:axId val="134827392"/>
        <c:axId val="134833280"/>
        <c:axId val="0"/>
      </c:bar3DChart>
      <c:catAx>
        <c:axId val="134827392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="1"/>
            </a:pPr>
            <a:endParaRPr lang="th-TH"/>
          </a:p>
        </c:txPr>
        <c:crossAx val="134833280"/>
        <c:crosses val="autoZero"/>
        <c:auto val="1"/>
        <c:lblAlgn val="ctr"/>
        <c:lblOffset val="100"/>
      </c:catAx>
      <c:valAx>
        <c:axId val="134833280"/>
        <c:scaling>
          <c:orientation val="minMax"/>
          <c:max val="8"/>
        </c:scaling>
        <c:axPos val="l"/>
        <c:numFmt formatCode="0.00" sourceLinked="1"/>
        <c:majorTickMark val="in"/>
        <c:tickLblPos val="nextTo"/>
        <c:txPr>
          <a:bodyPr/>
          <a:lstStyle/>
          <a:p>
            <a:pPr>
              <a:defRPr sz="1400" b="1"/>
            </a:pPr>
            <a:endParaRPr lang="th-TH"/>
          </a:p>
        </c:txPr>
        <c:crossAx val="134827392"/>
        <c:crosses val="autoZero"/>
        <c:crossBetween val="between"/>
      </c:valAx>
      <c:spPr>
        <a:ln w="25400">
          <a:noFill/>
        </a:ln>
      </c:spPr>
    </c:plotArea>
    <c:plotVisOnly val="1"/>
  </c:chart>
  <c:txPr>
    <a:bodyPr/>
    <a:lstStyle/>
    <a:p>
      <a:pPr>
        <a:defRPr sz="1800"/>
      </a:pPr>
      <a:endParaRPr lang="th-TH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0.36163</cdr:x>
      <cdr:y>0.10985</cdr:y>
    </cdr:from>
    <cdr:to>
      <cdr:x>0.39439</cdr:x>
      <cdr:y>0.1745</cdr:y>
    </cdr:to>
    <cdr:sp macro="" textlink="">
      <cdr:nvSpPr>
        <cdr:cNvPr id="2" name="ดาว 5 แฉก 1"/>
        <cdr:cNvSpPr/>
      </cdr:nvSpPr>
      <cdr:spPr>
        <a:xfrm xmlns:a="http://schemas.openxmlformats.org/drawingml/2006/main">
          <a:off x="3878318" y="551793"/>
          <a:ext cx="351345" cy="324729"/>
        </a:xfrm>
        <a:prstGeom xmlns:a="http://schemas.openxmlformats.org/drawingml/2006/main" prst="star5">
          <a:avLst/>
        </a:prstGeom>
        <a:solidFill xmlns:a="http://schemas.openxmlformats.org/drawingml/2006/main">
          <a:srgbClr val="FF0000"/>
        </a:solidFill>
        <a:ln xmlns:a="http://schemas.openxmlformats.org/drawingml/2006/main" w="12700" cap="flat" cmpd="sng" algn="ctr">
          <a:solidFill>
            <a:sysClr val="windowText" lastClr="000000"/>
          </a:solidFill>
          <a:prstDash val="solid"/>
          <a:miter lim="800000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th-TH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sz="2800" kern="1200">
              <a:solidFill>
                <a:sysClr val="window" lastClr="FFFFFF"/>
              </a:solidFill>
              <a:latin typeface="Calibri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sz="2800" kern="1200">
              <a:solidFill>
                <a:sysClr val="window" lastClr="FFFFFF"/>
              </a:solidFill>
              <a:latin typeface="Calibri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sz="2800" kern="1200">
              <a:solidFill>
                <a:sysClr val="window" lastClr="FFFFFF"/>
              </a:solidFill>
              <a:latin typeface="Calibri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sz="2800" kern="1200">
              <a:solidFill>
                <a:sysClr val="window" lastClr="FFFFFF"/>
              </a:solidFill>
              <a:latin typeface="Calibri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sz="2800" kern="1200">
              <a:solidFill>
                <a:sysClr val="window" lastClr="FFFFFF"/>
              </a:solidFill>
              <a:latin typeface="Calibri"/>
            </a:defRPr>
          </a:lvl5pPr>
          <a:lvl6pPr marL="2286000" algn="l" defTabSz="914400" rtl="0" eaLnBrk="1" latinLnBrk="0" hangingPunct="1">
            <a:defRPr sz="2800" kern="1200">
              <a:solidFill>
                <a:sysClr val="window" lastClr="FFFFFF"/>
              </a:solidFill>
              <a:latin typeface="Calibri"/>
            </a:defRPr>
          </a:lvl6pPr>
          <a:lvl7pPr marL="2743200" algn="l" defTabSz="914400" rtl="0" eaLnBrk="1" latinLnBrk="0" hangingPunct="1">
            <a:defRPr sz="2800" kern="1200">
              <a:solidFill>
                <a:sysClr val="window" lastClr="FFFFFF"/>
              </a:solidFill>
              <a:latin typeface="Calibri"/>
            </a:defRPr>
          </a:lvl7pPr>
          <a:lvl8pPr marL="3200400" algn="l" defTabSz="914400" rtl="0" eaLnBrk="1" latinLnBrk="0" hangingPunct="1">
            <a:defRPr sz="2800" kern="1200">
              <a:solidFill>
                <a:sysClr val="window" lastClr="FFFFFF"/>
              </a:solidFill>
              <a:latin typeface="Calibri"/>
            </a:defRPr>
          </a:lvl8pPr>
          <a:lvl9pPr marL="3657600" algn="l" defTabSz="914400" rtl="0" eaLnBrk="1" latinLnBrk="0" hangingPunct="1">
            <a:defRPr sz="2800" kern="12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endParaRPr lang="th-TH"/>
        </a:p>
      </cdr:txBody>
    </cdr:sp>
  </cdr:relSizeAnchor>
  <cdr:relSizeAnchor xmlns:cdr="http://schemas.openxmlformats.org/drawingml/2006/chartDrawing">
    <cdr:from>
      <cdr:x>0.45865</cdr:x>
      <cdr:y>0.10985</cdr:y>
    </cdr:from>
    <cdr:to>
      <cdr:x>0.49141</cdr:x>
      <cdr:y>0.1745</cdr:y>
    </cdr:to>
    <cdr:sp macro="" textlink="">
      <cdr:nvSpPr>
        <cdr:cNvPr id="3" name="ดาว 5 แฉก 2"/>
        <cdr:cNvSpPr/>
      </cdr:nvSpPr>
      <cdr:spPr>
        <a:xfrm xmlns:a="http://schemas.openxmlformats.org/drawingml/2006/main">
          <a:off x="4918842" y="551794"/>
          <a:ext cx="351345" cy="324729"/>
        </a:xfrm>
        <a:prstGeom xmlns:a="http://schemas.openxmlformats.org/drawingml/2006/main" prst="star5">
          <a:avLst/>
        </a:prstGeom>
        <a:solidFill xmlns:a="http://schemas.openxmlformats.org/drawingml/2006/main">
          <a:srgbClr val="FF0000"/>
        </a:solidFill>
        <a:ln xmlns:a="http://schemas.openxmlformats.org/drawingml/2006/main" w="12700" cap="flat" cmpd="sng" algn="ctr">
          <a:solidFill>
            <a:sysClr val="windowText" lastClr="000000"/>
          </a:solidFill>
          <a:prstDash val="solid"/>
          <a:miter lim="800000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endParaRPr lang="th-TH"/>
        </a:p>
      </cdr:txBody>
    </cdr:sp>
  </cdr:relSizeAnchor>
  <cdr:relSizeAnchor xmlns:cdr="http://schemas.openxmlformats.org/drawingml/2006/chartDrawing">
    <cdr:from>
      <cdr:x>0.5542</cdr:x>
      <cdr:y>0.10671</cdr:y>
    </cdr:from>
    <cdr:to>
      <cdr:x>0.58696</cdr:x>
      <cdr:y>0.17136</cdr:y>
    </cdr:to>
    <cdr:sp macro="" textlink="">
      <cdr:nvSpPr>
        <cdr:cNvPr id="4" name="ดาว 5 แฉก 3"/>
        <cdr:cNvSpPr/>
      </cdr:nvSpPr>
      <cdr:spPr>
        <a:xfrm xmlns:a="http://schemas.openxmlformats.org/drawingml/2006/main">
          <a:off x="5943600" y="536027"/>
          <a:ext cx="351345" cy="324729"/>
        </a:xfrm>
        <a:prstGeom xmlns:a="http://schemas.openxmlformats.org/drawingml/2006/main" prst="star5">
          <a:avLst/>
        </a:prstGeom>
        <a:solidFill xmlns:a="http://schemas.openxmlformats.org/drawingml/2006/main">
          <a:srgbClr val="FF0000"/>
        </a:solidFill>
        <a:ln xmlns:a="http://schemas.openxmlformats.org/drawingml/2006/main" w="12700" cap="flat" cmpd="sng" algn="ctr">
          <a:solidFill>
            <a:sysClr val="windowText" lastClr="000000"/>
          </a:solidFill>
          <a:prstDash val="solid"/>
          <a:miter lim="800000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endParaRPr lang="th-TH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ตัวยึดหัวกระดาษ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4302625" cy="34026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1987" name="ตัวยึดวันที่ 2"/>
          <p:cNvSpPr>
            <a:spLocks noGrp="1"/>
          </p:cNvSpPr>
          <p:nvPr>
            <p:ph type="dt" sz="quarter" idx="1"/>
          </p:nvPr>
        </p:nvSpPr>
        <p:spPr bwMode="auto">
          <a:xfrm>
            <a:off x="5621696" y="0"/>
            <a:ext cx="4302625" cy="34026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2CD36C4-3230-425F-B19E-B53A06C0AB14}" type="datetimeFigureOut">
              <a:rPr lang="th-TH"/>
              <a:pPr>
                <a:defRPr/>
              </a:pPr>
              <a:t>15/05/60</a:t>
            </a:fld>
            <a:endParaRPr lang="th-TH"/>
          </a:p>
        </p:txBody>
      </p:sp>
      <p:sp>
        <p:nvSpPr>
          <p:cNvPr id="41988" name="ตัวยึดท้ายกระดาษ 3"/>
          <p:cNvSpPr>
            <a:spLocks noGrp="1"/>
          </p:cNvSpPr>
          <p:nvPr>
            <p:ph type="ftr" sz="quarter" idx="2"/>
          </p:nvPr>
        </p:nvSpPr>
        <p:spPr bwMode="auto">
          <a:xfrm>
            <a:off x="0" y="6456324"/>
            <a:ext cx="4302625" cy="340264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1989" name="ตัวยึดหมายเลขภาพนิ่ง 4"/>
          <p:cNvSpPr>
            <a:spLocks noGrp="1"/>
          </p:cNvSpPr>
          <p:nvPr>
            <p:ph type="sldNum" sz="quarter" idx="3"/>
          </p:nvPr>
        </p:nvSpPr>
        <p:spPr bwMode="auto">
          <a:xfrm>
            <a:off x="5621696" y="6456324"/>
            <a:ext cx="4302625" cy="340264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7D1B7F8-2B12-4A74-97EC-F96C6EF30C39}" type="slidenum">
              <a:rPr lang="th-TH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5621696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EC91745-EFC7-444C-927A-E85B53013470}" type="datetimeFigureOut">
              <a:rPr lang="th-TH"/>
              <a:pPr>
                <a:defRPr/>
              </a:pPr>
              <a:t>15/05/60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h-TH" noProof="0" smtClean="0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992201" y="3228705"/>
            <a:ext cx="7942238" cy="30591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noProof="0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noProof="0" smtClean="0"/>
              <a:t>ระดับที่สอง</a:t>
            </a:r>
          </a:p>
          <a:p>
            <a:pPr lvl="2"/>
            <a:r>
              <a:rPr lang="th-TH" noProof="0" smtClean="0"/>
              <a:t>ระดับที่สาม</a:t>
            </a:r>
          </a:p>
          <a:p>
            <a:pPr lvl="3"/>
            <a:r>
              <a:rPr lang="th-TH" noProof="0" smtClean="0"/>
              <a:t>ระดับที่สี่</a:t>
            </a:r>
          </a:p>
          <a:p>
            <a:pPr lvl="4"/>
            <a:r>
              <a:rPr lang="th-TH" noProof="0" smtClean="0"/>
              <a:t>ระดับที่ห้า</a:t>
            </a: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5621696" y="6456324"/>
            <a:ext cx="4302625" cy="340264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F4A03C0-35F0-40D8-8B29-5EBD793A0F6D}" type="slidenum">
              <a:rPr lang="th-TH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4A03C0-35F0-40D8-8B29-5EBD793A0F6D}" type="slidenum">
              <a:rPr lang="th-TH" smtClean="0"/>
              <a:pPr/>
              <a:t>26</a:t>
            </a:fld>
            <a:endParaRPr lang="th-TH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4A03C0-35F0-40D8-8B29-5EBD793A0F6D}" type="slidenum">
              <a:rPr lang="th-TH" smtClean="0"/>
              <a:pPr/>
              <a:t>36</a:t>
            </a:fld>
            <a:endParaRPr lang="th-TH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4A03C0-35F0-40D8-8B29-5EBD793A0F6D}" type="slidenum">
              <a:rPr lang="th-TH" smtClean="0"/>
              <a:pPr/>
              <a:t>37</a:t>
            </a:fld>
            <a:endParaRPr 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FAA30-0462-4F7B-A6FF-0A19B5D65125}" type="datetimeFigureOut">
              <a:rPr lang="th-TH"/>
              <a:pPr>
                <a:defRPr/>
              </a:pPr>
              <a:t>15/05/60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1AE6A1-C9BD-4D01-ABF6-8A26EC17BCEF}" type="slidenum">
              <a:rPr lang="th-TH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C6D79-E806-4C2E-9EE4-8F758FE43273}" type="datetimeFigureOut">
              <a:rPr lang="th-TH"/>
              <a:pPr>
                <a:defRPr/>
              </a:pPr>
              <a:t>15/05/60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9AA209-70C2-41D9-AE9D-365FBFE7230B}" type="slidenum">
              <a:rPr lang="th-TH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BFAA7-CD7B-4B8E-848C-C3F2AAFBBCBB}" type="datetimeFigureOut">
              <a:rPr lang="th-TH"/>
              <a:pPr>
                <a:defRPr/>
              </a:pPr>
              <a:t>15/05/60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260891-5004-44C1-BBE8-72B0145D2129}" type="slidenum">
              <a:rPr lang="th-TH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C7737-C3DF-4FE2-81F2-177B6D9FB2F9}" type="datetimeFigureOut">
              <a:rPr lang="th-TH"/>
              <a:pPr>
                <a:defRPr/>
              </a:pPr>
              <a:t>15/05/60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15A18E-681E-4494-A4D9-B1424B67CA99}" type="slidenum">
              <a:rPr lang="th-TH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6D0A3-C60D-4F3C-9C3D-37A7EE1D7B6B}" type="datetimeFigureOut">
              <a:rPr lang="th-TH"/>
              <a:pPr>
                <a:defRPr/>
              </a:pPr>
              <a:t>15/05/60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87A14C-F46F-4AC1-BD66-7B94C4FD072E}" type="slidenum">
              <a:rPr lang="th-TH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5F634-1557-42FA-8001-62F3E99E67E5}" type="datetimeFigureOut">
              <a:rPr lang="th-TH"/>
              <a:pPr>
                <a:defRPr/>
              </a:pPr>
              <a:t>15/05/60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9E18E9-2BAB-4535-89C3-E48B93A91D3B}" type="slidenum">
              <a:rPr lang="th-TH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99E19A-E074-4090-B8A3-1289B8FC1BD4}" type="datetimeFigureOut">
              <a:rPr lang="th-TH"/>
              <a:pPr>
                <a:defRPr/>
              </a:pPr>
              <a:t>15/05/60</a:t>
            </a:fld>
            <a:endParaRPr lang="th-T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262AD9-711E-4618-9E47-4D9D35A71CCC}" type="slidenum">
              <a:rPr lang="th-TH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B166E-12AC-444E-B5F5-A17AB340EB0E}" type="datetimeFigureOut">
              <a:rPr lang="th-TH"/>
              <a:pPr>
                <a:defRPr/>
              </a:pPr>
              <a:t>15/05/60</a:t>
            </a:fld>
            <a:endParaRPr lang="th-T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77DDE3-FF30-4BE2-A04A-9DF9701B81FF}" type="slidenum">
              <a:rPr lang="th-TH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DB6621-2CCD-4AC8-B76C-7A0FA13F3A31}" type="datetimeFigureOut">
              <a:rPr lang="th-TH"/>
              <a:pPr>
                <a:defRPr/>
              </a:pPr>
              <a:t>15/05/60</a:t>
            </a:fld>
            <a:endParaRPr lang="th-TH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A3A203-839C-4FD6-A633-60C448D25630}" type="slidenum">
              <a:rPr lang="th-TH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FDCA3-CF36-4DF4-AC1B-7AC09B17E69A}" type="datetimeFigureOut">
              <a:rPr lang="th-TH"/>
              <a:pPr>
                <a:defRPr/>
              </a:pPr>
              <a:t>15/05/60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7A304F-9F8A-4267-8A4E-337D4D34CC27}" type="slidenum">
              <a:rPr lang="th-TH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th-TH" noProof="0" smtClean="0"/>
              <a:t>คลิกไอคอนเพื่อเพิ่มรูปภาพ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3030E2-1591-4D1F-B53F-FBDEA00CA9D2}" type="datetimeFigureOut">
              <a:rPr lang="th-TH"/>
              <a:pPr>
                <a:defRPr/>
              </a:pPr>
              <a:t>15/05/60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2B9A8E-862C-4F17-87FF-083730FF7796}" type="slidenum">
              <a:rPr lang="th-TH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th-TH" smtClean="0"/>
              <a:t>คลิกเพื่อแก้ไขสไตล์ชื่อเรื่องต้นแบบ</a:t>
            </a:r>
            <a:endParaRPr lang="en-US" altLang="th-TH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altLang="th-TH" smtClean="0"/>
              <a:t>ระดับที่สอง</a:t>
            </a:r>
          </a:p>
          <a:p>
            <a:pPr lvl="2"/>
            <a:r>
              <a:rPr lang="th-TH" altLang="th-TH" smtClean="0"/>
              <a:t>ระดับที่สาม</a:t>
            </a:r>
          </a:p>
          <a:p>
            <a:pPr lvl="3"/>
            <a:r>
              <a:rPr lang="th-TH" altLang="th-TH" smtClean="0"/>
              <a:t>ระดับที่สี่</a:t>
            </a:r>
          </a:p>
          <a:p>
            <a:pPr lvl="4"/>
            <a:r>
              <a:rPr lang="th-TH" altLang="th-TH" smtClean="0"/>
              <a:t>ระดับที่ห้า</a:t>
            </a:r>
            <a:endParaRPr lang="en-US" altLang="th-TH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A5E28F1-C0B8-4C22-B859-3182C6A5B23E}" type="datetimeFigureOut">
              <a:rPr lang="th-TH"/>
              <a:pPr>
                <a:defRPr/>
              </a:pPr>
              <a:t>15/05/60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  <a:cs typeface="Cordia New" pitchFamily="34" charset="-34"/>
              </a:defRPr>
            </a:lvl1pPr>
          </a:lstStyle>
          <a:p>
            <a:fld id="{500C5885-EF27-4012-A4BD-31497506A0F3}" type="slidenum">
              <a:rPr lang="th-TH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cs typeface="Angsana New" pitchFamily="18" charset="-34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cs typeface="Angsana New" pitchFamily="18" charset="-34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cs typeface="Angsana New" pitchFamily="18" charset="-34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cs typeface="Angsana New" pitchFamily="18" charset="-34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cs typeface="Angsana New" pitchFamily="18" charset="-34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cs typeface="Angsana New" pitchFamily="18" charset="-34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cs typeface="Angsana New" pitchFamily="18" charset="-34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cs typeface="Angsana New" pitchFamily="18" charset="-34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3" descr="H:\ \RHSO4_Logo_With_Tex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9405" y="3981967"/>
            <a:ext cx="2548610" cy="2685861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extLst>
            <a:ext uri="{909E8E84-426E-40DD-AFC4-6F175D3DCCD1}"/>
          </a:extLst>
        </p:spPr>
      </p:pic>
      <p:sp>
        <p:nvSpPr>
          <p:cNvPr id="2" name="สี่เหลี่ยมผืนผ้า 1"/>
          <p:cNvSpPr/>
          <p:nvPr/>
        </p:nvSpPr>
        <p:spPr>
          <a:xfrm>
            <a:off x="380097" y="322370"/>
            <a:ext cx="11404600" cy="342982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3" name="กล่องข้อความ 2"/>
          <p:cNvSpPr txBox="1"/>
          <p:nvPr/>
        </p:nvSpPr>
        <p:spPr>
          <a:xfrm>
            <a:off x="530249" y="518036"/>
            <a:ext cx="11323637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ผลการดําเนินงานตามคํารับรองการปฏิบัติราชการ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(Performance Agreement : PA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เขตสุขภาพที่ 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(รอบ 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6</a:t>
            </a:r>
            <a:r>
              <a:rPr lang="th-TH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เดือน 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: 1 </a:t>
            </a:r>
            <a:r>
              <a:rPr lang="th-TH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ตุลาคม 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2559 – 31 </a:t>
            </a:r>
            <a:r>
              <a:rPr lang="th-TH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มีนาคม 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2560</a:t>
            </a:r>
            <a:r>
              <a:rPr lang="th-TH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)</a:t>
            </a:r>
            <a:endParaRPr lang="th-TH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10" name="Picture 2" descr="C:\Users\stat14\Desktop\symbol-ministry\logo MOPH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37221" y="4739987"/>
            <a:ext cx="712173" cy="651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กล่องข้อความ 22"/>
          <p:cNvSpPr txBox="1">
            <a:spLocks noChangeArrowheads="1"/>
          </p:cNvSpPr>
          <p:nvPr/>
        </p:nvSpPr>
        <p:spPr bwMode="auto">
          <a:xfrm>
            <a:off x="3738017" y="1141474"/>
            <a:ext cx="7849639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h-TH" sz="2200" b="1" dirty="0" smtClean="0"/>
              <a:t>ระดับเขตสุขภาพ/ </a:t>
            </a:r>
            <a:r>
              <a:rPr lang="th-TH" sz="2200" b="1" dirty="0" err="1" smtClean="0"/>
              <a:t>สสจ.</a:t>
            </a:r>
            <a:r>
              <a:rPr lang="th-TH" sz="2200" b="1" dirty="0" smtClean="0"/>
              <a:t>/กรมวิชาการระดับเขต (ศูนย์อนามัย </a:t>
            </a:r>
            <a:r>
              <a:rPr lang="th-TH" sz="2200" b="1" dirty="0" err="1" smtClean="0"/>
              <a:t>สนง.</a:t>
            </a:r>
            <a:r>
              <a:rPr lang="th-TH" sz="2200" b="1" dirty="0" smtClean="0"/>
              <a:t>ป้องกันควบคุมโรค ศูนย์สุขภาพจิต)</a:t>
            </a:r>
            <a:endParaRPr lang="en-US" sz="2200" b="1" dirty="0" smtClean="0"/>
          </a:p>
        </p:txBody>
      </p:sp>
      <p:sp>
        <p:nvSpPr>
          <p:cNvPr id="39" name="สี่เหลี่ยมผืนผ้ามุมมน 38"/>
          <p:cNvSpPr/>
          <p:nvPr/>
        </p:nvSpPr>
        <p:spPr>
          <a:xfrm>
            <a:off x="3577462" y="1092480"/>
            <a:ext cx="8057490" cy="531373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12" name="สี่เหลี่ยมผืนผ้ามุมมน 19"/>
          <p:cNvSpPr/>
          <p:nvPr/>
        </p:nvSpPr>
        <p:spPr>
          <a:xfrm>
            <a:off x="222600" y="1087826"/>
            <a:ext cx="3220872" cy="536027"/>
          </a:xfrm>
          <a:prstGeom prst="roundRect">
            <a:avLst/>
          </a:prstGeom>
          <a:solidFill>
            <a:srgbClr val="FFCC99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Small </a:t>
            </a:r>
            <a:r>
              <a:rPr lang="en-US" sz="34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success 6 </a:t>
            </a:r>
            <a:r>
              <a:rPr lang="th-TH" sz="34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เดือน</a:t>
            </a:r>
          </a:p>
        </p:txBody>
      </p:sp>
      <p:sp>
        <p:nvSpPr>
          <p:cNvPr id="17" name="กล่องข้อความ 14"/>
          <p:cNvSpPr txBox="1">
            <a:spLocks noChangeArrowheads="1"/>
          </p:cNvSpPr>
          <p:nvPr/>
        </p:nvSpPr>
        <p:spPr bwMode="auto">
          <a:xfrm>
            <a:off x="10037648" y="6503879"/>
            <a:ext cx="203934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แหล่งที่มา </a:t>
            </a:r>
            <a:r>
              <a:rPr lang="en-US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ข้อมูลจากจังหวัด</a:t>
            </a:r>
            <a:endParaRPr lang="th-TH" sz="1800" b="1" dirty="0"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15" name="ตาราง 14"/>
          <p:cNvGraphicFramePr>
            <a:graphicFrameLocks noGrp="1"/>
          </p:cNvGraphicFramePr>
          <p:nvPr/>
        </p:nvGraphicFramePr>
        <p:xfrm>
          <a:off x="283780" y="2185859"/>
          <a:ext cx="11540358" cy="374103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855779"/>
                <a:gridCol w="851338"/>
                <a:gridCol w="819806"/>
                <a:gridCol w="819807"/>
                <a:gridCol w="788276"/>
                <a:gridCol w="835573"/>
                <a:gridCol w="851338"/>
                <a:gridCol w="804041"/>
                <a:gridCol w="914400"/>
              </a:tblGrid>
              <a:tr h="723511">
                <a:tc>
                  <a:txBody>
                    <a:bodyPr/>
                    <a:lstStyle/>
                    <a:p>
                      <a:pPr algn="ctr"/>
                      <a:r>
                        <a:rPr lang="th-TH" sz="2000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                                                 </a:t>
                      </a:r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จังหวัด</a:t>
                      </a:r>
                    </a:p>
                    <a:p>
                      <a:pPr algn="l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   ผลการดำเนินงาน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นนทบุรี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ปทุมธานี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อยุธยา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สระบุรี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ลพบุรี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สิงห์บุรี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อ่างทอง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นครนายก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</a:tr>
              <a:tr h="723511">
                <a:tc>
                  <a:txBody>
                    <a:bodyPr/>
                    <a:lstStyle/>
                    <a:p>
                      <a:r>
                        <a:rPr lang="th-TH" sz="200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1. ประสานงานและสนับสนุนการจัดประชุมอนุกรรมการการป้องกันและแก้ไขปัญหาการตั้งครรภ์ในวัยรุ่นและติดตามความก้าวหน้า</a:t>
                      </a:r>
                    </a:p>
                    <a:p>
                      <a:r>
                        <a:rPr lang="th-TH" sz="200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การดำเนินงานของอนุกรรมการฯ</a:t>
                      </a:r>
                      <a:endParaRPr lang="en-US" sz="2000" kern="1200" dirty="0">
                        <a:solidFill>
                          <a:schemeClr val="dk1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</a:tr>
              <a:tr h="669402">
                <a:tc>
                  <a:txBody>
                    <a:bodyPr/>
                    <a:lstStyle/>
                    <a:p>
                      <a:r>
                        <a:rPr lang="th-TH" sz="200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2. มีการจัดเวทีแลกเปลี่ยนเรียนรู้การดำเนินงานป้องกันและแก้ไขปัญหาการตั้งครรภ์ในวัยรุ่นในระดับเขต</a:t>
                      </a:r>
                      <a:endParaRPr lang="en-US" sz="2000" kern="1200" dirty="0">
                        <a:solidFill>
                          <a:schemeClr val="dk1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</a:tr>
              <a:tr h="723511">
                <a:tc>
                  <a:txBody>
                    <a:bodyPr/>
                    <a:lstStyle/>
                    <a:p>
                      <a:r>
                        <a:rPr lang="th-TH" sz="200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3. ศูนย์อนามัย </a:t>
                      </a:r>
                      <a:r>
                        <a:rPr lang="th-TH" sz="2000" kern="1200" dirty="0" err="1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สคร.</a:t>
                      </a:r>
                      <a:r>
                        <a:rPr lang="th-TH" sz="200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ศูนย์สุขภาพจิต และ </a:t>
                      </a:r>
                      <a:r>
                        <a:rPr lang="th-TH" sz="2000" kern="1200" dirty="0" err="1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สสจ.</a:t>
                      </a:r>
                      <a:r>
                        <a:rPr lang="th-TH" sz="200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มีการเยี่ยมเสริมพลังโรงพยาบาล ในเขตรับผิดชอบให้ดำเนินงานตามมาตรฐาน 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YFHS </a:t>
                      </a:r>
                      <a:endParaRPr lang="th-TH" sz="2000" kern="1200" dirty="0" smtClean="0">
                        <a:solidFill>
                          <a:schemeClr val="dk1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r>
                        <a:rPr lang="th-TH" sz="200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ฉบับบูรณาการและอำเภอมีการดำเนินงานตามเกณฑ์อำเภออนามัย</a:t>
                      </a:r>
                    </a:p>
                    <a:p>
                      <a:r>
                        <a:rPr lang="th-TH" sz="200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การเจริญพันธุ์ </a:t>
                      </a:r>
                      <a:endParaRPr lang="en-US" sz="2000" kern="1200" dirty="0">
                        <a:solidFill>
                          <a:schemeClr val="dk1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r>
                        <a:rPr lang="th-TH" sz="200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มีการดำเนินงานตามเกณฑ์อำเภออนามัยการเจริญพันธุ์ จำนวน 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2</a:t>
                      </a:r>
                      <a:r>
                        <a:rPr lang="th-TH" sz="200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แห่ง</a:t>
                      </a:r>
                      <a:r>
                        <a:rPr lang="th-TH" sz="2000" b="1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</a:t>
                      </a:r>
                      <a:r>
                        <a:rPr lang="th-TH" sz="200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คือ รพ.นครนายก  และ รพ.หนองแซง จากเป้าหมายปี 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2560</a:t>
                      </a:r>
                      <a:r>
                        <a:rPr lang="th-TH" sz="200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จำนวน 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6</a:t>
                      </a:r>
                      <a:r>
                        <a:rPr lang="th-TH" sz="200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แห่ง ส่วน รพ.อื่นๆ อีก 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4</a:t>
                      </a:r>
                      <a:r>
                        <a:rPr lang="th-TH" sz="200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(รพ.พระนารายณ์มหาราชรพ.สระบุรี รพ.พระพุทธบาท รพ.ท่าวุ้ง)  จะเริ่มลงเยี่ยมเสริมพลังหลังเดือนเมษายน</a:t>
                      </a:r>
                      <a:endParaRPr lang="th-TH" sz="2000" b="0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20" name="ตัวเชื่อมต่อตรง 19"/>
          <p:cNvCxnSpPr/>
          <p:nvPr/>
        </p:nvCxnSpPr>
        <p:spPr>
          <a:xfrm>
            <a:off x="299544" y="2207173"/>
            <a:ext cx="4808484" cy="64638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สี่เหลี่ยมผืนผ้า 12"/>
          <p:cNvSpPr/>
          <p:nvPr/>
        </p:nvSpPr>
        <p:spPr>
          <a:xfrm>
            <a:off x="1248650" y="7"/>
            <a:ext cx="10943350" cy="756742"/>
          </a:xfrm>
          <a:prstGeom prst="rect">
            <a:avLst/>
          </a:prstGeom>
          <a:solidFill>
            <a:srgbClr val="0099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ตัวชี้วัดที่        </a:t>
            </a: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อัตราการคลอดมีชีพในหญิงอายุ 15-19 ปี  </a:t>
            </a:r>
            <a:r>
              <a:rPr lang="th-TH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(ไม่เกิน 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42 </a:t>
            </a:r>
            <a:r>
              <a:rPr lang="th-TH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ต่อพันประชากร)</a:t>
            </a:r>
          </a:p>
        </p:txBody>
      </p:sp>
      <p:sp>
        <p:nvSpPr>
          <p:cNvPr id="14" name="สี่เหลี่ยมคางหมู 13"/>
          <p:cNvSpPr/>
          <p:nvPr/>
        </p:nvSpPr>
        <p:spPr>
          <a:xfrm rot="16200000">
            <a:off x="590415" y="94286"/>
            <a:ext cx="756747" cy="536643"/>
          </a:xfrm>
          <a:prstGeom prst="trapezoid">
            <a:avLst>
              <a:gd name="adj" fmla="val 45996"/>
            </a:avLst>
          </a:prstGeom>
          <a:solidFill>
            <a:srgbClr val="0099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pic>
        <p:nvPicPr>
          <p:cNvPr id="16" name="Picture 2" descr="C:\Users\stat14\Desktop\symbol-ministry\logo MOPH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6123" y="15770"/>
            <a:ext cx="851341" cy="779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กล่องข้อความ 8"/>
          <p:cNvSpPr txBox="1"/>
          <p:nvPr/>
        </p:nvSpPr>
        <p:spPr>
          <a:xfrm>
            <a:off x="2307612" y="4"/>
            <a:ext cx="444352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2</a:t>
            </a:r>
            <a:endParaRPr lang="th-TH" sz="40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กล่องข้อความ 22"/>
          <p:cNvSpPr txBox="1">
            <a:spLocks noChangeArrowheads="1"/>
          </p:cNvSpPr>
          <p:nvPr/>
        </p:nvSpPr>
        <p:spPr bwMode="auto">
          <a:xfrm>
            <a:off x="3674954" y="1141474"/>
            <a:ext cx="36087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h-TH" sz="2400" b="1" dirty="0" smtClean="0"/>
              <a:t>ระดับอำเภอ/</a:t>
            </a:r>
            <a:r>
              <a:rPr lang="th-TH" sz="2400" b="1" dirty="0" err="1" smtClean="0"/>
              <a:t>รพช</a:t>
            </a:r>
            <a:r>
              <a:rPr lang="th-TH" sz="2400" b="1" dirty="0" smtClean="0"/>
              <a:t>/</a:t>
            </a:r>
            <a:r>
              <a:rPr lang="th-TH" sz="2400" b="1" dirty="0" err="1" smtClean="0"/>
              <a:t>รพท</a:t>
            </a:r>
            <a:r>
              <a:rPr lang="th-TH" sz="2400" b="1" dirty="0" smtClean="0"/>
              <a:t>/</a:t>
            </a:r>
            <a:r>
              <a:rPr lang="th-TH" sz="2400" b="1" dirty="0" err="1" smtClean="0"/>
              <a:t>รพศ</a:t>
            </a:r>
            <a:r>
              <a:rPr lang="th-TH" sz="2400" b="1" dirty="0" smtClean="0"/>
              <a:t> ระดับพื้นที่</a:t>
            </a:r>
            <a:endParaRPr lang="en-US" sz="2400" b="1" dirty="0" smtClean="0"/>
          </a:p>
        </p:txBody>
      </p:sp>
      <p:sp>
        <p:nvSpPr>
          <p:cNvPr id="39" name="สี่เหลี่ยมผืนผ้ามุมมน 38"/>
          <p:cNvSpPr/>
          <p:nvPr/>
        </p:nvSpPr>
        <p:spPr>
          <a:xfrm>
            <a:off x="3577462" y="1092480"/>
            <a:ext cx="3658910" cy="531373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12" name="สี่เหลี่ยมผืนผ้ามุมมน 19"/>
          <p:cNvSpPr/>
          <p:nvPr/>
        </p:nvSpPr>
        <p:spPr>
          <a:xfrm>
            <a:off x="222600" y="1087826"/>
            <a:ext cx="3220872" cy="536027"/>
          </a:xfrm>
          <a:prstGeom prst="roundRect">
            <a:avLst/>
          </a:prstGeom>
          <a:solidFill>
            <a:srgbClr val="FFCC99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Small </a:t>
            </a:r>
            <a:r>
              <a:rPr lang="en-US" sz="34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success 6 </a:t>
            </a:r>
            <a:r>
              <a:rPr lang="th-TH" sz="34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เดือน</a:t>
            </a:r>
          </a:p>
        </p:txBody>
      </p:sp>
      <p:sp>
        <p:nvSpPr>
          <p:cNvPr id="17" name="กล่องข้อความ 14"/>
          <p:cNvSpPr txBox="1">
            <a:spLocks noChangeArrowheads="1"/>
          </p:cNvSpPr>
          <p:nvPr/>
        </p:nvSpPr>
        <p:spPr bwMode="auto">
          <a:xfrm>
            <a:off x="10037648" y="6503879"/>
            <a:ext cx="203934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แหล่งที่มา </a:t>
            </a:r>
            <a:r>
              <a:rPr lang="en-US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ข้อมูลจากจังหวัด</a:t>
            </a:r>
            <a:endParaRPr lang="th-TH" sz="1800" b="1" dirty="0"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15" name="ตาราง 14"/>
          <p:cNvGraphicFramePr>
            <a:graphicFrameLocks noGrp="1"/>
          </p:cNvGraphicFramePr>
          <p:nvPr/>
        </p:nvGraphicFramePr>
        <p:xfrm>
          <a:off x="283780" y="2185859"/>
          <a:ext cx="11540358" cy="374103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855779"/>
                <a:gridCol w="851338"/>
                <a:gridCol w="819806"/>
                <a:gridCol w="819807"/>
                <a:gridCol w="788276"/>
                <a:gridCol w="835573"/>
                <a:gridCol w="851338"/>
                <a:gridCol w="804041"/>
                <a:gridCol w="914400"/>
              </a:tblGrid>
              <a:tr h="723511">
                <a:tc>
                  <a:txBody>
                    <a:bodyPr/>
                    <a:lstStyle/>
                    <a:p>
                      <a:pPr algn="ctr"/>
                      <a:r>
                        <a:rPr lang="th-TH" sz="2000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                                                 </a:t>
                      </a:r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จังหวัด</a:t>
                      </a:r>
                    </a:p>
                    <a:p>
                      <a:pPr algn="l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   ผลการดำเนินงาน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นนทบุรี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ปทุมธานี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อยุธยา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สระบุรี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ลพบุรี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สิงห์บุรี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อ่างทอง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นครนายก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</a:tr>
              <a:tr h="723511">
                <a:tc>
                  <a:txBody>
                    <a:bodyPr/>
                    <a:lstStyle/>
                    <a:p>
                      <a:r>
                        <a:rPr lang="th-TH" sz="200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1. ประสานงานและสนับสนุนการจัดประชุมอนุกรรมการการป้องกันและแก้ไขปัญหาการตั้งครรภ์ในวัยรุ่นและติดตามความก้าวหน้า</a:t>
                      </a:r>
                    </a:p>
                    <a:p>
                      <a:r>
                        <a:rPr lang="th-TH" sz="200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การดำเนินงานของอนุกรรมการฯ</a:t>
                      </a:r>
                      <a:endParaRPr lang="en-US" sz="2000" kern="1200" dirty="0">
                        <a:solidFill>
                          <a:schemeClr val="dk1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</a:tr>
              <a:tr h="669402">
                <a:tc>
                  <a:txBody>
                    <a:bodyPr/>
                    <a:lstStyle/>
                    <a:p>
                      <a:r>
                        <a:rPr lang="th-TH" sz="200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2. มีการจัดเวทีแลกเปลี่ยนเรียนรู้การดำเนินงานป้องกันและแก้ไขปัญหาการตั้งครรภ์ในวัยรุ่นในระดับเขต</a:t>
                      </a:r>
                      <a:endParaRPr lang="en-US" sz="2000" kern="1200" dirty="0">
                        <a:solidFill>
                          <a:schemeClr val="dk1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</a:tr>
              <a:tr h="723511">
                <a:tc>
                  <a:txBody>
                    <a:bodyPr/>
                    <a:lstStyle/>
                    <a:p>
                      <a:r>
                        <a:rPr lang="th-TH" sz="200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3. ศูนย์อนามัย </a:t>
                      </a:r>
                      <a:r>
                        <a:rPr lang="th-TH" sz="2000" kern="1200" dirty="0" err="1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สคร.</a:t>
                      </a:r>
                      <a:r>
                        <a:rPr lang="th-TH" sz="200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ศูนย์สุขภาพจิต และ </a:t>
                      </a:r>
                      <a:r>
                        <a:rPr lang="th-TH" sz="2000" kern="1200" dirty="0" err="1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สสจ.</a:t>
                      </a:r>
                      <a:r>
                        <a:rPr lang="th-TH" sz="200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มีการเยี่ยมเสริมพลังโรงพยาบาล ในเขตรับผิดชอบให้ดำเนินงานตามมาตรฐาน 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YFHS </a:t>
                      </a:r>
                      <a:endParaRPr lang="th-TH" sz="2000" kern="1200" dirty="0" smtClean="0">
                        <a:solidFill>
                          <a:schemeClr val="dk1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r>
                        <a:rPr lang="th-TH" sz="200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ฉบับบูรณาการและอำเภอมีการดำเนินงานตามเกณฑ์อำเภออนามัย</a:t>
                      </a:r>
                    </a:p>
                    <a:p>
                      <a:r>
                        <a:rPr lang="th-TH" sz="200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การเจริญพันธุ์ </a:t>
                      </a:r>
                      <a:endParaRPr lang="en-US" sz="2000" kern="1200" dirty="0">
                        <a:solidFill>
                          <a:schemeClr val="dk1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r>
                        <a:rPr lang="th-TH" sz="200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มีการดำเนินงานตามเกณฑ์อำเภออนามัยการเจริญพันธุ์ จำนวน 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2</a:t>
                      </a:r>
                      <a:r>
                        <a:rPr lang="th-TH" sz="200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แห่ง</a:t>
                      </a:r>
                      <a:r>
                        <a:rPr lang="th-TH" sz="2000" b="1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</a:t>
                      </a:r>
                      <a:r>
                        <a:rPr lang="th-TH" sz="200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คือ รพ.นครนายก  และ รพ.หนองแซง จากเป้าหมายปี 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2560</a:t>
                      </a:r>
                      <a:r>
                        <a:rPr lang="th-TH" sz="200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จำนวน 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6</a:t>
                      </a:r>
                      <a:r>
                        <a:rPr lang="th-TH" sz="200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แห่ง ส่วน รพ.อื่นๆ อีก 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4</a:t>
                      </a:r>
                      <a:r>
                        <a:rPr lang="th-TH" sz="200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(รพ.พระนารายณ์มหาราชรพ.สระบุรี รพ.พระพุทธบาท รพ.ท่าวุ้ง)  จะเริ่มลงเยี่ยมเสริมพลังหลังเดือนเมษายน</a:t>
                      </a:r>
                      <a:endParaRPr lang="th-TH" sz="2000" b="0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20" name="ตัวเชื่อมต่อตรง 19"/>
          <p:cNvCxnSpPr/>
          <p:nvPr/>
        </p:nvCxnSpPr>
        <p:spPr>
          <a:xfrm>
            <a:off x="299544" y="2207173"/>
            <a:ext cx="4808484" cy="64638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สี่เหลี่ยมผืนผ้า 12"/>
          <p:cNvSpPr/>
          <p:nvPr/>
        </p:nvSpPr>
        <p:spPr>
          <a:xfrm>
            <a:off x="1248650" y="7"/>
            <a:ext cx="10943350" cy="756742"/>
          </a:xfrm>
          <a:prstGeom prst="rect">
            <a:avLst/>
          </a:prstGeom>
          <a:solidFill>
            <a:srgbClr val="0099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ตัวชี้วัดที่        </a:t>
            </a: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อัตราการคลอดมีชีพในหญิงอายุ 15-19 ปี  </a:t>
            </a:r>
            <a:r>
              <a:rPr lang="th-TH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(ไม่เกิน 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42 </a:t>
            </a:r>
            <a:r>
              <a:rPr lang="th-TH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ต่อพันประชากร)</a:t>
            </a:r>
          </a:p>
        </p:txBody>
      </p:sp>
      <p:sp>
        <p:nvSpPr>
          <p:cNvPr id="14" name="สี่เหลี่ยมคางหมู 13"/>
          <p:cNvSpPr/>
          <p:nvPr/>
        </p:nvSpPr>
        <p:spPr>
          <a:xfrm rot="16200000">
            <a:off x="590415" y="94286"/>
            <a:ext cx="756747" cy="536643"/>
          </a:xfrm>
          <a:prstGeom prst="trapezoid">
            <a:avLst>
              <a:gd name="adj" fmla="val 45996"/>
            </a:avLst>
          </a:prstGeom>
          <a:solidFill>
            <a:srgbClr val="0099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pic>
        <p:nvPicPr>
          <p:cNvPr id="16" name="Picture 2" descr="C:\Users\stat14\Desktop\symbol-ministry\logo MOPH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6123" y="15770"/>
            <a:ext cx="851341" cy="779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กล่องข้อความ 8"/>
          <p:cNvSpPr txBox="1"/>
          <p:nvPr/>
        </p:nvSpPr>
        <p:spPr>
          <a:xfrm>
            <a:off x="2307612" y="4"/>
            <a:ext cx="444352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2</a:t>
            </a:r>
            <a:endParaRPr lang="th-TH" sz="40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แผนภูมิ 11"/>
          <p:cNvGraphicFramePr/>
          <p:nvPr/>
        </p:nvGraphicFramePr>
        <p:xfrm>
          <a:off x="5975131" y="1844563"/>
          <a:ext cx="6216869" cy="41778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8" name="แผนภูมิ 17"/>
          <p:cNvGraphicFramePr/>
          <p:nvPr/>
        </p:nvGraphicFramePr>
        <p:xfrm>
          <a:off x="1" y="1954921"/>
          <a:ext cx="6211614" cy="4083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สี่เหลี่ยมผืนผ้ามุมมน 12"/>
          <p:cNvSpPr/>
          <p:nvPr/>
        </p:nvSpPr>
        <p:spPr>
          <a:xfrm>
            <a:off x="6716110" y="3499944"/>
            <a:ext cx="599090" cy="1686911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20" name="สี่เหลี่ยมผืนผ้ามุมมน 12"/>
          <p:cNvSpPr/>
          <p:nvPr/>
        </p:nvSpPr>
        <p:spPr>
          <a:xfrm>
            <a:off x="719959" y="2963916"/>
            <a:ext cx="599090" cy="2238705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21" name="ดาว 5 แฉก 20"/>
          <p:cNvSpPr/>
          <p:nvPr/>
        </p:nvSpPr>
        <p:spPr>
          <a:xfrm>
            <a:off x="2055525" y="3106899"/>
            <a:ext cx="256751" cy="230134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3" name="ดาว 5 แฉก 22"/>
          <p:cNvSpPr/>
          <p:nvPr/>
        </p:nvSpPr>
        <p:spPr>
          <a:xfrm>
            <a:off x="2623084" y="3185727"/>
            <a:ext cx="256751" cy="230134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5" name="ดาว 5 แฉก 24"/>
          <p:cNvSpPr/>
          <p:nvPr/>
        </p:nvSpPr>
        <p:spPr>
          <a:xfrm>
            <a:off x="1487965" y="2933478"/>
            <a:ext cx="256751" cy="230134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7" name="ดาว 5 แฉก 26"/>
          <p:cNvSpPr/>
          <p:nvPr/>
        </p:nvSpPr>
        <p:spPr>
          <a:xfrm>
            <a:off x="8030657" y="3816347"/>
            <a:ext cx="256751" cy="230134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8" name="ดาว 5 แฉก 27"/>
          <p:cNvSpPr/>
          <p:nvPr/>
        </p:nvSpPr>
        <p:spPr>
          <a:xfrm>
            <a:off x="11514836" y="3784818"/>
            <a:ext cx="256751" cy="230134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0" name="กล่องข้อความ 22"/>
          <p:cNvSpPr txBox="1">
            <a:spLocks noChangeArrowheads="1"/>
          </p:cNvSpPr>
          <p:nvPr/>
        </p:nvSpPr>
        <p:spPr bwMode="auto">
          <a:xfrm>
            <a:off x="1909207" y="1094176"/>
            <a:ext cx="22213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th-TH" b="1" dirty="0" smtClean="0">
                <a:latin typeface="TH SarabunPSK" pitchFamily="34" charset="-34"/>
                <a:cs typeface="TH SarabunPSK" pitchFamily="34" charset="-34"/>
              </a:rPr>
              <a:t>CM </a:t>
            </a:r>
            <a:r>
              <a:rPr lang="th-TH" altLang="th-TH" b="1" dirty="0" smtClean="0">
                <a:latin typeface="TH SarabunPSK" pitchFamily="34" charset="-34"/>
                <a:cs typeface="TH SarabunPSK" pitchFamily="34" charset="-34"/>
              </a:rPr>
              <a:t>ที่ผ่านการอบรม</a:t>
            </a:r>
            <a:endParaRPr lang="th-TH" alt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1" name="สี่เหลี่ยมผืนผ้ามุมมน 38"/>
          <p:cNvSpPr/>
          <p:nvPr/>
        </p:nvSpPr>
        <p:spPr>
          <a:xfrm>
            <a:off x="1780183" y="1060948"/>
            <a:ext cx="2413445" cy="531373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32" name="กล่องข้อความ 22"/>
          <p:cNvSpPr txBox="1">
            <a:spLocks noChangeArrowheads="1"/>
          </p:cNvSpPr>
          <p:nvPr/>
        </p:nvSpPr>
        <p:spPr bwMode="auto">
          <a:xfrm>
            <a:off x="7816002" y="1088920"/>
            <a:ext cx="216357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th-TH" b="1" dirty="0" smtClean="0">
                <a:latin typeface="TH SarabunPSK" pitchFamily="34" charset="-34"/>
                <a:cs typeface="TH SarabunPSK" pitchFamily="34" charset="-34"/>
              </a:rPr>
              <a:t>CG </a:t>
            </a:r>
            <a:r>
              <a:rPr lang="th-TH" altLang="th-TH" b="1" dirty="0" smtClean="0">
                <a:latin typeface="TH SarabunPSK" pitchFamily="34" charset="-34"/>
                <a:cs typeface="TH SarabunPSK" pitchFamily="34" charset="-34"/>
              </a:rPr>
              <a:t>ที่ผ่านการอบรม</a:t>
            </a:r>
            <a:endParaRPr lang="th-TH" alt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3" name="สี่เหลี่ยมผืนผ้ามุมมน 38"/>
          <p:cNvSpPr/>
          <p:nvPr/>
        </p:nvSpPr>
        <p:spPr>
          <a:xfrm>
            <a:off x="7686978" y="1055692"/>
            <a:ext cx="2387188" cy="531373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34" name="สี่เหลี่ยมผืนผ้า 33"/>
          <p:cNvSpPr/>
          <p:nvPr/>
        </p:nvSpPr>
        <p:spPr>
          <a:xfrm>
            <a:off x="1248650" y="7"/>
            <a:ext cx="10943350" cy="756742"/>
          </a:xfrm>
          <a:prstGeom prst="rect">
            <a:avLst/>
          </a:prstGeom>
          <a:solidFill>
            <a:srgbClr val="0099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ตัวชี้วัดที่       </a:t>
            </a:r>
            <a:r>
              <a:rPr lang="th-TH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ร้อยละของตำบลที่มีระบบการส่งเสริมสุขภาพดูแลผู้สูงอายุระยะยาว (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Long Term Care) </a:t>
            </a:r>
            <a:r>
              <a:rPr lang="th-TH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ในชุมชนผ่านเกณฑ์ </a:t>
            </a: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5" name="สี่เหลี่ยมคางหมู 34"/>
          <p:cNvSpPr/>
          <p:nvPr/>
        </p:nvSpPr>
        <p:spPr>
          <a:xfrm rot="16200000">
            <a:off x="590415" y="94286"/>
            <a:ext cx="756747" cy="536643"/>
          </a:xfrm>
          <a:prstGeom prst="trapezoid">
            <a:avLst>
              <a:gd name="adj" fmla="val 45996"/>
            </a:avLst>
          </a:prstGeom>
          <a:solidFill>
            <a:srgbClr val="0099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pic>
        <p:nvPicPr>
          <p:cNvPr id="36" name="Picture 2" descr="C:\Users\stat14\Desktop\symbol-ministry\logo MOPH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6123" y="15770"/>
            <a:ext cx="851341" cy="779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" name="กล่องข้อความ 8"/>
          <p:cNvSpPr txBox="1"/>
          <p:nvPr/>
        </p:nvSpPr>
        <p:spPr>
          <a:xfrm>
            <a:off x="2086888" y="4"/>
            <a:ext cx="444352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3</a:t>
            </a:r>
            <a:endParaRPr lang="th-TH" sz="40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8" name="กล่องข้อความ 14"/>
          <p:cNvSpPr txBox="1">
            <a:spLocks noChangeArrowheads="1"/>
          </p:cNvSpPr>
          <p:nvPr/>
        </p:nvSpPr>
        <p:spPr bwMode="auto">
          <a:xfrm>
            <a:off x="9927246" y="6393418"/>
            <a:ext cx="203934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แหล่งที่มา </a:t>
            </a:r>
            <a:r>
              <a:rPr lang="en-US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ข้อมูลจากจังหวัด</a:t>
            </a:r>
            <a:endParaRPr lang="th-TH" sz="1800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สี่เหลี่ยมผืนผ้ามุมมน 19"/>
          <p:cNvSpPr/>
          <p:nvPr/>
        </p:nvSpPr>
        <p:spPr>
          <a:xfrm>
            <a:off x="314566" y="1022132"/>
            <a:ext cx="3220872" cy="536027"/>
          </a:xfrm>
          <a:prstGeom prst="roundRect">
            <a:avLst/>
          </a:prstGeom>
          <a:solidFill>
            <a:srgbClr val="FFCC99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Small success </a:t>
            </a:r>
            <a:r>
              <a:rPr lang="en-US" sz="34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6 </a:t>
            </a:r>
            <a:r>
              <a:rPr lang="th-TH" sz="34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เดือน</a:t>
            </a:r>
            <a:endParaRPr lang="th-TH" sz="34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7" name="กล่องข้อความ 14"/>
          <p:cNvSpPr txBox="1">
            <a:spLocks noChangeArrowheads="1"/>
          </p:cNvSpPr>
          <p:nvPr/>
        </p:nvSpPr>
        <p:spPr bwMode="auto">
          <a:xfrm>
            <a:off x="9927246" y="6503780"/>
            <a:ext cx="203934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แหล่งที่มา </a:t>
            </a:r>
            <a:r>
              <a:rPr lang="en-US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ข้อมูลจากจังหวัด</a:t>
            </a:r>
            <a:endParaRPr lang="th-TH" sz="18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9" name="สี่เหลี่ยมผืนผ้า 18"/>
          <p:cNvSpPr/>
          <p:nvPr/>
        </p:nvSpPr>
        <p:spPr>
          <a:xfrm>
            <a:off x="1248650" y="7"/>
            <a:ext cx="10943350" cy="630614"/>
          </a:xfrm>
          <a:prstGeom prst="rect">
            <a:avLst/>
          </a:prstGeom>
          <a:solidFill>
            <a:srgbClr val="0099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ตัวชี้วัดที่       </a:t>
            </a:r>
            <a:r>
              <a:rPr lang="th-TH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ร้อยละของตำบลที่มีระบบการส่งเสริมสุขภาพดูแลผู้สูงอายุระยะยาว (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Long Term Care) </a:t>
            </a:r>
            <a:r>
              <a:rPr lang="th-TH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ในชุมชนผ่านเกณฑ์ </a:t>
            </a: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2" name="สี่เหลี่ยมคางหมู 21"/>
          <p:cNvSpPr/>
          <p:nvPr/>
        </p:nvSpPr>
        <p:spPr>
          <a:xfrm rot="16200000">
            <a:off x="629830" y="54871"/>
            <a:ext cx="677918" cy="536643"/>
          </a:xfrm>
          <a:prstGeom prst="trapezoid">
            <a:avLst>
              <a:gd name="adj" fmla="val 45996"/>
            </a:avLst>
          </a:prstGeom>
          <a:solidFill>
            <a:srgbClr val="0099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pic>
        <p:nvPicPr>
          <p:cNvPr id="24" name="Picture 2" descr="C:\Users\stat14\Desktop\symbol-ministry\logo MOPH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3421" y="4"/>
            <a:ext cx="851341" cy="779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กล่องข้อความ 8"/>
          <p:cNvSpPr txBox="1"/>
          <p:nvPr/>
        </p:nvSpPr>
        <p:spPr>
          <a:xfrm>
            <a:off x="2086888" y="4"/>
            <a:ext cx="444352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3</a:t>
            </a:r>
            <a:endParaRPr lang="th-TH" sz="40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8" name="กล่องข้อความ 22"/>
          <p:cNvSpPr txBox="1">
            <a:spLocks noChangeArrowheads="1"/>
          </p:cNvSpPr>
          <p:nvPr/>
        </p:nvSpPr>
        <p:spPr bwMode="auto">
          <a:xfrm>
            <a:off x="3877281" y="807761"/>
            <a:ext cx="391088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h-TH" sz="2000" b="1" dirty="0" smtClean="0">
                <a:latin typeface="TH SarabunPSK" pitchFamily="34" charset="-34"/>
                <a:cs typeface="TH SarabunPSK" pitchFamily="34" charset="-34"/>
              </a:rPr>
              <a:t>ระดับเขตสุขภาพ </a:t>
            </a:r>
            <a:r>
              <a:rPr lang="th-TH" sz="2000" b="1" dirty="0" err="1" smtClean="0">
                <a:latin typeface="TH SarabunPSK" pitchFamily="34" charset="-34"/>
                <a:cs typeface="TH SarabunPSK" pitchFamily="34" charset="-34"/>
              </a:rPr>
              <a:t>สสจ.</a:t>
            </a:r>
            <a:r>
              <a:rPr lang="th-TH" sz="2000" b="1" dirty="0" smtClean="0">
                <a:latin typeface="TH SarabunPSK" pitchFamily="34" charset="-34"/>
                <a:cs typeface="TH SarabunPSK" pitchFamily="34" charset="-34"/>
              </a:rPr>
              <a:t>/รพศ./</a:t>
            </a:r>
            <a:r>
              <a:rPr lang="th-TH" sz="2000" b="1" dirty="0" err="1" smtClean="0">
                <a:latin typeface="TH SarabunPSK" pitchFamily="34" charset="-34"/>
                <a:cs typeface="TH SarabunPSK" pitchFamily="34" charset="-34"/>
              </a:rPr>
              <a:t>รพท.</a:t>
            </a:r>
            <a:endParaRPr lang="th-TH" sz="2000" b="1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   - </a:t>
            </a: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 เป้าหมายประเทศ มี </a:t>
            </a:r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CM 1,740 </a:t>
            </a: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คน</a:t>
            </a:r>
          </a:p>
          <a:p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   -  เป้าหมายเขตสุขภาพที่ </a:t>
            </a:r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4 </a:t>
            </a: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มี </a:t>
            </a:r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CM 1,081 </a:t>
            </a: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คน</a:t>
            </a:r>
            <a:endParaRPr lang="en-US" sz="2000" dirty="0" smtClean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" name="สี่เหลี่ยมผืนผ้ามุมมน 38"/>
          <p:cNvSpPr/>
          <p:nvPr/>
        </p:nvSpPr>
        <p:spPr>
          <a:xfrm>
            <a:off x="3748257" y="819807"/>
            <a:ext cx="3582709" cy="1024759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graphicFrame>
        <p:nvGraphicFramePr>
          <p:cNvPr id="10" name="ตาราง 9"/>
          <p:cNvGraphicFramePr>
            <a:graphicFrameLocks noGrp="1"/>
          </p:cNvGraphicFramePr>
          <p:nvPr/>
        </p:nvGraphicFramePr>
        <p:xfrm>
          <a:off x="283780" y="1959631"/>
          <a:ext cx="11540359" cy="443174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383220"/>
                <a:gridCol w="2019300"/>
                <a:gridCol w="895350"/>
                <a:gridCol w="800100"/>
                <a:gridCol w="857250"/>
                <a:gridCol w="742950"/>
                <a:gridCol w="704850"/>
                <a:gridCol w="762000"/>
                <a:gridCol w="723900"/>
                <a:gridCol w="762000"/>
                <a:gridCol w="889439"/>
              </a:tblGrid>
              <a:tr h="723511">
                <a:tc gridSpan="2">
                  <a:txBody>
                    <a:bodyPr/>
                    <a:lstStyle/>
                    <a:p>
                      <a:pPr algn="ctr"/>
                      <a:r>
                        <a:rPr lang="th-TH" sz="2400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                                  </a:t>
                      </a:r>
                      <a:r>
                        <a:rPr lang="th-TH" sz="24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จังหวัด</a:t>
                      </a:r>
                    </a:p>
                    <a:p>
                      <a:pPr algn="l"/>
                      <a:r>
                        <a:rPr lang="th-TH" sz="24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   ผลการดำเนินงาน</a:t>
                      </a:r>
                      <a:endParaRPr lang="th-TH" sz="24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th-TH" sz="20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เขต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นนทบุรี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ปทุมธานี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อยุธยา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สระบุรี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ลพบุรี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สิงห์บุรี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อ่างทอง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นครนายก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</a:tr>
              <a:tr h="723511">
                <a:tc gridSpan="2">
                  <a:txBody>
                    <a:bodyPr/>
                    <a:lstStyle/>
                    <a:p>
                      <a:pPr algn="l"/>
                      <a:r>
                        <a:rPr lang="th-TH" sz="2400" b="1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- สนับสนุนการดำเนินงาน </a:t>
                      </a:r>
                      <a:endParaRPr lang="en-US" sz="2400" b="1" kern="1200" dirty="0">
                        <a:solidFill>
                          <a:schemeClr val="dk1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</a:tr>
              <a:tr h="723511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- มี 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CM 1,</a:t>
                      </a:r>
                      <a:r>
                        <a:rPr lang="th-TH" sz="2400" b="1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740 คน</a:t>
                      </a:r>
                      <a:endParaRPr lang="en-US" sz="2400" b="1" kern="1200" dirty="0" smtClean="0">
                        <a:solidFill>
                          <a:schemeClr val="dk1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เป้าหมาย (คน)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1,081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242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216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230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90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94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64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85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60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</a:tr>
              <a:tr h="669402">
                <a:tc vMerge="1">
                  <a:txBody>
                    <a:bodyPr/>
                    <a:lstStyle/>
                    <a:p>
                      <a:pPr algn="l"/>
                      <a:endParaRPr lang="en-US" sz="2400" kern="1200" dirty="0">
                        <a:solidFill>
                          <a:schemeClr val="dk1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ผ่านการอบรม (คน)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1,024</a:t>
                      </a:r>
                      <a:endParaRPr lang="th-TH" sz="2800" b="0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202</a:t>
                      </a:r>
                      <a:endParaRPr lang="th-TH" sz="2800" b="0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162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159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127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142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71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97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64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</a:tr>
              <a:tr h="669402">
                <a:tc gridSpan="2">
                  <a:txBody>
                    <a:bodyPr/>
                    <a:lstStyle/>
                    <a:p>
                      <a:pPr algn="l"/>
                      <a:r>
                        <a:rPr lang="th-TH" sz="2400" b="1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- จัดสรรงบประมาณแก่พื้นที่</a:t>
                      </a:r>
                      <a:endParaRPr lang="en-US" sz="2400" b="1" kern="1200" dirty="0">
                        <a:solidFill>
                          <a:schemeClr val="dk1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</a:tr>
              <a:tr h="669402">
                <a:tc gridSpan="2">
                  <a:txBody>
                    <a:bodyPr/>
                    <a:lstStyle/>
                    <a:p>
                      <a:pPr algn="l"/>
                      <a:r>
                        <a:rPr lang="th-TH" sz="2400" b="1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- มีการขับเคลื่อนงานโดยใช้เทคนิคค่ากลาง</a:t>
                      </a:r>
                      <a:r>
                        <a:rPr lang="th-TH" sz="2400" b="1" kern="1200" baseline="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</a:t>
                      </a:r>
                    </a:p>
                    <a:p>
                      <a:pPr algn="l"/>
                      <a:r>
                        <a:rPr lang="th-TH" sz="2400" b="1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(ฉบับ อ.นพ.อมร  </a:t>
                      </a:r>
                      <a:r>
                        <a:rPr lang="th-TH" sz="2400" b="1" kern="1200" dirty="0" err="1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นนท</a:t>
                      </a:r>
                      <a:r>
                        <a:rPr lang="th-TH" sz="2400" b="1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สุต)</a:t>
                      </a:r>
                      <a:endParaRPr lang="en-US" sz="2400" b="1" kern="1200" dirty="0">
                        <a:solidFill>
                          <a:schemeClr val="dk1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11" name="ตัวเชื่อมต่อตรง 10"/>
          <p:cNvCxnSpPr/>
          <p:nvPr/>
        </p:nvCxnSpPr>
        <p:spPr>
          <a:xfrm>
            <a:off x="280494" y="1983179"/>
            <a:ext cx="4382815" cy="75674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สี่เหลี่ยมผืนผ้ามุมมน 19"/>
          <p:cNvSpPr/>
          <p:nvPr/>
        </p:nvSpPr>
        <p:spPr>
          <a:xfrm>
            <a:off x="566822" y="1022132"/>
            <a:ext cx="3220872" cy="536027"/>
          </a:xfrm>
          <a:prstGeom prst="roundRect">
            <a:avLst/>
          </a:prstGeom>
          <a:solidFill>
            <a:srgbClr val="FFCC99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Small success </a:t>
            </a:r>
            <a:r>
              <a:rPr lang="en-US" sz="34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6 </a:t>
            </a:r>
            <a:r>
              <a:rPr lang="th-TH" sz="34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เดือน</a:t>
            </a:r>
            <a:endParaRPr lang="th-TH" sz="34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7" name="กล่องข้อความ 14"/>
          <p:cNvSpPr txBox="1">
            <a:spLocks noChangeArrowheads="1"/>
          </p:cNvSpPr>
          <p:nvPr/>
        </p:nvSpPr>
        <p:spPr bwMode="auto">
          <a:xfrm>
            <a:off x="9927246" y="6519546"/>
            <a:ext cx="203934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แหล่งที่มา </a:t>
            </a:r>
            <a:r>
              <a:rPr lang="en-US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ข้อมูลจากจังหวัด</a:t>
            </a:r>
            <a:endParaRPr lang="th-TH" sz="18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9" name="สี่เหลี่ยมผืนผ้า 18"/>
          <p:cNvSpPr/>
          <p:nvPr/>
        </p:nvSpPr>
        <p:spPr>
          <a:xfrm>
            <a:off x="1248650" y="7"/>
            <a:ext cx="10943350" cy="646379"/>
          </a:xfrm>
          <a:prstGeom prst="rect">
            <a:avLst/>
          </a:prstGeom>
          <a:solidFill>
            <a:srgbClr val="0099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ตัวชี้วัดที่       </a:t>
            </a:r>
            <a:r>
              <a:rPr lang="th-TH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ร้อยละของตำบลที่มีระบบการส่งเสริมสุขภาพดูแลผู้สูงอายุระยะยาว (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Long Term Care) </a:t>
            </a:r>
            <a:r>
              <a:rPr lang="th-TH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ในชุมชนผ่านเกณฑ์ </a:t>
            </a: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2" name="สี่เหลี่ยมคางหมู 21"/>
          <p:cNvSpPr/>
          <p:nvPr/>
        </p:nvSpPr>
        <p:spPr>
          <a:xfrm rot="16200000">
            <a:off x="645595" y="39105"/>
            <a:ext cx="646387" cy="536643"/>
          </a:xfrm>
          <a:prstGeom prst="trapezoid">
            <a:avLst>
              <a:gd name="adj" fmla="val 45996"/>
            </a:avLst>
          </a:prstGeom>
          <a:solidFill>
            <a:srgbClr val="0099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pic>
        <p:nvPicPr>
          <p:cNvPr id="24" name="Picture 2" descr="C:\Users\stat14\Desktop\symbol-ministry\logo MOPH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9187" y="15770"/>
            <a:ext cx="851341" cy="779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กล่องข้อความ 8"/>
          <p:cNvSpPr txBox="1"/>
          <p:nvPr/>
        </p:nvSpPr>
        <p:spPr>
          <a:xfrm>
            <a:off x="2086888" y="4"/>
            <a:ext cx="444352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3</a:t>
            </a:r>
            <a:endParaRPr lang="th-TH" sz="40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graphicFrame>
        <p:nvGraphicFramePr>
          <p:cNvPr id="10" name="ตาราง 9"/>
          <p:cNvGraphicFramePr>
            <a:graphicFrameLocks noGrp="1"/>
          </p:cNvGraphicFramePr>
          <p:nvPr/>
        </p:nvGraphicFramePr>
        <p:xfrm>
          <a:off x="283780" y="1912333"/>
          <a:ext cx="11540359" cy="446758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68870"/>
                <a:gridCol w="2076450"/>
                <a:gridCol w="838200"/>
                <a:gridCol w="838200"/>
                <a:gridCol w="838200"/>
                <a:gridCol w="857250"/>
                <a:gridCol w="838200"/>
                <a:gridCol w="781050"/>
                <a:gridCol w="838200"/>
                <a:gridCol w="876300"/>
                <a:gridCol w="889439"/>
              </a:tblGrid>
              <a:tr h="680443">
                <a:tc gridSpan="2">
                  <a:txBody>
                    <a:bodyPr/>
                    <a:lstStyle/>
                    <a:p>
                      <a:pPr algn="ctr"/>
                      <a:r>
                        <a:rPr lang="th-TH" sz="2400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                                </a:t>
                      </a:r>
                      <a:r>
                        <a:rPr lang="th-TH" sz="24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จังหวัด</a:t>
                      </a:r>
                    </a:p>
                    <a:p>
                      <a:pPr algn="l"/>
                      <a:r>
                        <a:rPr lang="th-TH" sz="24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ผลการดำเนินงาน</a:t>
                      </a:r>
                      <a:endParaRPr lang="th-TH" sz="24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th-TH" sz="20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เขต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นนทบุรี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ปทุมธานี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อยุธยา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สระบุรี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ลพบุรี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สิงห์บุรี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อ่างทอง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นครนายก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</a:tr>
              <a:tr h="562333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- มี 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CG </a:t>
                      </a:r>
                      <a:r>
                        <a:rPr lang="th-TH" sz="2400" b="1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6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,</a:t>
                      </a:r>
                      <a:r>
                        <a:rPr lang="th-TH" sz="2400" b="1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960 คน</a:t>
                      </a:r>
                      <a:endParaRPr lang="en-US" sz="2400" b="1" kern="1200" dirty="0" smtClean="0">
                        <a:solidFill>
                          <a:schemeClr val="dk1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เป้าหมาย (คน)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,8</a:t>
                      </a:r>
                      <a:r>
                        <a:rPr lang="en-US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62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242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499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842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304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203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256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200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316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</a:tr>
              <a:tr h="552450">
                <a:tc vMerge="1">
                  <a:txBody>
                    <a:bodyPr/>
                    <a:lstStyle/>
                    <a:p>
                      <a:pPr algn="l"/>
                      <a:endParaRPr lang="en-US" sz="2400" kern="1200" dirty="0">
                        <a:solidFill>
                          <a:schemeClr val="dk1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ผ่านการอบรม (คน)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4,726</a:t>
                      </a:r>
                      <a:endParaRPr lang="th-TH" sz="2800" b="0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416</a:t>
                      </a:r>
                      <a:endParaRPr lang="th-TH" sz="2800" b="0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463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950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1,462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384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378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363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310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</a:tr>
              <a:tr h="742950">
                <a:tc gridSpan="2">
                  <a:txBody>
                    <a:bodyPr/>
                    <a:lstStyle/>
                    <a:p>
                      <a:r>
                        <a:rPr lang="th-TH" sz="2400" b="1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- สนับสนุนการดูแลผู้สูงอายุตาม 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Care plan </a:t>
                      </a:r>
                    </a:p>
                    <a:p>
                      <a:r>
                        <a:rPr lang="th-TH" sz="2400" b="1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ร้อยละ 30-59</a:t>
                      </a:r>
                      <a:endParaRPr lang="en-US" sz="2400" b="1" kern="1200" dirty="0" smtClean="0">
                        <a:solidFill>
                          <a:schemeClr val="dk1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200" b="0" dirty="0" smtClean="0">
                          <a:latin typeface="TH SarabunPSK" pitchFamily="34" charset="-34"/>
                          <a:cs typeface="TH SarabunPSK" pitchFamily="34" charset="-34"/>
                        </a:rPr>
                        <a:t>ร้อยละ</a:t>
                      </a:r>
                      <a:r>
                        <a:rPr lang="th-TH" sz="2200" b="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2200" b="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100</a:t>
                      </a:r>
                      <a:endParaRPr lang="th-TH" sz="22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</a:tr>
              <a:tr h="510540">
                <a:tc rowSpan="2">
                  <a:txBody>
                    <a:bodyPr/>
                    <a:lstStyle/>
                    <a:p>
                      <a:pPr algn="l"/>
                      <a:r>
                        <a:rPr lang="th-TH" sz="2400" b="1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- ตำบล 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LTC </a:t>
                      </a:r>
                      <a:r>
                        <a:rPr lang="th-TH" sz="2400" b="1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ผ่านเกณฑ์ ร้อยละ 35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ตำบลเป้าหมาย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412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52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24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56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61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124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22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43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30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</a:tr>
              <a:tr h="669402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b="1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ตำบลที่ผ่านเกณฑ์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260</a:t>
                      </a:r>
                      <a:endParaRPr lang="th-TH" sz="2800" b="0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/>
                      <a:r>
                        <a:rPr lang="th-TH" sz="2200" b="0" dirty="0" smtClean="0">
                          <a:latin typeface="TH SarabunPSK" pitchFamily="34" charset="-34"/>
                          <a:cs typeface="TH SarabunPSK" pitchFamily="34" charset="-34"/>
                        </a:rPr>
                        <a:t>ร้อยละ </a:t>
                      </a:r>
                      <a:r>
                        <a:rPr lang="en-US" sz="2200" b="0" dirty="0" smtClean="0">
                          <a:latin typeface="TH SarabunPSK" pitchFamily="34" charset="-34"/>
                          <a:cs typeface="TH SarabunPSK" pitchFamily="34" charset="-34"/>
                        </a:rPr>
                        <a:t>63.10</a:t>
                      </a:r>
                      <a:endParaRPr lang="th-TH" sz="22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52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17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42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31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29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43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31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15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11" name="ตัวเชื่อมต่อตรง 10"/>
          <p:cNvCxnSpPr/>
          <p:nvPr/>
        </p:nvCxnSpPr>
        <p:spPr>
          <a:xfrm>
            <a:off x="280494" y="1920115"/>
            <a:ext cx="3929556" cy="80272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กล่องข้อความ 22"/>
          <p:cNvSpPr txBox="1">
            <a:spLocks noChangeArrowheads="1"/>
          </p:cNvSpPr>
          <p:nvPr/>
        </p:nvSpPr>
        <p:spPr bwMode="auto">
          <a:xfrm>
            <a:off x="4208357" y="823525"/>
            <a:ext cx="391088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h-TH" sz="2000" b="1" dirty="0" smtClean="0">
                <a:latin typeface="TH SarabunPSK" pitchFamily="34" charset="-34"/>
                <a:cs typeface="TH SarabunPSK" pitchFamily="34" charset="-34"/>
              </a:rPr>
              <a:t>ระดับอำเภอ(</a:t>
            </a:r>
            <a:r>
              <a:rPr lang="en-US" sz="2000" b="1" dirty="0" smtClean="0">
                <a:latin typeface="TH SarabunPSK" pitchFamily="34" charset="-34"/>
                <a:cs typeface="TH SarabunPSK" pitchFamily="34" charset="-34"/>
              </a:rPr>
              <a:t>DHS</a:t>
            </a:r>
            <a:r>
              <a:rPr lang="th-TH" sz="2000" b="1" dirty="0" smtClean="0">
                <a:latin typeface="TH SarabunPSK" pitchFamily="34" charset="-34"/>
                <a:cs typeface="TH SarabunPSK" pitchFamily="34" charset="-34"/>
              </a:rPr>
              <a:t>)/พื้นที่</a:t>
            </a:r>
            <a:endParaRPr lang="en-US" sz="20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   - </a:t>
            </a: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 เป้าหมายประเทศมี </a:t>
            </a:r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CG 6,960 </a:t>
            </a: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คน</a:t>
            </a:r>
          </a:p>
          <a:p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   -  เป้าหมายเขตสุขภาพที่ </a:t>
            </a:r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4 </a:t>
            </a: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มี </a:t>
            </a:r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CG 2,862 </a:t>
            </a: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คน</a:t>
            </a:r>
            <a:endParaRPr lang="en-US" sz="2000" dirty="0" smtClean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4" name="สี่เหลี่ยมผืนผ้ามุมมน 38"/>
          <p:cNvSpPr/>
          <p:nvPr/>
        </p:nvSpPr>
        <p:spPr>
          <a:xfrm>
            <a:off x="4079333" y="788273"/>
            <a:ext cx="3582709" cy="1024759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สี่เหลี่ยมผืนผ้ามุมมน 19"/>
          <p:cNvSpPr/>
          <p:nvPr/>
        </p:nvSpPr>
        <p:spPr>
          <a:xfrm>
            <a:off x="222600" y="930166"/>
            <a:ext cx="3220872" cy="536027"/>
          </a:xfrm>
          <a:prstGeom prst="roundRect">
            <a:avLst/>
          </a:prstGeom>
          <a:solidFill>
            <a:srgbClr val="FFCC99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Small success </a:t>
            </a:r>
            <a:r>
              <a:rPr lang="en-US" sz="34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6 </a:t>
            </a:r>
            <a:r>
              <a:rPr lang="th-TH" sz="34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เดือน</a:t>
            </a:r>
            <a:endParaRPr lang="th-TH" sz="34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7" name="กล่องข้อความ 14"/>
          <p:cNvSpPr txBox="1">
            <a:spLocks noChangeArrowheads="1"/>
          </p:cNvSpPr>
          <p:nvPr/>
        </p:nvSpPr>
        <p:spPr bwMode="auto">
          <a:xfrm>
            <a:off x="9958777" y="6488668"/>
            <a:ext cx="203934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แหล่งที่มา </a:t>
            </a:r>
            <a:r>
              <a:rPr lang="en-US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ข้อมูลจากจังหวัด</a:t>
            </a:r>
            <a:endParaRPr lang="th-TH" sz="18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9" name="สี่เหลี่ยมผืนผ้า 18"/>
          <p:cNvSpPr/>
          <p:nvPr/>
        </p:nvSpPr>
        <p:spPr>
          <a:xfrm>
            <a:off x="1248650" y="7"/>
            <a:ext cx="10943350" cy="756742"/>
          </a:xfrm>
          <a:prstGeom prst="rect">
            <a:avLst/>
          </a:prstGeom>
          <a:solidFill>
            <a:srgbClr val="0099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th-TH" sz="2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ตัวชี้วัดที่        </a:t>
            </a:r>
            <a:r>
              <a:rPr lang="th-TH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ร้อยละของจังหวัดมีศูนย์ปฏิบัติการภาวะฉุกเฉิน</a:t>
            </a:r>
            <a:r>
              <a:rPr lang="en-US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(EOC) </a:t>
            </a:r>
            <a:r>
              <a:rPr lang="th-TH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และทีมตระหนักรู้สถานการณ์</a:t>
            </a:r>
            <a:r>
              <a:rPr lang="en-US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(SAT) </a:t>
            </a:r>
            <a:r>
              <a:rPr lang="th-TH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ที่สามารถปฏิบัติงานได้จริง</a:t>
            </a:r>
            <a:endParaRPr lang="en-US" sz="2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2" name="สี่เหลี่ยมคางหมู 21"/>
          <p:cNvSpPr/>
          <p:nvPr/>
        </p:nvSpPr>
        <p:spPr>
          <a:xfrm rot="16200000">
            <a:off x="590415" y="94286"/>
            <a:ext cx="756747" cy="536643"/>
          </a:xfrm>
          <a:prstGeom prst="trapezoid">
            <a:avLst>
              <a:gd name="adj" fmla="val 45996"/>
            </a:avLst>
          </a:prstGeom>
          <a:solidFill>
            <a:srgbClr val="0099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pic>
        <p:nvPicPr>
          <p:cNvPr id="24" name="Picture 2" descr="C:\Users\stat14\Desktop\symbol-ministry\logo MOPH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6123" y="15770"/>
            <a:ext cx="851341" cy="779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กล่องข้อความ 8"/>
          <p:cNvSpPr txBox="1"/>
          <p:nvPr/>
        </p:nvSpPr>
        <p:spPr>
          <a:xfrm>
            <a:off x="2102654" y="4"/>
            <a:ext cx="444352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4</a:t>
            </a:r>
            <a:endParaRPr lang="th-TH" sz="40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graphicFrame>
        <p:nvGraphicFramePr>
          <p:cNvPr id="10" name="ตาราง 9"/>
          <p:cNvGraphicFramePr>
            <a:graphicFrameLocks noGrp="1"/>
          </p:cNvGraphicFramePr>
          <p:nvPr/>
        </p:nvGraphicFramePr>
        <p:xfrm>
          <a:off x="283780" y="2185859"/>
          <a:ext cx="11540358" cy="243039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855779"/>
                <a:gridCol w="851338"/>
                <a:gridCol w="819806"/>
                <a:gridCol w="819807"/>
                <a:gridCol w="788276"/>
                <a:gridCol w="835573"/>
                <a:gridCol w="851338"/>
                <a:gridCol w="804041"/>
                <a:gridCol w="914400"/>
              </a:tblGrid>
              <a:tr h="723511">
                <a:tc>
                  <a:txBody>
                    <a:bodyPr/>
                    <a:lstStyle/>
                    <a:p>
                      <a:pPr algn="ctr"/>
                      <a:r>
                        <a:rPr lang="th-TH" sz="2000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                                                 </a:t>
                      </a:r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จังหวัด</a:t>
                      </a:r>
                    </a:p>
                    <a:p>
                      <a:pPr algn="l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   ผลการดำเนินงาน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นนทบุรี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ปทุมธานี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อยุธยา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สระบุรี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ลพบุรี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สิงห์บุรี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อ่างทอง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นครนายก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</a:tr>
              <a:tr h="723511">
                <a:tc>
                  <a:txBody>
                    <a:bodyPr/>
                    <a:lstStyle/>
                    <a:p>
                      <a:r>
                        <a:rPr lang="th-TH" sz="2000" u="sng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ขั้นตอนที่ </a:t>
                      </a:r>
                      <a:r>
                        <a:rPr lang="en-US" sz="2000" u="sng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2</a:t>
                      </a:r>
                      <a:r>
                        <a:rPr lang="th-TH" sz="200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 จัดเตรียมสถานที่และอุปกรณ์ตามความเหมาะสมเพื่อรองรับการเปิดศูนย์ปฏิบัติการภาวะฉุกเฉิน (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EOC) </a:t>
                      </a:r>
                      <a:r>
                        <a:rPr lang="th-TH" sz="200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กรณีเกิดภาวะฉุกเฉินทางสาธารณสุขในพื้นที่จังหวัด</a:t>
                      </a:r>
                      <a:endParaRPr lang="en-US" sz="2000" kern="1200" dirty="0">
                        <a:solidFill>
                          <a:schemeClr val="dk1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</a:tr>
              <a:tr h="669402">
                <a:tc>
                  <a:txBody>
                    <a:bodyPr/>
                    <a:lstStyle/>
                    <a:p>
                      <a:r>
                        <a:rPr lang="th-TH" sz="2000" u="sng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ขั้นตอนที่ </a:t>
                      </a:r>
                      <a:r>
                        <a:rPr lang="en-US" sz="2000" u="sng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3</a:t>
                      </a:r>
                      <a:r>
                        <a:rPr lang="th-TH" sz="200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 สมาชิกทีมตระหนักรู้สถานการณ์ (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SAT) </a:t>
                      </a:r>
                      <a:r>
                        <a:rPr lang="th-TH" sz="200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ระดับจังหวัดได้รับการชี้แจงแนวทางการปฏิบัติงานและอบรมขั้นพื้นฐาน</a:t>
                      </a:r>
                      <a:endParaRPr lang="en-US" sz="2000" kern="1200" dirty="0">
                        <a:solidFill>
                          <a:schemeClr val="dk1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11" name="ตัวเชื่อมต่อตรง 10"/>
          <p:cNvCxnSpPr/>
          <p:nvPr/>
        </p:nvCxnSpPr>
        <p:spPr>
          <a:xfrm>
            <a:off x="299544" y="2207173"/>
            <a:ext cx="4808484" cy="64638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กล่องข้อความ 22"/>
          <p:cNvSpPr txBox="1">
            <a:spLocks noChangeArrowheads="1"/>
          </p:cNvSpPr>
          <p:nvPr/>
        </p:nvSpPr>
        <p:spPr bwMode="auto">
          <a:xfrm>
            <a:off x="3738018" y="968048"/>
            <a:ext cx="49330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ทุกหน่วยงานดำเนินการตามขั้นตอนที่ 2 และ 3 ได้</a:t>
            </a:r>
            <a:endParaRPr lang="en-US" sz="2400" b="1" dirty="0" smtClean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6" name="สี่เหลี่ยมผืนผ้ามุมมน 38"/>
          <p:cNvSpPr/>
          <p:nvPr/>
        </p:nvSpPr>
        <p:spPr>
          <a:xfrm>
            <a:off x="3577462" y="919054"/>
            <a:ext cx="4573310" cy="531373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สี่เหลี่ยมผืนผ้ามุมมน 19"/>
          <p:cNvSpPr/>
          <p:nvPr/>
        </p:nvSpPr>
        <p:spPr>
          <a:xfrm>
            <a:off x="222600" y="1308550"/>
            <a:ext cx="3220872" cy="536027"/>
          </a:xfrm>
          <a:prstGeom prst="roundRect">
            <a:avLst/>
          </a:prstGeom>
          <a:solidFill>
            <a:srgbClr val="FFCC99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Small success </a:t>
            </a:r>
            <a:r>
              <a:rPr lang="en-US" sz="34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6 </a:t>
            </a:r>
            <a:r>
              <a:rPr lang="th-TH" sz="34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เดือน</a:t>
            </a:r>
            <a:endParaRPr lang="th-TH" sz="34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9" name="สี่เหลี่ยมผืนผ้า 18"/>
          <p:cNvSpPr/>
          <p:nvPr/>
        </p:nvSpPr>
        <p:spPr>
          <a:xfrm>
            <a:off x="1248650" y="6"/>
            <a:ext cx="10943350" cy="993221"/>
          </a:xfrm>
          <a:prstGeom prst="rect">
            <a:avLst/>
          </a:prstGeom>
          <a:solidFill>
            <a:srgbClr val="0099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th-TH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ตัวชี้วัดที่          </a:t>
            </a:r>
            <a:r>
              <a:rPr lang="th-TH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ร้อยละของตำบลจัดการสุขภาพในการเฝ้าระวัง ป้องกันแก้ไขปัญหาโรคพยาธิใบไม้ตับและมะเร็งท่อน้ำดี </a:t>
            </a:r>
          </a:p>
          <a:p>
            <a:r>
              <a:rPr lang="th-TH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                     (เขตสุขภาพที่ 1, 6, 7, 8, 9,10)</a:t>
            </a: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2" name="สี่เหลี่ยมคางหมู 21"/>
          <p:cNvSpPr/>
          <p:nvPr/>
        </p:nvSpPr>
        <p:spPr>
          <a:xfrm rot="16200000">
            <a:off x="456409" y="228291"/>
            <a:ext cx="1024759" cy="536643"/>
          </a:xfrm>
          <a:prstGeom prst="trapezoid">
            <a:avLst>
              <a:gd name="adj" fmla="val 45996"/>
            </a:avLst>
          </a:prstGeom>
          <a:solidFill>
            <a:srgbClr val="0099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pic>
        <p:nvPicPr>
          <p:cNvPr id="24" name="Picture 2" descr="C:\Users\stat14\Desktop\symbol-ministry\logo MOPH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6123" y="94600"/>
            <a:ext cx="851341" cy="779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กล่องข้อความ 8"/>
          <p:cNvSpPr txBox="1"/>
          <p:nvPr/>
        </p:nvSpPr>
        <p:spPr>
          <a:xfrm>
            <a:off x="2181484" y="-31528"/>
            <a:ext cx="444352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5</a:t>
            </a:r>
            <a:endParaRPr lang="th-TH" sz="40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0" name="กล่องข้อความ 22"/>
          <p:cNvSpPr txBox="1">
            <a:spLocks noChangeArrowheads="1"/>
          </p:cNvSpPr>
          <p:nvPr/>
        </p:nvSpPr>
        <p:spPr bwMode="auto">
          <a:xfrm>
            <a:off x="3785315" y="1346432"/>
            <a:ext cx="239476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h-TH" dirty="0" smtClean="0"/>
              <a:t>ร้อยละ 30  (63 ตำบล)</a:t>
            </a:r>
            <a:endParaRPr lang="en-US" b="1" dirty="0" smtClean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1" name="สี่เหลี่ยมผืนผ้ามุมมน 38"/>
          <p:cNvSpPr/>
          <p:nvPr/>
        </p:nvSpPr>
        <p:spPr>
          <a:xfrm>
            <a:off x="3624759" y="1297438"/>
            <a:ext cx="2539557" cy="531373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815255" y="2853627"/>
            <a:ext cx="4461641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เขตสุขภาพที่ 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4</a:t>
            </a:r>
            <a:endParaRPr kumimoji="0" lang="th-TH" sz="4400" b="1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ea typeface="Times New Roman" pitchFamily="18" charset="0"/>
              <a:cs typeface="TH SarabunPSK" pitchFamily="34" charset="-34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ไม่</a:t>
            </a:r>
            <a:r>
              <a:rPr lang="th-TH" sz="4400" b="1" dirty="0" smtClean="0"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อยู่ใน</a:t>
            </a:r>
            <a:r>
              <a:rPr kumimoji="0" lang="th-TH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พื้นที่เป้าหมาย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cs typeface="TH SarabunPSK" pitchFamily="34" charset="-34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ตัวเชื่อมต่อตรง 28"/>
          <p:cNvCxnSpPr/>
          <p:nvPr/>
        </p:nvCxnSpPr>
        <p:spPr>
          <a:xfrm>
            <a:off x="2874420" y="3088418"/>
            <a:ext cx="7526818" cy="0"/>
          </a:xfrm>
          <a:prstGeom prst="line">
            <a:avLst/>
          </a:prstGeom>
          <a:ln w="57150">
            <a:solidFill>
              <a:srgbClr val="0099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สี่เหลี่ยมผืนผ้ามุมมน 19"/>
          <p:cNvSpPr/>
          <p:nvPr/>
        </p:nvSpPr>
        <p:spPr>
          <a:xfrm>
            <a:off x="222600" y="930166"/>
            <a:ext cx="2804379" cy="536027"/>
          </a:xfrm>
          <a:prstGeom prst="roundRect">
            <a:avLst/>
          </a:prstGeom>
          <a:solidFill>
            <a:srgbClr val="FFCC99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Small success </a:t>
            </a:r>
            <a:r>
              <a:rPr lang="en-US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6 </a:t>
            </a:r>
            <a: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เดือน</a:t>
            </a:r>
            <a:endParaRPr lang="th-TH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7" name="กล่องข้อความ 14"/>
          <p:cNvSpPr txBox="1">
            <a:spLocks noChangeArrowheads="1"/>
          </p:cNvSpPr>
          <p:nvPr/>
        </p:nvSpPr>
        <p:spPr bwMode="auto">
          <a:xfrm>
            <a:off x="9927247" y="6488668"/>
            <a:ext cx="203934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แหล่งที่มา </a:t>
            </a:r>
            <a:r>
              <a:rPr lang="en-US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ข้อมูลจากจังหวัด</a:t>
            </a:r>
            <a:endParaRPr lang="th-TH" sz="18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3" name="กล่องข้อความ 22"/>
          <p:cNvSpPr txBox="1">
            <a:spLocks noChangeArrowheads="1"/>
          </p:cNvSpPr>
          <p:nvPr/>
        </p:nvSpPr>
        <p:spPr bwMode="auto">
          <a:xfrm>
            <a:off x="3233504" y="936516"/>
            <a:ext cx="895849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h-TH" sz="2000" dirty="0" smtClean="0">
                <a:solidFill>
                  <a:schemeClr val="dk1"/>
                </a:solidFill>
                <a:latin typeface="TH SarabunPSK" pitchFamily="34" charset="-34"/>
                <a:cs typeface="TH SarabunPSK" pitchFamily="34" charset="-34"/>
              </a:rPr>
              <a:t>อัตราการเปลี่ยนของเสมหะจากบวกเป็นลบ (</a:t>
            </a:r>
            <a:r>
              <a:rPr lang="en-US" sz="2000" dirty="0" smtClean="0">
                <a:solidFill>
                  <a:schemeClr val="dk1"/>
                </a:solidFill>
                <a:latin typeface="TH SarabunPSK" pitchFamily="34" charset="-34"/>
                <a:cs typeface="TH SarabunPSK" pitchFamily="34" charset="-34"/>
              </a:rPr>
              <a:t>sputum conversion rate) </a:t>
            </a:r>
            <a:r>
              <a:rPr lang="th-TH" sz="2000" dirty="0" smtClean="0">
                <a:solidFill>
                  <a:schemeClr val="dk1"/>
                </a:solidFill>
                <a:latin typeface="TH SarabunPSK" pitchFamily="34" charset="-34"/>
                <a:cs typeface="TH SarabunPSK" pitchFamily="34" charset="-34"/>
              </a:rPr>
              <a:t> ในผู้ป่วยวัณโรครายใหม่ที่มีผลตรวจยืนยันพบเชื้อ (</a:t>
            </a:r>
            <a:r>
              <a:rPr lang="en-US" sz="2000" dirty="0" err="1" smtClean="0">
                <a:solidFill>
                  <a:schemeClr val="dk1"/>
                </a:solidFill>
                <a:latin typeface="TH SarabunPSK" pitchFamily="34" charset="-34"/>
                <a:cs typeface="TH SarabunPSK" pitchFamily="34" charset="-34"/>
              </a:rPr>
              <a:t>Bacteriologically</a:t>
            </a:r>
            <a:r>
              <a:rPr lang="en-US" sz="2000" dirty="0" smtClean="0">
                <a:solidFill>
                  <a:schemeClr val="dk1"/>
                </a:solidFill>
                <a:latin typeface="TH SarabunPSK" pitchFamily="34" charset="-34"/>
                <a:cs typeface="TH SarabunPSK" pitchFamily="34" charset="-34"/>
              </a:rPr>
              <a:t> confirmed : B+) </a:t>
            </a:r>
            <a:r>
              <a:rPr lang="th-TH" sz="2000" dirty="0" smtClean="0">
                <a:solidFill>
                  <a:schemeClr val="dk1"/>
                </a:solidFill>
                <a:latin typeface="TH SarabunPSK" pitchFamily="34" charset="-34"/>
                <a:cs typeface="TH SarabunPSK" pitchFamily="34" charset="-34"/>
              </a:rPr>
              <a:t>ของผู้ป่วยวัณโรคทุกกลุ่มที่ขึ้นทะเบียนรักษาใน </a:t>
            </a:r>
            <a:r>
              <a:rPr lang="en-US" sz="2000" dirty="0" smtClean="0">
                <a:solidFill>
                  <a:schemeClr val="dk1"/>
                </a:solidFill>
                <a:latin typeface="TH SarabunPSK" pitchFamily="34" charset="-34"/>
                <a:cs typeface="TH SarabunPSK" pitchFamily="34" charset="-34"/>
              </a:rPr>
              <a:t>Cohort </a:t>
            </a:r>
            <a:r>
              <a:rPr lang="th-TH" sz="2000" dirty="0" smtClean="0">
                <a:solidFill>
                  <a:schemeClr val="dk1"/>
                </a:solidFill>
                <a:latin typeface="TH SarabunPSK" pitchFamily="34" charset="-34"/>
                <a:cs typeface="TH SarabunPSK" pitchFamily="34" charset="-34"/>
              </a:rPr>
              <a:t>ที่ 1 ปีงบประมาณ 2560 </a:t>
            </a:r>
          </a:p>
          <a:p>
            <a:r>
              <a:rPr lang="th-TH" sz="2000" dirty="0" smtClean="0">
                <a:solidFill>
                  <a:schemeClr val="dk1"/>
                </a:solidFill>
                <a:latin typeface="TH SarabunPSK" pitchFamily="34" charset="-34"/>
                <a:cs typeface="TH SarabunPSK" pitchFamily="34" charset="-34"/>
              </a:rPr>
              <a:t>มากกว่าหรือเท่ากับร้อยละ 85</a:t>
            </a:r>
            <a:endParaRPr lang="en-US" sz="2000" b="1" dirty="0" smtClean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4" name="สี่เหลี่ยมผืนผ้ามุมมน 38"/>
          <p:cNvSpPr/>
          <p:nvPr/>
        </p:nvSpPr>
        <p:spPr>
          <a:xfrm>
            <a:off x="3184635" y="903289"/>
            <a:ext cx="8443258" cy="1034694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graphicFrame>
        <p:nvGraphicFramePr>
          <p:cNvPr id="15" name="แผนภูมิ 14"/>
          <p:cNvGraphicFramePr/>
          <p:nvPr/>
        </p:nvGraphicFramePr>
        <p:xfrm>
          <a:off x="2065283" y="2112579"/>
          <a:ext cx="8355723" cy="45089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สี่เหลี่ยมผืนผ้ามุมมน 12"/>
          <p:cNvSpPr/>
          <p:nvPr/>
        </p:nvSpPr>
        <p:spPr>
          <a:xfrm>
            <a:off x="3009800" y="2879678"/>
            <a:ext cx="772511" cy="2934267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23" name="สี่เหลี่ยมผืนผ้า 22"/>
          <p:cNvSpPr/>
          <p:nvPr/>
        </p:nvSpPr>
        <p:spPr>
          <a:xfrm>
            <a:off x="1248650" y="7"/>
            <a:ext cx="10943350" cy="709441"/>
          </a:xfrm>
          <a:prstGeom prst="rect">
            <a:avLst/>
          </a:prstGeom>
          <a:solidFill>
            <a:srgbClr val="0099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ตัวชี้วัดที่       </a:t>
            </a: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อัตราความสำเร็จการรักษาผู้ป่วยวัณโรครายใหม่และกลับมาเป็นซ้ำ  </a:t>
            </a:r>
            <a:r>
              <a:rPr lang="th-TH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(ร้อยละ 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85</a:t>
            </a:r>
            <a:r>
              <a:rPr lang="th-TH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)</a:t>
            </a:r>
          </a:p>
        </p:txBody>
      </p:sp>
      <p:sp>
        <p:nvSpPr>
          <p:cNvPr id="25" name="สี่เหลี่ยมคางหมู 24"/>
          <p:cNvSpPr/>
          <p:nvPr/>
        </p:nvSpPr>
        <p:spPr>
          <a:xfrm rot="16200000">
            <a:off x="598298" y="86401"/>
            <a:ext cx="740981" cy="536643"/>
          </a:xfrm>
          <a:prstGeom prst="trapezoid">
            <a:avLst>
              <a:gd name="adj" fmla="val 45996"/>
            </a:avLst>
          </a:prstGeom>
          <a:solidFill>
            <a:srgbClr val="0099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pic>
        <p:nvPicPr>
          <p:cNvPr id="27" name="Picture 2" descr="C:\Users\stat14\Desktop\symbol-ministry\logo MOPH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1889" y="15770"/>
            <a:ext cx="851341" cy="779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กล่องข้อความ 8"/>
          <p:cNvSpPr txBox="1"/>
          <p:nvPr/>
        </p:nvSpPr>
        <p:spPr>
          <a:xfrm>
            <a:off x="2276080" y="-15762"/>
            <a:ext cx="444352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6</a:t>
            </a:r>
            <a:endParaRPr lang="th-TH" sz="40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0574896" y="2891304"/>
            <a:ext cx="5988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Q4</a:t>
            </a:r>
            <a:endParaRPr lang="th-TH" sz="2000" dirty="0"/>
          </a:p>
        </p:txBody>
      </p:sp>
      <p:sp>
        <p:nvSpPr>
          <p:cNvPr id="32" name="ดาว 5 แฉก 31"/>
          <p:cNvSpPr/>
          <p:nvPr/>
        </p:nvSpPr>
        <p:spPr>
          <a:xfrm>
            <a:off x="4751036" y="3660888"/>
            <a:ext cx="351345" cy="324729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3" name="ดาว 5 แฉก 32"/>
          <p:cNvSpPr/>
          <p:nvPr/>
        </p:nvSpPr>
        <p:spPr>
          <a:xfrm>
            <a:off x="4000408" y="2637306"/>
            <a:ext cx="351345" cy="324729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4" name="ดาว 5 แฉก 33"/>
          <p:cNvSpPr/>
          <p:nvPr/>
        </p:nvSpPr>
        <p:spPr>
          <a:xfrm>
            <a:off x="6279584" y="2650954"/>
            <a:ext cx="351345" cy="324729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สี่เหลี่ยมผืนผ้ามุมมน 19"/>
          <p:cNvSpPr/>
          <p:nvPr/>
        </p:nvSpPr>
        <p:spPr>
          <a:xfrm>
            <a:off x="632504" y="1151593"/>
            <a:ext cx="2630959" cy="457200"/>
          </a:xfrm>
          <a:prstGeom prst="roundRect">
            <a:avLst/>
          </a:prstGeom>
          <a:solidFill>
            <a:srgbClr val="FFCC99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Small success </a:t>
            </a:r>
            <a:r>
              <a:rPr lang="en-US" sz="24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6 </a:t>
            </a:r>
            <a:r>
              <a:rPr lang="th-TH" sz="24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เดือน</a:t>
            </a:r>
            <a:endParaRPr lang="th-TH" sz="24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7" name="กล่องข้อความ 14"/>
          <p:cNvSpPr txBox="1">
            <a:spLocks noChangeArrowheads="1"/>
          </p:cNvSpPr>
          <p:nvPr/>
        </p:nvSpPr>
        <p:spPr bwMode="auto">
          <a:xfrm>
            <a:off x="9927247" y="6488668"/>
            <a:ext cx="203934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แหล่งที่มา </a:t>
            </a:r>
            <a:r>
              <a:rPr lang="en-US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ข้อมูลจากจังหวัด</a:t>
            </a:r>
            <a:endParaRPr lang="th-TH" sz="18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9" name="สี่เหลี่ยมผืนผ้า 18"/>
          <p:cNvSpPr/>
          <p:nvPr/>
        </p:nvSpPr>
        <p:spPr>
          <a:xfrm>
            <a:off x="1248650" y="7"/>
            <a:ext cx="10943350" cy="709441"/>
          </a:xfrm>
          <a:prstGeom prst="rect">
            <a:avLst/>
          </a:prstGeom>
          <a:solidFill>
            <a:srgbClr val="0099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ตัวชี้วัดที่       </a:t>
            </a: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อัตราความสำเร็จการรักษาผู้ป่วยวัณโรครายใหม่และกลับมาเป็นซ้ำ  </a:t>
            </a:r>
            <a:r>
              <a:rPr lang="th-TH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(ร้อยละ 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85</a:t>
            </a:r>
            <a:r>
              <a:rPr lang="th-TH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)</a:t>
            </a:r>
          </a:p>
        </p:txBody>
      </p:sp>
      <p:sp>
        <p:nvSpPr>
          <p:cNvPr id="22" name="สี่เหลี่ยมคางหมู 21"/>
          <p:cNvSpPr/>
          <p:nvPr/>
        </p:nvSpPr>
        <p:spPr>
          <a:xfrm rot="16200000">
            <a:off x="598298" y="86401"/>
            <a:ext cx="740981" cy="536643"/>
          </a:xfrm>
          <a:prstGeom prst="trapezoid">
            <a:avLst>
              <a:gd name="adj" fmla="val 45996"/>
            </a:avLst>
          </a:prstGeom>
          <a:solidFill>
            <a:srgbClr val="0099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pic>
        <p:nvPicPr>
          <p:cNvPr id="24" name="Picture 2" descr="C:\Users\stat14\Desktop\symbol-ministry\logo MOPH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1889" y="15770"/>
            <a:ext cx="851341" cy="779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กล่องข้อความ 8"/>
          <p:cNvSpPr txBox="1"/>
          <p:nvPr/>
        </p:nvSpPr>
        <p:spPr>
          <a:xfrm>
            <a:off x="2276080" y="-15762"/>
            <a:ext cx="444352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6</a:t>
            </a:r>
            <a:endParaRPr lang="th-TH" sz="40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graphicFrame>
        <p:nvGraphicFramePr>
          <p:cNvPr id="10" name="ตาราง 9"/>
          <p:cNvGraphicFramePr>
            <a:graphicFrameLocks noGrp="1"/>
          </p:cNvGraphicFramePr>
          <p:nvPr/>
        </p:nvGraphicFramePr>
        <p:xfrm>
          <a:off x="299546" y="2091234"/>
          <a:ext cx="11540359" cy="383247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522177"/>
                <a:gridCol w="792849"/>
                <a:gridCol w="792849"/>
                <a:gridCol w="763483"/>
                <a:gridCol w="763484"/>
                <a:gridCol w="734120"/>
                <a:gridCol w="778167"/>
                <a:gridCol w="792849"/>
                <a:gridCol w="748802"/>
                <a:gridCol w="851579"/>
              </a:tblGrid>
              <a:tr h="723511">
                <a:tc>
                  <a:txBody>
                    <a:bodyPr/>
                    <a:lstStyle/>
                    <a:p>
                      <a:pPr algn="ctr"/>
                      <a:r>
                        <a:rPr lang="th-TH" sz="2000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                                              </a:t>
                      </a:r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จังหวัด</a:t>
                      </a:r>
                    </a:p>
                    <a:p>
                      <a:pPr algn="l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ผลการดำเนินงาน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เขต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  <a:endParaRPr lang="th-TH" sz="18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นนทบุรี</a:t>
                      </a:r>
                      <a:endParaRPr lang="th-TH" sz="18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ปทุมธานี</a:t>
                      </a:r>
                      <a:endParaRPr lang="th-TH" sz="18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อยุธยา</a:t>
                      </a:r>
                      <a:endParaRPr lang="th-TH" sz="18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สระบุรี</a:t>
                      </a:r>
                      <a:endParaRPr lang="th-TH" sz="18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ลพบุรี</a:t>
                      </a:r>
                      <a:endParaRPr lang="th-TH" sz="18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สิงห์บุรี</a:t>
                      </a:r>
                      <a:endParaRPr lang="th-TH" sz="18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อ่างทอง</a:t>
                      </a:r>
                      <a:endParaRPr lang="th-TH" sz="18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นครนายก</a:t>
                      </a:r>
                      <a:endParaRPr lang="th-TH" sz="18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</a:tr>
              <a:tr h="624500"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th-TH" sz="2000" b="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ร้อยละ 50 ของอำเภอเป้าหมายได้รับการคัดกรองเชิงรุก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th-TH" sz="2000" b="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ในประชากรกลุ่มเสี่ยง (116 อำเภอ)</a:t>
                      </a:r>
                      <a:endParaRPr lang="en-US" sz="2000" b="0" kern="1200" dirty="0">
                        <a:solidFill>
                          <a:schemeClr val="dk1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TH SarabunPSK" pitchFamily="34" charset="-34"/>
                          <a:cs typeface="TH SarabunPSK" pitchFamily="34" charset="-34"/>
                        </a:rPr>
                        <a:t>100</a:t>
                      </a:r>
                      <a:endParaRPr lang="th-TH" sz="20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TH SarabunPSK" pitchFamily="34" charset="-34"/>
                          <a:cs typeface="TH SarabunPSK" pitchFamily="34" charset="-34"/>
                        </a:rPr>
                        <a:t>100</a:t>
                      </a:r>
                      <a:endParaRPr lang="th-TH" sz="20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TH SarabunPSK" pitchFamily="34" charset="-34"/>
                          <a:cs typeface="TH SarabunPSK" pitchFamily="34" charset="-34"/>
                        </a:rPr>
                        <a:t>100</a:t>
                      </a:r>
                      <a:endParaRPr lang="th-TH" sz="20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TH SarabunPSK" pitchFamily="34" charset="-34"/>
                          <a:cs typeface="TH SarabunPSK" pitchFamily="34" charset="-34"/>
                        </a:rPr>
                        <a:t>100</a:t>
                      </a:r>
                      <a:endParaRPr lang="th-TH" sz="20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TH SarabunPSK" pitchFamily="34" charset="-34"/>
                          <a:cs typeface="TH SarabunPSK" pitchFamily="34" charset="-34"/>
                        </a:rPr>
                        <a:t>100</a:t>
                      </a:r>
                      <a:endParaRPr lang="th-TH" sz="20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TH SarabunPSK" pitchFamily="34" charset="-34"/>
                          <a:cs typeface="TH SarabunPSK" pitchFamily="34" charset="-34"/>
                        </a:rPr>
                        <a:t>100</a:t>
                      </a:r>
                      <a:endParaRPr lang="th-TH" sz="20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TH SarabunPSK" pitchFamily="34" charset="-34"/>
                          <a:cs typeface="TH SarabunPSK" pitchFamily="34" charset="-34"/>
                        </a:rPr>
                        <a:t>100</a:t>
                      </a:r>
                      <a:endParaRPr lang="th-TH" sz="20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TH SarabunPSK" pitchFamily="34" charset="-34"/>
                          <a:cs typeface="TH SarabunPSK" pitchFamily="34" charset="-34"/>
                        </a:rPr>
                        <a:t>100</a:t>
                      </a:r>
                      <a:endParaRPr lang="th-TH" sz="20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TH SarabunPSK" pitchFamily="34" charset="-34"/>
                          <a:cs typeface="TH SarabunPSK" pitchFamily="34" charset="-34"/>
                        </a:rPr>
                        <a:t>100</a:t>
                      </a:r>
                      <a:endParaRPr lang="th-TH" sz="20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</a:tr>
              <a:tr h="669402">
                <a:tc>
                  <a:txBody>
                    <a:bodyPr/>
                    <a:lstStyle/>
                    <a:p>
                      <a:r>
                        <a:rPr lang="th-TH" sz="2000" b="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- ร้อยละ </a:t>
                      </a:r>
                      <a:r>
                        <a:rPr lang="en-US" sz="2000" b="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60 </a:t>
                      </a:r>
                      <a:r>
                        <a:rPr lang="th-TH" sz="2000" b="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ของโรงพยาบาล (ศูนย์/ทั่วไป/ชุมชน)  มีการบันทึกและรายงานข้อมูลผู้ป่วยวัณโรคผ่าน โปรแกรม </a:t>
                      </a:r>
                      <a:r>
                        <a:rPr lang="en-US" sz="2000" b="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TBCM 2010</a:t>
                      </a:r>
                      <a:r>
                        <a:rPr lang="th-TH" sz="2000" b="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หรือโปรแกรม </a:t>
                      </a:r>
                      <a:r>
                        <a:rPr lang="en-US" sz="2000" b="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TBCM Online</a:t>
                      </a:r>
                      <a:endParaRPr lang="en-US" sz="2000" b="0" kern="1200" dirty="0">
                        <a:solidFill>
                          <a:schemeClr val="dk1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latin typeface="TH SarabunPSK" pitchFamily="34" charset="-34"/>
                          <a:cs typeface="TH SarabunPSK" pitchFamily="34" charset="-34"/>
                        </a:rPr>
                        <a:t>100</a:t>
                      </a:r>
                      <a:endParaRPr lang="th-TH" sz="2000" b="0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latin typeface="TH SarabunPSK" pitchFamily="34" charset="-34"/>
                          <a:cs typeface="TH SarabunPSK" pitchFamily="34" charset="-34"/>
                        </a:rPr>
                        <a:t>100</a:t>
                      </a:r>
                      <a:endParaRPr lang="th-TH" sz="2000" b="0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latin typeface="TH SarabunPSK" pitchFamily="34" charset="-34"/>
                          <a:cs typeface="TH SarabunPSK" pitchFamily="34" charset="-34"/>
                        </a:rPr>
                        <a:t>100</a:t>
                      </a:r>
                      <a:endParaRPr lang="th-TH" sz="2000" b="0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latin typeface="TH SarabunPSK" pitchFamily="34" charset="-34"/>
                          <a:cs typeface="TH SarabunPSK" pitchFamily="34" charset="-34"/>
                        </a:rPr>
                        <a:t>100</a:t>
                      </a:r>
                      <a:endParaRPr lang="th-TH" sz="2000" b="0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latin typeface="TH SarabunPSK" pitchFamily="34" charset="-34"/>
                          <a:cs typeface="TH SarabunPSK" pitchFamily="34" charset="-34"/>
                        </a:rPr>
                        <a:t>100</a:t>
                      </a:r>
                      <a:endParaRPr lang="th-TH" sz="2000" b="0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latin typeface="TH SarabunPSK" pitchFamily="34" charset="-34"/>
                          <a:cs typeface="TH SarabunPSK" pitchFamily="34" charset="-34"/>
                        </a:rPr>
                        <a:t>100</a:t>
                      </a:r>
                      <a:endParaRPr lang="th-TH" sz="2000" b="0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latin typeface="TH SarabunPSK" pitchFamily="34" charset="-34"/>
                          <a:cs typeface="TH SarabunPSK" pitchFamily="34" charset="-34"/>
                        </a:rPr>
                        <a:t>100</a:t>
                      </a:r>
                      <a:endParaRPr lang="th-TH" sz="2000" b="0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latin typeface="TH SarabunPSK" pitchFamily="34" charset="-34"/>
                          <a:cs typeface="TH SarabunPSK" pitchFamily="34" charset="-34"/>
                        </a:rPr>
                        <a:t>100</a:t>
                      </a:r>
                      <a:endParaRPr lang="th-TH" sz="2000" b="0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latin typeface="TH SarabunPSK" pitchFamily="34" charset="-34"/>
                          <a:cs typeface="TH SarabunPSK" pitchFamily="34" charset="-34"/>
                        </a:rPr>
                        <a:t>100</a:t>
                      </a:r>
                      <a:endParaRPr lang="th-TH" sz="2000" b="0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</a:tr>
              <a:tr h="6694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- ร้อยละ </a:t>
                      </a:r>
                      <a:r>
                        <a:rPr lang="en-US" sz="2000" b="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50</a:t>
                      </a:r>
                      <a:r>
                        <a:rPr lang="th-TH" sz="2000" b="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ของโรงพยาบาล(ศูนย์/ทั่วไป/ชุมชน) เป้าหมายได้รับการประเมินมาตรฐาน </a:t>
                      </a:r>
                      <a:r>
                        <a:rPr lang="en-GB" sz="2000" b="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QTB </a:t>
                      </a:r>
                      <a:r>
                        <a:rPr lang="th-TH" sz="2000" b="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ในปี </a:t>
                      </a:r>
                      <a:r>
                        <a:rPr lang="en-US" sz="2000" b="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2560</a:t>
                      </a:r>
                      <a:r>
                        <a:rPr lang="th-TH" sz="2000" b="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(</a:t>
                      </a:r>
                      <a:r>
                        <a:rPr lang="en-US" sz="2000" b="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116</a:t>
                      </a:r>
                      <a:r>
                        <a:rPr lang="th-TH" sz="2000" b="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โรงพยาบาล)</a:t>
                      </a:r>
                      <a:endParaRPr lang="en-US" sz="2000" b="0" kern="1200" dirty="0" smtClean="0">
                        <a:solidFill>
                          <a:schemeClr val="dk1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TH SarabunPSK" pitchFamily="34" charset="-34"/>
                          <a:cs typeface="TH SarabunPSK" pitchFamily="34" charset="-34"/>
                        </a:rPr>
                        <a:t>100</a:t>
                      </a:r>
                      <a:endParaRPr lang="th-TH" sz="20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TH SarabunPSK" pitchFamily="34" charset="-34"/>
                          <a:cs typeface="TH SarabunPSK" pitchFamily="34" charset="-34"/>
                        </a:rPr>
                        <a:t>100</a:t>
                      </a:r>
                      <a:endParaRPr lang="th-TH" sz="20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TH SarabunPSK" pitchFamily="34" charset="-34"/>
                          <a:cs typeface="TH SarabunPSK" pitchFamily="34" charset="-34"/>
                        </a:rPr>
                        <a:t>100</a:t>
                      </a:r>
                      <a:endParaRPr lang="th-TH" sz="20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TH SarabunPSK" pitchFamily="34" charset="-34"/>
                          <a:cs typeface="TH SarabunPSK" pitchFamily="34" charset="-34"/>
                        </a:rPr>
                        <a:t>100</a:t>
                      </a:r>
                      <a:endParaRPr lang="th-TH" sz="20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TH SarabunPSK" pitchFamily="34" charset="-34"/>
                          <a:cs typeface="TH SarabunPSK" pitchFamily="34" charset="-34"/>
                        </a:rPr>
                        <a:t>100</a:t>
                      </a:r>
                      <a:endParaRPr lang="th-TH" sz="20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TH SarabunPSK" pitchFamily="34" charset="-34"/>
                          <a:cs typeface="TH SarabunPSK" pitchFamily="34" charset="-34"/>
                        </a:rPr>
                        <a:t>100</a:t>
                      </a:r>
                      <a:endParaRPr lang="th-TH" sz="20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TH SarabunPSK" pitchFamily="34" charset="-34"/>
                          <a:cs typeface="TH SarabunPSK" pitchFamily="34" charset="-34"/>
                        </a:rPr>
                        <a:t>100</a:t>
                      </a:r>
                      <a:endParaRPr lang="th-TH" sz="20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TH SarabunPSK" pitchFamily="34" charset="-34"/>
                          <a:cs typeface="TH SarabunPSK" pitchFamily="34" charset="-34"/>
                        </a:rPr>
                        <a:t>100</a:t>
                      </a:r>
                      <a:endParaRPr lang="th-TH" sz="20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TH SarabunPSK" pitchFamily="34" charset="-34"/>
                          <a:cs typeface="TH SarabunPSK" pitchFamily="34" charset="-34"/>
                        </a:rPr>
                        <a:t>100</a:t>
                      </a:r>
                      <a:endParaRPr lang="th-TH" sz="20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</a:tr>
              <a:tr h="669402"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th-TH" sz="2000" b="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ร้อยละ 40 ของเรือนจำเป้าหมายได้รับการประเมินมาตรฐาน</a:t>
                      </a:r>
                      <a:r>
                        <a:rPr lang="en-US" sz="2000" b="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</a:t>
                      </a:r>
                      <a:r>
                        <a:rPr lang="en-GB" sz="2000" b="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QTBP </a:t>
                      </a:r>
                      <a:r>
                        <a:rPr lang="th-TH" sz="2000" b="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ในปี 2560</a:t>
                      </a:r>
                      <a:r>
                        <a:rPr lang="th-TH" sz="2000" b="0" kern="1200" baseline="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</a:t>
                      </a:r>
                      <a:r>
                        <a:rPr lang="th-TH" sz="2000" b="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( 31 เรือนจำ)</a:t>
                      </a:r>
                      <a:endParaRPr lang="en-US" sz="2000" b="0" kern="1200" dirty="0" smtClean="0">
                        <a:solidFill>
                          <a:schemeClr val="dk1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r>
                        <a:rPr lang="th-TH" sz="200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เรือนจำเป้าหมายจำนวน 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8</a:t>
                      </a:r>
                      <a:r>
                        <a:rPr lang="th-TH" sz="200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แห่ง อยู่ระหว่างรอรับการประเมินมาตรฐาน </a:t>
                      </a:r>
                      <a:r>
                        <a:rPr lang="en-GB" sz="200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QTBP </a:t>
                      </a:r>
                      <a:r>
                        <a:rPr lang="th-TH" sz="200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ในปี 2560 </a:t>
                      </a:r>
                      <a:r>
                        <a:rPr lang="th-TH" sz="2000" kern="1200" baseline="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 </a:t>
                      </a:r>
                      <a:r>
                        <a:rPr lang="th-TH" sz="200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ซึ่งได้มีการประสาน </a:t>
                      </a:r>
                      <a:r>
                        <a:rPr lang="th-TH" sz="2000" kern="1200" dirty="0" err="1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สคร.</a:t>
                      </a:r>
                      <a:r>
                        <a:rPr lang="th-TH" sz="200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4 สระบุรี เพื่อลงประเมินประมาณเดือน เมษายน </a:t>
                      </a:r>
                      <a:r>
                        <a:rPr lang="en-GB" sz="200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– </a:t>
                      </a:r>
                      <a:r>
                        <a:rPr lang="th-TH" sz="200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พฤษภาคม 2560</a:t>
                      </a:r>
                      <a:endParaRPr lang="en-US" sz="2000" kern="1200" dirty="0" smtClean="0">
                        <a:solidFill>
                          <a:schemeClr val="dk1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800" b="0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11" name="ตัวเชื่อมต่อตรง 10"/>
          <p:cNvCxnSpPr/>
          <p:nvPr/>
        </p:nvCxnSpPr>
        <p:spPr>
          <a:xfrm>
            <a:off x="331076" y="2132813"/>
            <a:ext cx="4445877" cy="64638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ตัวเชื่อมต่อตรง 26"/>
          <p:cNvCxnSpPr/>
          <p:nvPr/>
        </p:nvCxnSpPr>
        <p:spPr>
          <a:xfrm>
            <a:off x="2691558" y="2976622"/>
            <a:ext cx="812359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สี่เหลี่ยมผืนผ้ามุมมน 19"/>
          <p:cNvSpPr/>
          <p:nvPr/>
        </p:nvSpPr>
        <p:spPr>
          <a:xfrm>
            <a:off x="222600" y="930166"/>
            <a:ext cx="3220872" cy="536027"/>
          </a:xfrm>
          <a:prstGeom prst="roundRect">
            <a:avLst/>
          </a:prstGeom>
          <a:solidFill>
            <a:srgbClr val="FFCC99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Small success </a:t>
            </a:r>
            <a:r>
              <a:rPr lang="en-US" sz="34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6 </a:t>
            </a:r>
            <a:r>
              <a:rPr lang="th-TH" sz="34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เดือน</a:t>
            </a:r>
            <a:endParaRPr lang="th-TH" sz="34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7" name="กล่องข้อความ 14"/>
          <p:cNvSpPr txBox="1">
            <a:spLocks noChangeArrowheads="1"/>
          </p:cNvSpPr>
          <p:nvPr/>
        </p:nvSpPr>
        <p:spPr bwMode="auto">
          <a:xfrm>
            <a:off x="8158524" y="6488668"/>
            <a:ext cx="40334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แหล่งที่มา </a:t>
            </a:r>
            <a:r>
              <a:rPr lang="en-US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ทะเบียนราษฎร์ (</a:t>
            </a:r>
            <a:r>
              <a:rPr lang="th-TH" sz="1800" b="1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สนย.</a:t>
            </a:r>
            <a:r>
              <a:rPr lang="th-TH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) ณ วันที่ </a:t>
            </a:r>
            <a:r>
              <a:rPr lang="en-US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7 </a:t>
            </a:r>
            <a:r>
              <a:rPr lang="th-TH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เมษายน </a:t>
            </a:r>
            <a:r>
              <a:rPr lang="en-US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2560</a:t>
            </a:r>
            <a:endParaRPr lang="th-TH" sz="18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9" name="สี่เหลี่ยมผืนผ้า 18"/>
          <p:cNvSpPr/>
          <p:nvPr/>
        </p:nvSpPr>
        <p:spPr>
          <a:xfrm>
            <a:off x="1248650" y="7"/>
            <a:ext cx="10943350" cy="756742"/>
          </a:xfrm>
          <a:prstGeom prst="rect">
            <a:avLst/>
          </a:prstGeom>
          <a:solidFill>
            <a:srgbClr val="0099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ตัวชี้วัดที่       </a:t>
            </a: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อัตราการเสียชีวิตจากการจมน้ำของเด็กอายุน้อยกว่า 15 ปี  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&lt;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ร้อยละ 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5.0</a:t>
            </a:r>
            <a:r>
              <a:rPr lang="th-TH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)</a:t>
            </a:r>
            <a:endParaRPr lang="en-US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2" name="สี่เหลี่ยมคางหมู 21"/>
          <p:cNvSpPr/>
          <p:nvPr/>
        </p:nvSpPr>
        <p:spPr>
          <a:xfrm rot="16200000">
            <a:off x="590415" y="94286"/>
            <a:ext cx="756747" cy="536643"/>
          </a:xfrm>
          <a:prstGeom prst="trapezoid">
            <a:avLst>
              <a:gd name="adj" fmla="val 45996"/>
            </a:avLst>
          </a:prstGeom>
          <a:solidFill>
            <a:srgbClr val="0099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pic>
        <p:nvPicPr>
          <p:cNvPr id="24" name="Picture 2" descr="C:\Users\stat14\Desktop\symbol-ministry\logo MOPH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6123" y="15770"/>
            <a:ext cx="851341" cy="779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กล่องข้อความ 8"/>
          <p:cNvSpPr txBox="1"/>
          <p:nvPr/>
        </p:nvSpPr>
        <p:spPr>
          <a:xfrm>
            <a:off x="2276080" y="47302"/>
            <a:ext cx="444352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7</a:t>
            </a:r>
            <a:endParaRPr lang="th-TH" sz="40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3" name="กล่องข้อความ 22"/>
          <p:cNvSpPr txBox="1">
            <a:spLocks noChangeArrowheads="1"/>
          </p:cNvSpPr>
          <p:nvPr/>
        </p:nvSpPr>
        <p:spPr bwMode="auto">
          <a:xfrm>
            <a:off x="3832613" y="936516"/>
            <a:ext cx="125964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u="sng" dirty="0" smtClean="0">
                <a:latin typeface="TH SarabunPSK" pitchFamily="34" charset="-34"/>
                <a:cs typeface="TH SarabunPSK" pitchFamily="34" charset="-34"/>
              </a:rPr>
              <a:t>&lt;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300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คน</a:t>
            </a:r>
            <a:endParaRPr lang="en-US" b="1" dirty="0" smtClean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4" name="สี่เหลี่ยมผืนผ้ามุมมน 38"/>
          <p:cNvSpPr/>
          <p:nvPr/>
        </p:nvSpPr>
        <p:spPr>
          <a:xfrm>
            <a:off x="3672058" y="903288"/>
            <a:ext cx="1514798" cy="531373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graphicFrame>
        <p:nvGraphicFramePr>
          <p:cNvPr id="15" name="แผนภูมิ 14"/>
          <p:cNvGraphicFramePr/>
          <p:nvPr/>
        </p:nvGraphicFramePr>
        <p:xfrm>
          <a:off x="1970689" y="1324303"/>
          <a:ext cx="7803931" cy="44931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สี่เหลี่ยมผืนผ้ามุมมน 12"/>
          <p:cNvSpPr/>
          <p:nvPr/>
        </p:nvSpPr>
        <p:spPr>
          <a:xfrm>
            <a:off x="3484180" y="3231932"/>
            <a:ext cx="646385" cy="1765738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20" name="ดาว 5 แฉก 19"/>
          <p:cNvSpPr/>
          <p:nvPr/>
        </p:nvSpPr>
        <p:spPr>
          <a:xfrm>
            <a:off x="5560723" y="1882444"/>
            <a:ext cx="351345" cy="324729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1" name="ดาว 5 แฉก 20"/>
          <p:cNvSpPr/>
          <p:nvPr/>
        </p:nvSpPr>
        <p:spPr>
          <a:xfrm>
            <a:off x="6900794" y="2938737"/>
            <a:ext cx="351345" cy="324729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graphicFrame>
        <p:nvGraphicFramePr>
          <p:cNvPr id="23" name="ตาราง 22"/>
          <p:cNvGraphicFramePr>
            <a:graphicFrameLocks noGrp="1"/>
          </p:cNvGraphicFramePr>
          <p:nvPr/>
        </p:nvGraphicFramePr>
        <p:xfrm>
          <a:off x="1277019" y="5739349"/>
          <a:ext cx="9238598" cy="645682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{F5AB1C69-6EDB-4FF4-983F-18BD219EF322}</a:tableStyleId>
              </a:tblPr>
              <a:tblGrid>
                <a:gridCol w="1786020"/>
                <a:gridCol w="767982"/>
                <a:gridCol w="772510"/>
                <a:gridCol w="740979"/>
                <a:gridCol w="788276"/>
                <a:gridCol w="693683"/>
                <a:gridCol w="662152"/>
                <a:gridCol w="693682"/>
                <a:gridCol w="660948"/>
                <a:gridCol w="779355"/>
                <a:gridCol w="893011"/>
              </a:tblGrid>
              <a:tr h="286909">
                <a:tc>
                  <a:txBody>
                    <a:bodyPr/>
                    <a:lstStyle/>
                    <a:p>
                      <a:endParaRPr lang="th-TH" sz="1200" b="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ประเทศ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เขต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นนทบุรี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ปทุมธานี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อยุธยา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สระบุรี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ลพบุรี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สิงห์บุรี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อ่างทอง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นครนายก</a:t>
                      </a:r>
                      <a:endParaRPr lang="th-TH" sz="1200" b="1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773">
                <a:tc>
                  <a:txBody>
                    <a:bodyPr/>
                    <a:lstStyle/>
                    <a:p>
                      <a:r>
                        <a:rPr lang="th-TH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จำนวนผู้เสียชีวิต (คน)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279</a:t>
                      </a:r>
                      <a:endParaRPr lang="th-TH" sz="1200" b="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22</a:t>
                      </a:r>
                      <a:endParaRPr lang="th-TH" sz="1200" b="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lang="th-TH" sz="1200" b="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</a:t>
                      </a:r>
                      <a:endParaRPr lang="th-TH" sz="1200" b="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</a:t>
                      </a:r>
                      <a:endParaRPr lang="th-TH" sz="1200" b="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1200" b="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  <a:endParaRPr lang="th-TH" sz="1200" b="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1200" b="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200" b="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200" b="0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5" name="ดาว 5 แฉก 24"/>
          <p:cNvSpPr/>
          <p:nvPr/>
        </p:nvSpPr>
        <p:spPr>
          <a:xfrm>
            <a:off x="7526158" y="2933479"/>
            <a:ext cx="351345" cy="324729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8" name="สี่เหลี่ยมผืนผ้า 27"/>
          <p:cNvSpPr/>
          <p:nvPr/>
        </p:nvSpPr>
        <p:spPr>
          <a:xfrm>
            <a:off x="10830912" y="2846499"/>
            <a:ext cx="688986" cy="29083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Q4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18" name="ดาว 5 แฉก 17"/>
          <p:cNvSpPr/>
          <p:nvPr/>
        </p:nvSpPr>
        <p:spPr>
          <a:xfrm>
            <a:off x="4919592" y="2975521"/>
            <a:ext cx="351345" cy="324729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รูปภาพ 4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4914704">
            <a:off x="78043" y="2417862"/>
            <a:ext cx="2151936" cy="2124503"/>
          </a:xfrm>
          <a:prstGeom prst="rect">
            <a:avLst/>
          </a:prstGeom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สี่เหลี่ยมผืนผ้า 3"/>
          <p:cNvSpPr/>
          <p:nvPr/>
        </p:nvSpPr>
        <p:spPr>
          <a:xfrm>
            <a:off x="0" y="1"/>
            <a:ext cx="12192000" cy="599090"/>
          </a:xfrm>
          <a:prstGeom prst="rect">
            <a:avLst/>
          </a:prstGeom>
          <a:gradFill flip="none" rotWithShape="1">
            <a:gsLst>
              <a:gs pos="0">
                <a:srgbClr val="046538">
                  <a:shade val="30000"/>
                  <a:satMod val="115000"/>
                </a:srgbClr>
              </a:gs>
              <a:gs pos="50000">
                <a:srgbClr val="046538">
                  <a:shade val="67500"/>
                  <a:satMod val="115000"/>
                </a:srgbClr>
              </a:gs>
              <a:gs pos="100000">
                <a:srgbClr val="046538">
                  <a:shade val="100000"/>
                  <a:satMod val="115000"/>
                </a:srgbClr>
              </a:gs>
            </a:gsLst>
            <a:lin ang="5400000" scaled="1"/>
            <a:tileRect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5123" name="กล่องข้อความ 25"/>
          <p:cNvSpPr txBox="1">
            <a:spLocks noChangeArrowheads="1"/>
          </p:cNvSpPr>
          <p:nvPr/>
        </p:nvSpPr>
        <p:spPr bwMode="auto">
          <a:xfrm>
            <a:off x="7021513" y="3433763"/>
            <a:ext cx="46037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th-TH" altLang="th-TH">
              <a:latin typeface="Calibri" pitchFamily="34" charset="0"/>
              <a:cs typeface="Cordia New" pitchFamily="34" charset="-34"/>
            </a:endParaRPr>
          </a:p>
        </p:txBody>
      </p:sp>
      <p:pic>
        <p:nvPicPr>
          <p:cNvPr id="46" name="รูปภาพ 4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4892463">
            <a:off x="390472" y="2387273"/>
            <a:ext cx="1763968" cy="2035519"/>
          </a:xfrm>
          <a:prstGeom prst="rect">
            <a:avLst/>
          </a:prstGeom>
          <a:effectLst>
            <a:outerShdw blurRad="50800" dist="88900" dir="264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กล่องข้อความ 1"/>
          <p:cNvSpPr txBox="1"/>
          <p:nvPr/>
        </p:nvSpPr>
        <p:spPr>
          <a:xfrm>
            <a:off x="355114" y="2770535"/>
            <a:ext cx="1624163" cy="138499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มีทั้งหมด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28</a:t>
            </a:r>
            <a:r>
              <a:rPr lang="th-TH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th-TH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ตัวชี้วัด</a:t>
            </a:r>
          </a:p>
        </p:txBody>
      </p:sp>
      <p:sp>
        <p:nvSpPr>
          <p:cNvPr id="9" name="กล่องข้อความ 8"/>
          <p:cNvSpPr txBox="1"/>
          <p:nvPr/>
        </p:nvSpPr>
        <p:spPr>
          <a:xfrm>
            <a:off x="368300" y="90707"/>
            <a:ext cx="1138237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การดําเนินงานตามคํารับรองการปฏิบัติราชการฯ </a:t>
            </a:r>
            <a:r>
              <a:rPr lang="th-TH" sz="32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ประจําปี</a:t>
            </a:r>
            <a:r>
              <a:rPr lang="th-TH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งบประมาณ พ.ศ. 2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560</a:t>
            </a:r>
            <a:endParaRPr lang="th-TH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1" name="สี่เหลี่ยมมุมมน 10"/>
          <p:cNvSpPr/>
          <p:nvPr/>
        </p:nvSpPr>
        <p:spPr>
          <a:xfrm>
            <a:off x="2427890" y="740980"/>
            <a:ext cx="9585435" cy="5927836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1. </a:t>
            </a:r>
            <a:r>
              <a:rPr lang="th-TH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ร้อย</a:t>
            </a:r>
            <a:r>
              <a:rPr lang="th-TH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ละของเด็กอายุ 0-5 ปี มีพัฒนาการ</a:t>
            </a:r>
            <a:r>
              <a:rPr lang="th-TH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สมวัย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2. </a:t>
            </a:r>
            <a:r>
              <a:rPr lang="th-TH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อัตราการคลอดมีชีพในหญิงอายุ 15-19 ปี</a:t>
            </a:r>
            <a:endParaRPr lang="en-US" sz="18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3. </a:t>
            </a:r>
            <a:r>
              <a:rPr lang="th-TH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ร้อยละตำบลที่มีระบบส่งเสริมสุขภาพดูแลผู้สูงอายุ ผู้พิการ และผู้ด้อยโอกาส และการ</a:t>
            </a:r>
            <a:r>
              <a:rPr lang="th-TH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ดูแล  </a:t>
            </a:r>
          </a:p>
          <a:p>
            <a:r>
              <a:rPr lang="th-TH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ระยะ</a:t>
            </a:r>
            <a:r>
              <a:rPr lang="th-TH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ยาวในชุมชน </a:t>
            </a:r>
            <a:r>
              <a:rPr lang="th-TH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en-US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Long Term Care) </a:t>
            </a:r>
            <a:r>
              <a:rPr lang="th-TH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ผ่าน</a:t>
            </a:r>
            <a:r>
              <a:rPr lang="th-TH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เกณฑ์</a:t>
            </a:r>
            <a:endParaRPr lang="en-US" sz="18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4. </a:t>
            </a:r>
            <a:r>
              <a:rPr lang="th-TH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ร้อยละของจังหวัดมีศูนย์ปฏิบัติการภาวะฉุกเฉิน</a:t>
            </a:r>
            <a:r>
              <a:rPr lang="en-US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(EOC) </a:t>
            </a:r>
            <a:r>
              <a:rPr lang="th-TH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และทีมตระหนักรู้สถานการณ์</a:t>
            </a:r>
            <a:r>
              <a:rPr lang="en-US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(SAT</a:t>
            </a:r>
            <a:r>
              <a:rPr lang="en-US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r>
              <a:rPr lang="th-TH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r>
              <a:rPr lang="th-TH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ที่</a:t>
            </a:r>
            <a:r>
              <a:rPr lang="th-TH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สามารถปฏิบัติงานได้จริง</a:t>
            </a:r>
            <a:endParaRPr lang="en-US" sz="18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5. </a:t>
            </a:r>
            <a:r>
              <a:rPr lang="th-TH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ร้อยละของตำบลจัดการสุขภาพในการเฝ้าระวัง ป้องกันแก้ไขปัญหาโรคพยาธิใบไม้ตับ</a:t>
            </a:r>
            <a:r>
              <a:rPr lang="th-TH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และ </a:t>
            </a:r>
          </a:p>
          <a:p>
            <a:r>
              <a:rPr lang="th-TH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มะเร็ง</a:t>
            </a:r>
            <a:r>
              <a:rPr lang="th-TH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ท่อน้ำดี</a:t>
            </a:r>
            <a:r>
              <a:rPr lang="th-TH" sz="18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th-TH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เขตสุขภาพที่ 1, 6, 7, 8, </a:t>
            </a:r>
            <a:r>
              <a:rPr lang="th-TH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9,10</a:t>
            </a:r>
            <a:r>
              <a:rPr lang="th-TH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lang="en-US" sz="18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6. </a:t>
            </a:r>
            <a:r>
              <a:rPr lang="th-TH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อัตราความสำเร็จการรักษาผู้ป่วยวัณโรครายใหม่และกลับมาเป็นซ้ำ</a:t>
            </a:r>
            <a:endParaRPr lang="en-US" sz="18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7. </a:t>
            </a:r>
            <a:r>
              <a:rPr lang="th-TH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อัตราการเสียชีวิตจากการจมน้ำของเด็กอายุน้อยกว่า 15 ปี</a:t>
            </a:r>
            <a:endParaRPr lang="en-US" sz="18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8. </a:t>
            </a:r>
            <a:r>
              <a:rPr lang="th-TH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อัตราการเสียชีวิตจากการบาดเจ็บทางถนน</a:t>
            </a:r>
            <a:endParaRPr lang="en-US" sz="18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9. </a:t>
            </a:r>
            <a:r>
              <a:rPr lang="th-TH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อัตราผู้ป่วยความดันโลหิตสูงและ/หรือเบาหวานรายใหม่</a:t>
            </a:r>
            <a:endParaRPr lang="en-US" sz="18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10.</a:t>
            </a:r>
            <a:r>
              <a:rPr lang="th-TH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ร้อยละของผู้ป่วย</a:t>
            </a:r>
            <a:r>
              <a:rPr lang="th-TH" sz="18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ยาเสพติด</a:t>
            </a:r>
            <a:r>
              <a:rPr lang="th-TH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ที่หยุดเสพต่อเนื่อง 3 เดือน หลังจำหน่ายจากการ</a:t>
            </a:r>
            <a:r>
              <a:rPr lang="th-TH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บำบัดรักษา </a:t>
            </a:r>
          </a:p>
          <a:p>
            <a:r>
              <a:rPr lang="th-TH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ตาม</a:t>
            </a:r>
            <a:r>
              <a:rPr lang="th-TH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เกณฑ์กำหนด</a:t>
            </a:r>
            <a:endParaRPr lang="en-US" sz="18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11. </a:t>
            </a:r>
            <a:r>
              <a:rPr lang="th-TH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ร้อยละของโรงพยาบาลที่พัฒนาอนามัยสิ่งแวดล้อมได้ตามเกณฑ์ (</a:t>
            </a:r>
            <a:r>
              <a:rPr lang="en-US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Green &amp; Clean </a:t>
            </a:r>
            <a:r>
              <a:rPr lang="en-US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Hospital</a:t>
            </a:r>
            <a:r>
              <a:rPr lang="en-US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12. </a:t>
            </a:r>
            <a:r>
              <a:rPr lang="th-TH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ร้อยละของพื้นที่ที่มีคลินิกหมอครอบครัว </a:t>
            </a:r>
            <a:r>
              <a:rPr lang="en-US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(Primary Care </a:t>
            </a:r>
            <a:r>
              <a:rPr lang="en-US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Cluster)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13. </a:t>
            </a:r>
            <a:r>
              <a:rPr lang="th-TH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ร้อยละของผู้ป่วยโรคเบาหวานและโรคความดันโลหิตสูงที่ควบคุมได้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14. </a:t>
            </a:r>
            <a:r>
              <a:rPr lang="th-TH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ร้อยละของผู้ป่วยเบาหวาน ความดันโลหิตสูง ที่ขึ้นทะเบียนได้รับการประเมินโอกาสเสี่ยง </a:t>
            </a:r>
          </a:p>
          <a:p>
            <a:r>
              <a:rPr lang="th-TH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ต่อโรคหัวใจและหลอดเลือด (</a:t>
            </a:r>
            <a:r>
              <a:rPr lang="en-US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CVD Risk)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ตัวเชื่อมต่อตรง 13"/>
          <p:cNvCxnSpPr/>
          <p:nvPr/>
        </p:nvCxnSpPr>
        <p:spPr>
          <a:xfrm>
            <a:off x="2959572" y="1873037"/>
            <a:ext cx="812359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สี่เหลี่ยมผืนผ้า 34"/>
          <p:cNvSpPr/>
          <p:nvPr/>
        </p:nvSpPr>
        <p:spPr>
          <a:xfrm>
            <a:off x="1248650" y="15769"/>
            <a:ext cx="10943350" cy="756742"/>
          </a:xfrm>
          <a:prstGeom prst="rect">
            <a:avLst/>
          </a:prstGeom>
          <a:solidFill>
            <a:srgbClr val="0099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ตัวชี้วัดที่       อัตราการเสียชีวิตจากการบาดเจ็บทางถนน </a:t>
            </a:r>
            <a:r>
              <a:rPr lang="th-TH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(ไม่เกิน 18 ต่อแสนประชากร)</a:t>
            </a:r>
            <a:endParaRPr lang="th-TH" sz="3200" b="1" dirty="0" smtClean="0">
              <a:solidFill>
                <a:srgbClr val="FFFF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3" name="รูปภาพ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280689"/>
            <a:ext cx="1992573" cy="57731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5" name="สี่เหลี่ยมผืนผ้ามุมมน 19"/>
          <p:cNvSpPr/>
          <p:nvPr/>
        </p:nvSpPr>
        <p:spPr>
          <a:xfrm>
            <a:off x="265825" y="849088"/>
            <a:ext cx="2493141" cy="443684"/>
          </a:xfrm>
          <a:prstGeom prst="roundRect">
            <a:avLst/>
          </a:prstGeom>
          <a:solidFill>
            <a:srgbClr val="FFCC99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Small success </a:t>
            </a:r>
            <a:r>
              <a:rPr lang="en-US" sz="24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6 </a:t>
            </a:r>
            <a:r>
              <a:rPr lang="th-TH" sz="24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เดือน</a:t>
            </a:r>
          </a:p>
        </p:txBody>
      </p:sp>
      <p:sp>
        <p:nvSpPr>
          <p:cNvPr id="16" name="สี่เหลี่ยมผืนผ้ามุมมน 19"/>
          <p:cNvSpPr/>
          <p:nvPr/>
        </p:nvSpPr>
        <p:spPr>
          <a:xfrm>
            <a:off x="3029198" y="849087"/>
            <a:ext cx="2882871" cy="427919"/>
          </a:xfrm>
          <a:prstGeom prst="roundRect">
            <a:avLst/>
          </a:prstGeom>
          <a:solidFill>
            <a:srgbClr val="FFCCFF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4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จำนวนไม่เกิน </a:t>
            </a:r>
            <a:r>
              <a:rPr lang="en-US" sz="2400" b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6,201 </a:t>
            </a:r>
            <a:r>
              <a:rPr lang="th-TH" sz="2400" b="1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คน</a:t>
            </a:r>
          </a:p>
        </p:txBody>
      </p:sp>
      <p:graphicFrame>
        <p:nvGraphicFramePr>
          <p:cNvPr id="13" name="แผนภูมิ 12"/>
          <p:cNvGraphicFramePr/>
          <p:nvPr/>
        </p:nvGraphicFramePr>
        <p:xfrm>
          <a:off x="2270234" y="1008994"/>
          <a:ext cx="8213835" cy="49030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สี่เหลี่ยมผืนผ้ามุมมน 19"/>
          <p:cNvSpPr/>
          <p:nvPr/>
        </p:nvSpPr>
        <p:spPr>
          <a:xfrm>
            <a:off x="3894083" y="2506715"/>
            <a:ext cx="614854" cy="2427888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18" name="สี่เหลี่ยมผืนผ้า 17"/>
          <p:cNvSpPr/>
          <p:nvPr/>
        </p:nvSpPr>
        <p:spPr>
          <a:xfrm>
            <a:off x="11098926" y="1742914"/>
            <a:ext cx="688986" cy="29083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Q4</a:t>
            </a:r>
            <a:endParaRPr lang="th-TH" sz="2400" dirty="0">
              <a:solidFill>
                <a:schemeClr val="tx1"/>
              </a:solidFill>
            </a:endParaRPr>
          </a:p>
        </p:txBody>
      </p:sp>
      <p:graphicFrame>
        <p:nvGraphicFramePr>
          <p:cNvPr id="23" name="ตาราง 22"/>
          <p:cNvGraphicFramePr>
            <a:graphicFrameLocks noGrp="1"/>
          </p:cNvGraphicFramePr>
          <p:nvPr/>
        </p:nvGraphicFramePr>
        <p:xfrm>
          <a:off x="2159880" y="5802417"/>
          <a:ext cx="9143997" cy="645682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{F5AB1C69-6EDB-4FF4-983F-18BD219EF322}</a:tableStyleId>
              </a:tblPr>
              <a:tblGrid>
                <a:gridCol w="1718437"/>
                <a:gridCol w="740317"/>
                <a:gridCol w="691022"/>
                <a:gridCol w="755303"/>
                <a:gridCol w="851727"/>
                <a:gridCol w="674953"/>
                <a:gridCol w="691022"/>
                <a:gridCol w="642812"/>
                <a:gridCol w="723163"/>
                <a:gridCol w="771375"/>
                <a:gridCol w="883866"/>
              </a:tblGrid>
              <a:tr h="286909">
                <a:tc>
                  <a:txBody>
                    <a:bodyPr/>
                    <a:lstStyle/>
                    <a:p>
                      <a:endParaRPr lang="th-TH" sz="1200" b="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ประเทศ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เขต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นนทบุรี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ปทุมธานี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อยุธยา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สระบุรี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ลพบุรี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สิงห์บุรี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อ่างทอง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นครนายก</a:t>
                      </a:r>
                      <a:endParaRPr lang="th-TH" sz="1200" b="1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773">
                <a:tc>
                  <a:txBody>
                    <a:bodyPr/>
                    <a:lstStyle/>
                    <a:p>
                      <a:r>
                        <a:rPr lang="th-TH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จำนวนผู้เสียชีวิต (คน)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5,264</a:t>
                      </a:r>
                      <a:endParaRPr lang="th-TH" sz="1200" b="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507</a:t>
                      </a:r>
                      <a:endParaRPr lang="th-TH" sz="1200" b="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78</a:t>
                      </a:r>
                      <a:endParaRPr lang="th-TH" sz="1200" b="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80</a:t>
                      </a:r>
                      <a:endParaRPr lang="th-TH" sz="1200" b="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104</a:t>
                      </a:r>
                      <a:endParaRPr lang="th-TH" sz="1200" b="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72</a:t>
                      </a:r>
                      <a:endParaRPr lang="th-TH" sz="1200" b="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90</a:t>
                      </a:r>
                      <a:endParaRPr lang="th-TH" sz="1200" b="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</a:t>
                      </a:r>
                      <a:endParaRPr lang="th-TH" sz="1200" b="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31</a:t>
                      </a:r>
                      <a:endParaRPr lang="th-TH" sz="1200" b="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42</a:t>
                      </a:r>
                      <a:endParaRPr lang="th-TH" sz="1200" b="0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2" name="สี่เหลี่ยมคางหมู 31"/>
          <p:cNvSpPr/>
          <p:nvPr/>
        </p:nvSpPr>
        <p:spPr>
          <a:xfrm rot="16200000">
            <a:off x="590415" y="110048"/>
            <a:ext cx="756747" cy="536643"/>
          </a:xfrm>
          <a:prstGeom prst="trapezoid">
            <a:avLst>
              <a:gd name="adj" fmla="val 45996"/>
            </a:avLst>
          </a:prstGeom>
          <a:solidFill>
            <a:srgbClr val="0099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pic>
        <p:nvPicPr>
          <p:cNvPr id="33" name="Picture 2" descr="C:\Users\stat14\Desktop\symbol-ministry\logo MOPH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4591" y="15766"/>
            <a:ext cx="851341" cy="779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3" descr="H:\ \RHSO4_Logo_With_Text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378076" y="78830"/>
            <a:ext cx="635249" cy="669459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extLst>
            <a:ext uri="{909E8E84-426E-40DD-AFC4-6F175D3DCCD1}"/>
          </a:extLst>
        </p:spPr>
      </p:pic>
      <p:sp>
        <p:nvSpPr>
          <p:cNvPr id="36" name="กล่องข้อความ 8"/>
          <p:cNvSpPr txBox="1"/>
          <p:nvPr/>
        </p:nvSpPr>
        <p:spPr>
          <a:xfrm>
            <a:off x="2512570" y="31532"/>
            <a:ext cx="444352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8</a:t>
            </a:r>
            <a:endParaRPr lang="th-TH" sz="40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2" name="ดาว 5 แฉก 21"/>
          <p:cNvSpPr/>
          <p:nvPr/>
        </p:nvSpPr>
        <p:spPr>
          <a:xfrm>
            <a:off x="6112530" y="1898208"/>
            <a:ext cx="351345" cy="324729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" name="ดาว 5 แฉก 23"/>
          <p:cNvSpPr/>
          <p:nvPr/>
        </p:nvSpPr>
        <p:spPr>
          <a:xfrm>
            <a:off x="7515657" y="2040098"/>
            <a:ext cx="351345" cy="324729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5" name="ดาว 5 แฉก 24"/>
          <p:cNvSpPr/>
          <p:nvPr/>
        </p:nvSpPr>
        <p:spPr>
          <a:xfrm>
            <a:off x="9596698" y="1236057"/>
            <a:ext cx="351345" cy="324729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9" name="กล่องข้อความ 14"/>
          <p:cNvSpPr txBox="1">
            <a:spLocks noChangeArrowheads="1"/>
          </p:cNvSpPr>
          <p:nvPr/>
        </p:nvSpPr>
        <p:spPr bwMode="auto">
          <a:xfrm>
            <a:off x="8158524" y="6488668"/>
            <a:ext cx="40334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แหล่งที่มา </a:t>
            </a:r>
            <a:r>
              <a:rPr lang="en-US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ทะเบียนราษฎร์ (</a:t>
            </a:r>
            <a:r>
              <a:rPr lang="th-TH" sz="1800" b="1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สนย.</a:t>
            </a:r>
            <a:r>
              <a:rPr lang="th-TH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) ณ วันที่ </a:t>
            </a:r>
            <a:r>
              <a:rPr lang="en-US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7 </a:t>
            </a:r>
            <a:r>
              <a:rPr lang="th-TH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เมษายน </a:t>
            </a:r>
            <a:r>
              <a:rPr lang="en-US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2560</a:t>
            </a:r>
            <a:endParaRPr lang="th-TH" sz="18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0" name="ดาว 5 แฉก 19"/>
          <p:cNvSpPr/>
          <p:nvPr/>
        </p:nvSpPr>
        <p:spPr>
          <a:xfrm>
            <a:off x="6832487" y="2145201"/>
            <a:ext cx="351345" cy="324729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ตัวเชื่อมต่อตรง 35"/>
          <p:cNvCxnSpPr/>
          <p:nvPr/>
        </p:nvCxnSpPr>
        <p:spPr>
          <a:xfrm flipV="1">
            <a:off x="1223043" y="2408595"/>
            <a:ext cx="10467832" cy="2"/>
          </a:xfrm>
          <a:prstGeom prst="line">
            <a:avLst/>
          </a:prstGeom>
          <a:ln w="57150">
            <a:solidFill>
              <a:srgbClr val="0099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ตัวเชื่อมต่อตรง 34"/>
          <p:cNvCxnSpPr/>
          <p:nvPr/>
        </p:nvCxnSpPr>
        <p:spPr>
          <a:xfrm flipV="1">
            <a:off x="1223044" y="1982926"/>
            <a:ext cx="10467832" cy="2"/>
          </a:xfrm>
          <a:prstGeom prst="line">
            <a:avLst/>
          </a:prstGeom>
          <a:ln w="57150">
            <a:solidFill>
              <a:srgbClr val="0099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สี่เหลี่ยมผืนผ้ามุมมน 19"/>
          <p:cNvSpPr/>
          <p:nvPr/>
        </p:nvSpPr>
        <p:spPr>
          <a:xfrm>
            <a:off x="329623" y="921529"/>
            <a:ext cx="3417887" cy="424131"/>
          </a:xfrm>
          <a:prstGeom prst="roundRect">
            <a:avLst/>
          </a:prstGeom>
          <a:solidFill>
            <a:srgbClr val="FFCC99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Small success </a:t>
            </a:r>
            <a:r>
              <a:rPr lang="en-US" sz="34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6 </a:t>
            </a:r>
            <a:r>
              <a:rPr lang="th-TH" sz="34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เดือน</a:t>
            </a:r>
          </a:p>
        </p:txBody>
      </p:sp>
      <p:sp>
        <p:nvSpPr>
          <p:cNvPr id="18" name="สี่เหลี่ยมผืนผ้ามุมมน 19"/>
          <p:cNvSpPr/>
          <p:nvPr/>
        </p:nvSpPr>
        <p:spPr>
          <a:xfrm>
            <a:off x="3933606" y="907780"/>
            <a:ext cx="3417887" cy="424131"/>
          </a:xfrm>
          <a:prstGeom prst="roundRect">
            <a:avLst/>
          </a:prstGeom>
          <a:solidFill>
            <a:srgbClr val="FFCCFF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3400" b="1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คัดกรอง  ≥ ร้อยละ </a:t>
            </a:r>
            <a:r>
              <a:rPr lang="en-US" sz="3400" b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80</a:t>
            </a:r>
            <a:endParaRPr lang="th-TH" sz="3400" b="1" dirty="0">
              <a:solidFill>
                <a:srgbClr val="C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6406" name="TextBox 15"/>
          <p:cNvSpPr txBox="1">
            <a:spLocks noChangeArrowheads="1"/>
          </p:cNvSpPr>
          <p:nvPr/>
        </p:nvSpPr>
        <p:spPr bwMode="auto">
          <a:xfrm>
            <a:off x="2919851" y="6450194"/>
            <a:ext cx="60309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2000" b="1" dirty="0"/>
              <a:t>ร้อยละของการคัดกรอง</a:t>
            </a:r>
          </a:p>
        </p:txBody>
      </p:sp>
      <p:graphicFrame>
        <p:nvGraphicFramePr>
          <p:cNvPr id="20" name="แผนภูมิ 19"/>
          <p:cNvGraphicFramePr/>
          <p:nvPr/>
        </p:nvGraphicFramePr>
        <p:xfrm>
          <a:off x="730442" y="1459705"/>
          <a:ext cx="10724578" cy="5022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6" name="สี่เหลี่ยมผืนผ้ามุมมน 19"/>
          <p:cNvSpPr/>
          <p:nvPr/>
        </p:nvSpPr>
        <p:spPr>
          <a:xfrm>
            <a:off x="2238233" y="2617076"/>
            <a:ext cx="996285" cy="3480654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19" name="TextBox 18"/>
          <p:cNvSpPr txBox="1"/>
          <p:nvPr/>
        </p:nvSpPr>
        <p:spPr>
          <a:xfrm>
            <a:off x="11621537" y="2267802"/>
            <a:ext cx="4822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Q2</a:t>
            </a:r>
            <a:endParaRPr lang="th-TH" sz="1600" dirty="0"/>
          </a:p>
        </p:txBody>
      </p:sp>
      <p:sp>
        <p:nvSpPr>
          <p:cNvPr id="28" name="TextBox 27"/>
          <p:cNvSpPr txBox="1"/>
          <p:nvPr/>
        </p:nvSpPr>
        <p:spPr>
          <a:xfrm>
            <a:off x="11635185" y="1833348"/>
            <a:ext cx="4822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Q3</a:t>
            </a:r>
            <a:endParaRPr lang="th-TH" sz="1600" dirty="0"/>
          </a:p>
        </p:txBody>
      </p:sp>
      <p:cxnSp>
        <p:nvCxnSpPr>
          <p:cNvPr id="29" name="ตัวเชื่อมต่อตรง 28"/>
          <p:cNvCxnSpPr/>
          <p:nvPr/>
        </p:nvCxnSpPr>
        <p:spPr>
          <a:xfrm flipV="1">
            <a:off x="1228299" y="1546746"/>
            <a:ext cx="10467832" cy="2"/>
          </a:xfrm>
          <a:prstGeom prst="line">
            <a:avLst/>
          </a:prstGeom>
          <a:ln w="57150">
            <a:solidFill>
              <a:srgbClr val="0099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1635185" y="1396620"/>
            <a:ext cx="4822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Q4</a:t>
            </a:r>
            <a:endParaRPr lang="th-TH" sz="1600" dirty="0"/>
          </a:p>
        </p:txBody>
      </p:sp>
      <p:sp>
        <p:nvSpPr>
          <p:cNvPr id="21" name="ดาว 5 แฉก 20"/>
          <p:cNvSpPr/>
          <p:nvPr/>
        </p:nvSpPr>
        <p:spPr>
          <a:xfrm>
            <a:off x="3574268" y="4073851"/>
            <a:ext cx="351345" cy="324729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2" name="สี่เหลี่ยมผืนผ้า 21"/>
          <p:cNvSpPr/>
          <p:nvPr/>
        </p:nvSpPr>
        <p:spPr>
          <a:xfrm>
            <a:off x="1217122" y="31501"/>
            <a:ext cx="10974877" cy="693713"/>
          </a:xfrm>
          <a:prstGeom prst="rect">
            <a:avLst/>
          </a:prstGeom>
          <a:solidFill>
            <a:srgbClr val="0099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ตัวชี้วัดที่       อัตราผู้ป่วยความดันโลหิตสูง </a:t>
            </a:r>
            <a:r>
              <a:rPr lang="th-TH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(ลดลง 2.5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%</a:t>
            </a:r>
            <a:r>
              <a:rPr lang="th-TH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ต่อปี ) </a:t>
            </a:r>
            <a:r>
              <a:rPr lang="th-TH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และ/หรือเบาหวานรายใหม่ </a:t>
            </a:r>
            <a:r>
              <a:rPr lang="th-TH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(ลดลงร้อยละ 5.0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ต่อปี)</a:t>
            </a:r>
            <a:endParaRPr lang="th-TH" sz="2400" b="1" dirty="0" smtClean="0">
              <a:solidFill>
                <a:srgbClr val="FFFF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1" name="สี่เหลี่ยมคางหมู 30"/>
          <p:cNvSpPr/>
          <p:nvPr/>
        </p:nvSpPr>
        <p:spPr>
          <a:xfrm rot="16200000">
            <a:off x="590402" y="110032"/>
            <a:ext cx="693720" cy="536643"/>
          </a:xfrm>
          <a:prstGeom prst="trapezoid">
            <a:avLst>
              <a:gd name="adj" fmla="val 45996"/>
            </a:avLst>
          </a:prstGeom>
          <a:solidFill>
            <a:srgbClr val="0099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pic>
        <p:nvPicPr>
          <p:cNvPr id="32" name="Picture 2" descr="C:\Users\stat14\Desktop\symbol-ministry\logo MOPH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64" y="15732"/>
            <a:ext cx="851341" cy="779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กล่องข้อความ 8"/>
          <p:cNvSpPr txBox="1"/>
          <p:nvPr/>
        </p:nvSpPr>
        <p:spPr>
          <a:xfrm>
            <a:off x="2244569" y="-34"/>
            <a:ext cx="444352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9</a:t>
            </a:r>
            <a:endParaRPr lang="th-TH" sz="40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3" name="กล่องข้อความ 14"/>
          <p:cNvSpPr txBox="1">
            <a:spLocks noChangeArrowheads="1"/>
          </p:cNvSpPr>
          <p:nvPr/>
        </p:nvSpPr>
        <p:spPr bwMode="auto">
          <a:xfrm>
            <a:off x="8697538" y="6503879"/>
            <a:ext cx="33393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แหล่งที่มา </a:t>
            </a:r>
            <a:r>
              <a:rPr lang="en-US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: HDC</a:t>
            </a:r>
            <a:r>
              <a:rPr lang="th-TH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ข้อมูล </a:t>
            </a:r>
            <a:r>
              <a:rPr lang="th-TH" sz="1800" b="1" dirty="0">
                <a:latin typeface="TH SarabunPSK" pitchFamily="34" charset="-34"/>
                <a:cs typeface="TH SarabunPSK" pitchFamily="34" charset="-34"/>
              </a:rPr>
              <a:t>ณ วันที่ </a:t>
            </a:r>
            <a:r>
              <a:rPr lang="en-US" sz="1800" b="1" dirty="0" smtClean="0">
                <a:latin typeface="TH SarabunPSK" pitchFamily="34" charset="-34"/>
                <a:cs typeface="TH SarabunPSK" pitchFamily="34" charset="-34"/>
              </a:rPr>
              <a:t>5 </a:t>
            </a:r>
            <a:r>
              <a:rPr lang="th-TH" sz="1800" b="1" dirty="0" smtClean="0">
                <a:latin typeface="TH SarabunPSK" pitchFamily="34" charset="-34"/>
                <a:cs typeface="TH SarabunPSK" pitchFamily="34" charset="-34"/>
              </a:rPr>
              <a:t>เมษายน </a:t>
            </a:r>
            <a:r>
              <a:rPr lang="en-US" sz="1800" b="1" dirty="0" smtClean="0">
                <a:latin typeface="TH SarabunPSK" pitchFamily="34" charset="-34"/>
                <a:cs typeface="TH SarabunPSK" pitchFamily="34" charset="-34"/>
              </a:rPr>
              <a:t>2560</a:t>
            </a:r>
            <a:endParaRPr lang="th-TH" sz="1800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สี่เหลี่ยมผืนผ้ามุมมน 19"/>
          <p:cNvSpPr/>
          <p:nvPr/>
        </p:nvSpPr>
        <p:spPr>
          <a:xfrm>
            <a:off x="709679" y="844685"/>
            <a:ext cx="2489839" cy="328088"/>
          </a:xfrm>
          <a:prstGeom prst="roundRect">
            <a:avLst/>
          </a:prstGeom>
          <a:solidFill>
            <a:srgbClr val="FFCC99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Small success </a:t>
            </a:r>
            <a:r>
              <a:rPr lang="en-US" sz="24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6 </a:t>
            </a:r>
            <a:r>
              <a:rPr lang="th-TH" sz="24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เดือน</a:t>
            </a:r>
          </a:p>
        </p:txBody>
      </p:sp>
      <p:sp>
        <p:nvSpPr>
          <p:cNvPr id="19" name="สี่เหลี่ยมผืนผ้ามุมมน 19"/>
          <p:cNvSpPr/>
          <p:nvPr/>
        </p:nvSpPr>
        <p:spPr>
          <a:xfrm>
            <a:off x="3556399" y="833422"/>
            <a:ext cx="1924333" cy="339349"/>
          </a:xfrm>
          <a:prstGeom prst="roundRect">
            <a:avLst/>
          </a:prstGeom>
          <a:solidFill>
            <a:srgbClr val="FFCCFF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HT/DM </a:t>
            </a:r>
            <a:r>
              <a:rPr lang="th-TH" sz="2400" b="1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ราย</a:t>
            </a:r>
            <a:r>
              <a:rPr lang="th-TH" sz="2400" b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ใหม่</a:t>
            </a:r>
            <a:endParaRPr lang="th-TH" sz="2400" b="1" dirty="0">
              <a:solidFill>
                <a:srgbClr val="C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16" name="แผนภูมิ 15"/>
          <p:cNvGraphicFramePr/>
          <p:nvPr/>
        </p:nvGraphicFramePr>
        <p:xfrm>
          <a:off x="685673" y="977463"/>
          <a:ext cx="11143719" cy="44943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ตาราง 11"/>
          <p:cNvGraphicFramePr>
            <a:graphicFrameLocks noGrp="1"/>
          </p:cNvGraphicFramePr>
          <p:nvPr/>
        </p:nvGraphicFramePr>
        <p:xfrm>
          <a:off x="977461" y="5228731"/>
          <a:ext cx="10089933" cy="137071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077321"/>
                <a:gridCol w="890279"/>
                <a:gridCol w="800360"/>
                <a:gridCol w="772511"/>
                <a:gridCol w="772510"/>
                <a:gridCol w="756745"/>
                <a:gridCol w="742732"/>
                <a:gridCol w="754992"/>
                <a:gridCol w="740979"/>
                <a:gridCol w="835573"/>
                <a:gridCol w="945931"/>
              </a:tblGrid>
              <a:tr h="273433">
                <a:tc>
                  <a:txBody>
                    <a:bodyPr/>
                    <a:lstStyle/>
                    <a:p>
                      <a:pPr algn="ctr" fontAlgn="b"/>
                      <a:endParaRPr lang="th-TH" sz="1200" b="1" i="0" u="none" strike="noStrike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u="none" strike="noStrike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ประเทศ</a:t>
                      </a:r>
                      <a:endParaRPr lang="th-TH" sz="1200" b="1" i="0" u="none" strike="noStrike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u="none" strike="noStrike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เขต </a:t>
                      </a:r>
                      <a:r>
                        <a:rPr lang="en-US" sz="1200" u="none" strike="noStrike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  <a:endParaRPr lang="th-TH" sz="1200" b="1" i="0" u="none" strike="noStrike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u="none" strike="noStrike" dirty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นนทบุรี</a:t>
                      </a:r>
                      <a:endParaRPr lang="th-TH" sz="1200" b="1" i="0" u="none" strike="noStrike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u="none" strike="noStrike" dirty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ปทุมธานี</a:t>
                      </a:r>
                      <a:endParaRPr lang="th-TH" sz="1200" b="1" i="0" u="none" strike="noStrike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u="none" strike="noStrike" dirty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อยุธยา</a:t>
                      </a:r>
                      <a:endParaRPr lang="th-TH" sz="1200" b="1" i="0" u="none" strike="noStrike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u="none" strike="noStrike" dirty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สระบุรี</a:t>
                      </a:r>
                      <a:endParaRPr lang="th-TH" sz="1200" b="1" i="0" u="none" strike="noStrike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u="none" strike="noStrike" dirty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ลพบุรี</a:t>
                      </a:r>
                      <a:endParaRPr lang="th-TH" sz="1200" b="1" i="0" u="none" strike="noStrike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u="none" strike="noStrike" dirty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สิงห์บุรี</a:t>
                      </a:r>
                      <a:endParaRPr lang="th-TH" sz="1200" b="1" i="0" u="none" strike="noStrike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u="none" strike="noStrike" dirty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อ่างทอง</a:t>
                      </a:r>
                      <a:endParaRPr lang="th-TH" sz="1200" b="1" i="0" u="none" strike="noStrike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u="none" strike="noStrike" dirty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นครนายก</a:t>
                      </a:r>
                      <a:endParaRPr lang="th-TH" sz="1200" b="1" i="0" u="none" strike="noStrike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56519">
                <a:tc>
                  <a:txBody>
                    <a:bodyPr/>
                    <a:lstStyle/>
                    <a:p>
                      <a:pPr algn="ctr"/>
                      <a:r>
                        <a:rPr lang="th-TH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เป้าหมาย 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HT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390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</a:t>
                      </a:r>
                      <a:r>
                        <a:rPr lang="th-TH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000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34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</a:t>
                      </a:r>
                      <a:r>
                        <a:rPr lang="th-TH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980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</a:t>
                      </a:r>
                      <a:r>
                        <a:rPr lang="th-TH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194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</a:t>
                      </a:r>
                      <a:r>
                        <a:rPr lang="th-TH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550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</a:t>
                      </a:r>
                      <a:r>
                        <a:rPr lang="th-TH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213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</a:t>
                      </a:r>
                      <a:r>
                        <a:rPr lang="th-TH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552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</a:t>
                      </a:r>
                      <a:r>
                        <a:rPr lang="th-TH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365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</a:t>
                      </a:r>
                      <a:r>
                        <a:rPr lang="th-TH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974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</a:t>
                      </a:r>
                      <a:r>
                        <a:rPr lang="th-TH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376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</a:t>
                      </a:r>
                      <a:r>
                        <a:rPr lang="th-TH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755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</a:tr>
              <a:tr h="256519">
                <a:tc>
                  <a:txBody>
                    <a:bodyPr/>
                    <a:lstStyle/>
                    <a:p>
                      <a:pPr algn="ctr"/>
                      <a:r>
                        <a:rPr lang="th-TH" sz="1200" b="1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จำนวนผู้ป่วย 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HT </a:t>
                      </a:r>
                      <a:r>
                        <a:rPr lang="th-TH" sz="1200" b="1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รายใหม่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496,262</a:t>
                      </a:r>
                      <a:endParaRPr lang="th-TH" sz="1200" b="1" i="0" u="none" strike="noStrike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1" u="none" strike="noStrike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45,</a:t>
                      </a:r>
                      <a:r>
                        <a:rPr lang="en-US" sz="1200" b="1" u="none" strike="noStrike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</a:t>
                      </a:r>
                      <a:r>
                        <a:rPr lang="th-TH" sz="1200" b="1" u="none" strike="noStrike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</a:t>
                      </a:r>
                      <a:r>
                        <a:rPr lang="en-US" sz="1200" b="1" u="none" strike="noStrike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  <a:endParaRPr lang="th-TH" sz="1200" b="1" i="0" u="none" strike="noStrike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1" u="none" strike="noStrike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9,016</a:t>
                      </a:r>
                      <a:endParaRPr lang="th-TH" sz="1200" b="1" i="0" u="none" strike="noStrike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1" u="none" strike="noStrike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4,615</a:t>
                      </a:r>
                      <a:endParaRPr lang="th-TH" sz="1200" b="1" i="0" u="none" strike="noStrike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1" u="none" strike="noStrike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7,294</a:t>
                      </a:r>
                      <a:endParaRPr lang="th-TH" sz="1200" b="1" i="0" u="none" strike="noStrike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1" u="none" strike="noStrike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6,635</a:t>
                      </a:r>
                      <a:endParaRPr lang="th-TH" sz="1200" b="1" i="0" u="none" strike="noStrike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1" u="none" strike="noStrike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10,797</a:t>
                      </a:r>
                      <a:endParaRPr lang="th-TH" sz="1200" b="1" i="0" u="none" strike="noStrike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1" u="none" strike="noStrike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2,445</a:t>
                      </a:r>
                      <a:endParaRPr lang="th-TH" sz="1200" b="1" i="0" u="none" strike="noStrike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1" u="none" strike="noStrike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2,864</a:t>
                      </a:r>
                      <a:endParaRPr lang="th-TH" sz="1200" b="1" i="0" u="none" strike="noStrike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1" u="none" strike="noStrike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2,228</a:t>
                      </a:r>
                      <a:endParaRPr lang="th-TH" sz="1200" b="1" i="0" u="none" strike="noStrike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565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เป้าหมาย 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DM</a:t>
                      </a:r>
                      <a:endParaRPr lang="th-TH" sz="1200" b="1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19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  <a:r>
                        <a:rPr lang="th-TH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,000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15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</a:t>
                      </a:r>
                      <a:r>
                        <a:rPr lang="th-TH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803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</a:t>
                      </a:r>
                      <a:r>
                        <a:rPr lang="th-TH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656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</a:t>
                      </a:r>
                      <a:r>
                        <a:rPr lang="th-TH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141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</a:t>
                      </a:r>
                      <a:r>
                        <a:rPr lang="th-TH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270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</a:t>
                      </a:r>
                      <a:r>
                        <a:rPr lang="th-TH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625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</a:t>
                      </a:r>
                      <a:r>
                        <a:rPr lang="th-TH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560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432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</a:t>
                      </a:r>
                      <a:r>
                        <a:rPr lang="th-TH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881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</a:t>
                      </a:r>
                      <a:r>
                        <a:rPr lang="th-TH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239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</a:tr>
              <a:tr h="256519">
                <a:tc>
                  <a:txBody>
                    <a:bodyPr/>
                    <a:lstStyle/>
                    <a:p>
                      <a:pPr algn="ctr"/>
                      <a:r>
                        <a:rPr lang="th-TH" sz="1200" b="1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จำนวนผู้ป่วย 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DM </a:t>
                      </a:r>
                      <a:r>
                        <a:rPr lang="th-TH" sz="1200" b="1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รายใหม่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196,979</a:t>
                      </a:r>
                      <a:endParaRPr lang="th-TH" sz="1200" b="1" i="0" u="none" strike="noStrike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1" u="none" strike="noStrike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r>
                        <a:rPr lang="en-US" sz="1200" b="1" u="none" strike="noStrike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</a:t>
                      </a:r>
                      <a:r>
                        <a:rPr lang="th-TH" sz="1200" b="1" u="none" strike="noStrike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</a:t>
                      </a:r>
                      <a:r>
                        <a:rPr lang="en-US" sz="1200" b="1" u="none" strike="noStrike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445</a:t>
                      </a:r>
                      <a:endParaRPr lang="th-TH" sz="1200" b="1" i="0" u="none" strike="noStrike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  <a:r>
                        <a:rPr lang="th-TH" sz="1200" b="1" u="none" strike="noStrike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</a:t>
                      </a:r>
                      <a:r>
                        <a:rPr lang="en-US" sz="1200" b="1" u="none" strike="noStrike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567</a:t>
                      </a:r>
                      <a:endParaRPr lang="th-TH" sz="1200" b="1" i="0" u="none" strike="noStrike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1" u="none" strike="noStrike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2,046</a:t>
                      </a:r>
                      <a:endParaRPr lang="th-TH" sz="1200" b="1" i="0" u="none" strike="noStrike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1" u="none" strike="noStrike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2,913</a:t>
                      </a:r>
                      <a:endParaRPr lang="th-TH" sz="1200" b="1" i="0" u="none" strike="noStrike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1" u="none" strike="noStrike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2,863</a:t>
                      </a:r>
                      <a:endParaRPr lang="th-TH" sz="1200" b="1" i="0" u="none" strike="noStrike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1" u="none" strike="noStrike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2,952</a:t>
                      </a:r>
                      <a:endParaRPr lang="th-TH" sz="1200" b="1" i="0" u="none" strike="noStrike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1" u="none" strike="noStrike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1,008</a:t>
                      </a:r>
                      <a:endParaRPr lang="th-TH" sz="1200" b="1" i="0" u="none" strike="noStrike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1" u="none" strike="noStrike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1,061</a:t>
                      </a:r>
                      <a:endParaRPr lang="th-TH" sz="1200" b="1" i="0" u="none" strike="noStrike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1" u="none" strike="noStrike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1,035</a:t>
                      </a:r>
                      <a:endParaRPr lang="th-TH" sz="1200" b="1" i="0" u="none" strike="noStrike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สี่เหลี่ยมผืนผ้ามุมมน 19"/>
          <p:cNvSpPr/>
          <p:nvPr/>
        </p:nvSpPr>
        <p:spPr>
          <a:xfrm>
            <a:off x="2669286" y="2593076"/>
            <a:ext cx="925251" cy="2353068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14" name="ดาว 5 แฉก 13"/>
          <p:cNvSpPr/>
          <p:nvPr/>
        </p:nvSpPr>
        <p:spPr>
          <a:xfrm>
            <a:off x="5355169" y="6305910"/>
            <a:ext cx="165134" cy="147769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5" name="ดาว 5 แฉก 14"/>
          <p:cNvSpPr/>
          <p:nvPr/>
        </p:nvSpPr>
        <p:spPr>
          <a:xfrm>
            <a:off x="5368060" y="5758083"/>
            <a:ext cx="165134" cy="147769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17" name="ดาว 5 แฉก 16"/>
          <p:cNvSpPr/>
          <p:nvPr/>
        </p:nvSpPr>
        <p:spPr>
          <a:xfrm>
            <a:off x="6095358" y="5775335"/>
            <a:ext cx="165134" cy="147769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8" name="ดาว 5 แฉก 17"/>
          <p:cNvSpPr/>
          <p:nvPr/>
        </p:nvSpPr>
        <p:spPr>
          <a:xfrm>
            <a:off x="6859939" y="5763834"/>
            <a:ext cx="165134" cy="147769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0" name="ดาว 5 แฉก 19"/>
          <p:cNvSpPr/>
          <p:nvPr/>
        </p:nvSpPr>
        <p:spPr>
          <a:xfrm>
            <a:off x="6897222" y="6311562"/>
            <a:ext cx="165134" cy="147769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1" name="ดาว 5 แฉก 20"/>
          <p:cNvSpPr/>
          <p:nvPr/>
        </p:nvSpPr>
        <p:spPr>
          <a:xfrm>
            <a:off x="8396241" y="5766709"/>
            <a:ext cx="165134" cy="147769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2" name="ดาว 5 แฉก 21"/>
          <p:cNvSpPr/>
          <p:nvPr/>
        </p:nvSpPr>
        <p:spPr>
          <a:xfrm>
            <a:off x="8390490" y="6302936"/>
            <a:ext cx="165134" cy="147769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" name="ดาว 5 แฉก 23"/>
          <p:cNvSpPr/>
          <p:nvPr/>
        </p:nvSpPr>
        <p:spPr>
          <a:xfrm>
            <a:off x="9116497" y="6305811"/>
            <a:ext cx="165134" cy="147769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3" name="สี่เหลี่ยมผืนผ้า 22"/>
          <p:cNvSpPr/>
          <p:nvPr/>
        </p:nvSpPr>
        <p:spPr>
          <a:xfrm>
            <a:off x="1217122" y="31501"/>
            <a:ext cx="10974877" cy="693713"/>
          </a:xfrm>
          <a:prstGeom prst="rect">
            <a:avLst/>
          </a:prstGeom>
          <a:solidFill>
            <a:srgbClr val="0099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ตัวชี้วัดที่       อัตราผู้ป่วยความดันโลหิตสูง </a:t>
            </a:r>
            <a:r>
              <a:rPr lang="th-TH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(ลดลง 2.5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%</a:t>
            </a:r>
            <a:r>
              <a:rPr lang="th-TH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ต่อปี ) </a:t>
            </a:r>
            <a:r>
              <a:rPr lang="th-TH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และ/หรือเบาหวานรายใหม่ </a:t>
            </a:r>
            <a:r>
              <a:rPr lang="th-TH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(ลดลงร้อยละ 5.0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ต่อปี)</a:t>
            </a:r>
            <a:endParaRPr lang="th-TH" sz="2400" b="1" dirty="0" smtClean="0">
              <a:solidFill>
                <a:srgbClr val="FFFF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5" name="สี่เหลี่ยมคางหมู 24"/>
          <p:cNvSpPr/>
          <p:nvPr/>
        </p:nvSpPr>
        <p:spPr>
          <a:xfrm rot="16200000">
            <a:off x="590402" y="110032"/>
            <a:ext cx="693720" cy="536643"/>
          </a:xfrm>
          <a:prstGeom prst="trapezoid">
            <a:avLst>
              <a:gd name="adj" fmla="val 45996"/>
            </a:avLst>
          </a:prstGeom>
          <a:solidFill>
            <a:srgbClr val="0099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pic>
        <p:nvPicPr>
          <p:cNvPr id="26" name="Picture 2" descr="C:\Users\stat14\Desktop\symbol-ministry\logo MOPH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64" y="15732"/>
            <a:ext cx="851341" cy="779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กล่องข้อความ 8"/>
          <p:cNvSpPr txBox="1"/>
          <p:nvPr/>
        </p:nvSpPr>
        <p:spPr>
          <a:xfrm>
            <a:off x="2260335" y="15732"/>
            <a:ext cx="444352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9</a:t>
            </a:r>
            <a:endParaRPr lang="th-TH" sz="40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8" name="กล่องข้อความ 14"/>
          <p:cNvSpPr txBox="1">
            <a:spLocks noChangeArrowheads="1"/>
          </p:cNvSpPr>
          <p:nvPr/>
        </p:nvSpPr>
        <p:spPr bwMode="auto">
          <a:xfrm>
            <a:off x="9391242" y="6566943"/>
            <a:ext cx="263084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1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แหล่งที่มา </a:t>
            </a:r>
            <a:r>
              <a:rPr lang="en-US" sz="1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: HDC</a:t>
            </a:r>
            <a:r>
              <a:rPr lang="th-TH" sz="1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ข้อมูล </a:t>
            </a:r>
            <a:r>
              <a:rPr lang="th-TH" sz="1400" b="1" dirty="0">
                <a:latin typeface="TH SarabunPSK" pitchFamily="34" charset="-34"/>
                <a:cs typeface="TH SarabunPSK" pitchFamily="34" charset="-34"/>
              </a:rPr>
              <a:t>ณ วันที่ </a:t>
            </a:r>
            <a:r>
              <a:rPr lang="en-US" sz="1400" b="1" dirty="0" smtClean="0">
                <a:latin typeface="TH SarabunPSK" pitchFamily="34" charset="-34"/>
                <a:cs typeface="TH SarabunPSK" pitchFamily="34" charset="-34"/>
              </a:rPr>
              <a:t>5 </a:t>
            </a:r>
            <a:r>
              <a:rPr lang="th-TH" sz="1400" b="1" dirty="0" smtClean="0">
                <a:latin typeface="TH SarabunPSK" pitchFamily="34" charset="-34"/>
                <a:cs typeface="TH SarabunPSK" pitchFamily="34" charset="-34"/>
              </a:rPr>
              <a:t>เมษายน </a:t>
            </a:r>
            <a:r>
              <a:rPr lang="en-US" sz="1400" b="1" dirty="0" smtClean="0">
                <a:latin typeface="TH SarabunPSK" pitchFamily="34" charset="-34"/>
                <a:cs typeface="TH SarabunPSK" pitchFamily="34" charset="-34"/>
              </a:rPr>
              <a:t>2560</a:t>
            </a:r>
            <a:endParaRPr lang="th-TH" sz="1400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ตัวเชื่อมต่อตรง 15"/>
          <p:cNvCxnSpPr/>
          <p:nvPr/>
        </p:nvCxnSpPr>
        <p:spPr>
          <a:xfrm>
            <a:off x="3051844" y="2045994"/>
            <a:ext cx="7526818" cy="0"/>
          </a:xfrm>
          <a:prstGeom prst="line">
            <a:avLst/>
          </a:prstGeom>
          <a:ln w="57150">
            <a:solidFill>
              <a:srgbClr val="0099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สี่เหลี่ยมผืนผ้ามุมมน 19"/>
          <p:cNvSpPr/>
          <p:nvPr/>
        </p:nvSpPr>
        <p:spPr>
          <a:xfrm>
            <a:off x="662152" y="1135125"/>
            <a:ext cx="2781320" cy="441427"/>
          </a:xfrm>
          <a:prstGeom prst="roundRect">
            <a:avLst/>
          </a:prstGeom>
          <a:solidFill>
            <a:srgbClr val="FFCC99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Small success </a:t>
            </a:r>
            <a:r>
              <a:rPr lang="en-US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6 </a:t>
            </a:r>
            <a: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เดือน</a:t>
            </a:r>
            <a:endParaRPr lang="th-TH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7" name="กล่องข้อความ 14"/>
          <p:cNvSpPr txBox="1">
            <a:spLocks noChangeArrowheads="1"/>
          </p:cNvSpPr>
          <p:nvPr/>
        </p:nvSpPr>
        <p:spPr bwMode="auto">
          <a:xfrm>
            <a:off x="9927247" y="6488668"/>
            <a:ext cx="203934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แหล่งที่มา </a:t>
            </a:r>
            <a:r>
              <a:rPr lang="en-US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ข้อมูลจากจังหวัด</a:t>
            </a:r>
            <a:endParaRPr lang="th-TH" sz="18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9" name="สี่เหลี่ยมผืนผ้า 18"/>
          <p:cNvSpPr/>
          <p:nvPr/>
        </p:nvSpPr>
        <p:spPr>
          <a:xfrm>
            <a:off x="1248650" y="6"/>
            <a:ext cx="10943350" cy="977455"/>
          </a:xfrm>
          <a:prstGeom prst="rect">
            <a:avLst/>
          </a:prstGeom>
          <a:solidFill>
            <a:srgbClr val="0099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ตัวชี้วัดที่             </a:t>
            </a:r>
            <a:r>
              <a:rPr lang="th-TH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ร้อยละของผู้ป่วย</a:t>
            </a:r>
            <a:r>
              <a:rPr lang="th-TH" sz="2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ยาเสพติด</a:t>
            </a:r>
            <a:r>
              <a:rPr lang="th-TH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ที่หยุดเสพต่อเนื่อง 3 เดือน หลังจำหน่ายจากการบำบัดรักษา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                       ตามเกณฑ์กำหนด (</a:t>
            </a: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3 months remission rate</a:t>
            </a:r>
            <a:r>
              <a:rPr lang="th-TH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) </a:t>
            </a: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(ร้อยละ </a:t>
            </a:r>
            <a:r>
              <a:rPr lang="en-US" sz="2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92</a:t>
            </a:r>
            <a:r>
              <a:rPr lang="th-TH" sz="2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)</a:t>
            </a:r>
            <a:endParaRPr lang="en-US" sz="26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2" name="สี่เหลี่ยมคางหมู 21"/>
          <p:cNvSpPr/>
          <p:nvPr/>
        </p:nvSpPr>
        <p:spPr>
          <a:xfrm rot="16200000">
            <a:off x="480056" y="220409"/>
            <a:ext cx="977468" cy="536643"/>
          </a:xfrm>
          <a:prstGeom prst="trapezoid">
            <a:avLst>
              <a:gd name="adj" fmla="val 45996"/>
            </a:avLst>
          </a:prstGeom>
          <a:solidFill>
            <a:srgbClr val="0099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pic>
        <p:nvPicPr>
          <p:cNvPr id="24" name="Picture 2" descr="C:\Users\stat14\Desktop\symbol-ministry\logo MOPH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9186" y="141893"/>
            <a:ext cx="851341" cy="779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กล่องข้อความ 8"/>
          <p:cNvSpPr txBox="1"/>
          <p:nvPr/>
        </p:nvSpPr>
        <p:spPr>
          <a:xfrm>
            <a:off x="2228782" y="-15762"/>
            <a:ext cx="704039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10</a:t>
            </a:r>
            <a:endParaRPr lang="th-TH" sz="40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graphicFrame>
        <p:nvGraphicFramePr>
          <p:cNvPr id="20" name="ตาราง 19"/>
          <p:cNvGraphicFramePr>
            <a:graphicFrameLocks noGrp="1"/>
          </p:cNvGraphicFramePr>
          <p:nvPr/>
        </p:nvGraphicFramePr>
        <p:xfrm>
          <a:off x="362608" y="4440328"/>
          <a:ext cx="11540358" cy="1983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303986"/>
                <a:gridCol w="835572"/>
                <a:gridCol w="867103"/>
                <a:gridCol w="835573"/>
                <a:gridCol w="756745"/>
                <a:gridCol w="740979"/>
                <a:gridCol w="756745"/>
                <a:gridCol w="772510"/>
                <a:gridCol w="772510"/>
                <a:gridCol w="898635"/>
              </a:tblGrid>
              <a:tr h="672594">
                <a:tc>
                  <a:txBody>
                    <a:bodyPr/>
                    <a:lstStyle/>
                    <a:p>
                      <a:pPr algn="ctr"/>
                      <a:r>
                        <a:rPr lang="th-TH" sz="2000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                                              </a:t>
                      </a:r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จังหวัด</a:t>
                      </a:r>
                    </a:p>
                    <a:p>
                      <a:pPr algn="l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ผลการดำเนินงาน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เขต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นนทบุรี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ปทุมธานี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อยุธยา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สระบุรี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ลพบุรี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สิงห์บุรี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อ่างทอง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นครนายก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</a:tr>
              <a:tr h="614107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1.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</a:t>
                      </a:r>
                      <a:r>
                        <a:rPr lang="th-TH" sz="180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ร้อยละ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90 </a:t>
                      </a:r>
                      <a:r>
                        <a:rPr lang="th-TH" sz="180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ของผู้ป่วย</a:t>
                      </a:r>
                      <a:r>
                        <a:rPr lang="th-TH" sz="1800" kern="1200" dirty="0" err="1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ยาเสพติด</a:t>
                      </a:r>
                      <a:r>
                        <a:rPr lang="th-TH" sz="180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ที่หยุดเสพต่อเนื่อง 3 เดือน </a:t>
                      </a:r>
                    </a:p>
                    <a:p>
                      <a:r>
                        <a:rPr lang="th-TH" sz="180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หลังจำหน่ายจากการบำบัดรักษา (3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month remission rate</a:t>
                      </a:r>
                      <a:r>
                        <a:rPr lang="th-TH" sz="180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)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69.59</a:t>
                      </a:r>
                      <a:endParaRPr lang="th-TH" sz="1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ยังไม่ครบกำหนด</a:t>
                      </a:r>
                      <a:endParaRPr lang="th-TH" sz="1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51.96</a:t>
                      </a:r>
                      <a:endParaRPr lang="th-TH" sz="1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96.89</a:t>
                      </a:r>
                      <a:endParaRPr lang="th-TH" sz="1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95.24</a:t>
                      </a:r>
                      <a:endParaRPr lang="th-TH" sz="1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88.75</a:t>
                      </a:r>
                      <a:endParaRPr lang="th-TH" sz="1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94.29</a:t>
                      </a:r>
                      <a:endParaRPr lang="th-TH" sz="1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100</a:t>
                      </a:r>
                      <a:endParaRPr lang="th-TH" sz="1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100</a:t>
                      </a:r>
                      <a:endParaRPr lang="th-TH" sz="1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</a:tr>
              <a:tr h="6422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2. </a:t>
                      </a:r>
                      <a:r>
                        <a:rPr lang="th-TH" sz="180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ร้อยละ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100</a:t>
                      </a:r>
                      <a:r>
                        <a:rPr lang="th-TH" sz="180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ของสถานบริการตั้งแต่ระดับ รพ.สต.ขึ้นไป จัดบริการคัดกรอง บำบัด ฟื้นฟู</a:t>
                      </a:r>
                      <a:r>
                        <a:rPr lang="th-TH" sz="1800" kern="1200" baseline="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</a:t>
                      </a:r>
                      <a:r>
                        <a:rPr lang="th-TH" sz="180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และติดตามผู้ป่วย</a:t>
                      </a:r>
                      <a:r>
                        <a:rPr lang="th-TH" sz="1800" kern="1200" dirty="0" err="1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ยาเสพติด</a:t>
                      </a:r>
                      <a:r>
                        <a:rPr lang="th-TH" sz="180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ได้ตามที่กำหนด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100</a:t>
                      </a:r>
                      <a:endParaRPr lang="th-TH" sz="1800" b="0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21" name="ตัวเชื่อมต่อตรง 20"/>
          <p:cNvCxnSpPr/>
          <p:nvPr/>
        </p:nvCxnSpPr>
        <p:spPr>
          <a:xfrm>
            <a:off x="373117" y="4472152"/>
            <a:ext cx="4293477" cy="62011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3" name="แผนภูมิ 12"/>
          <p:cNvGraphicFramePr/>
          <p:nvPr/>
        </p:nvGraphicFramePr>
        <p:xfrm>
          <a:off x="2175641" y="1387365"/>
          <a:ext cx="8245365" cy="33422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สี่เหลี่ยมผืนผ้ามุมมน 12"/>
          <p:cNvSpPr/>
          <p:nvPr/>
        </p:nvSpPr>
        <p:spPr>
          <a:xfrm>
            <a:off x="3247697" y="2081048"/>
            <a:ext cx="662153" cy="2017986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15" name="TextBox 14"/>
          <p:cNvSpPr txBox="1"/>
          <p:nvPr/>
        </p:nvSpPr>
        <p:spPr>
          <a:xfrm>
            <a:off x="10626192" y="1864646"/>
            <a:ext cx="5988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Q2</a:t>
            </a:r>
            <a:endParaRPr lang="th-TH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ตัวเชื่อมต่อตรง 20"/>
          <p:cNvCxnSpPr/>
          <p:nvPr/>
        </p:nvCxnSpPr>
        <p:spPr>
          <a:xfrm>
            <a:off x="2542093" y="4831232"/>
            <a:ext cx="8488514" cy="0"/>
          </a:xfrm>
          <a:prstGeom prst="line">
            <a:avLst/>
          </a:prstGeom>
          <a:ln w="57150">
            <a:solidFill>
              <a:srgbClr val="0099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ตัวเชื่อมต่อตรง 24"/>
          <p:cNvCxnSpPr/>
          <p:nvPr/>
        </p:nvCxnSpPr>
        <p:spPr>
          <a:xfrm>
            <a:off x="2542093" y="3680350"/>
            <a:ext cx="8488514" cy="0"/>
          </a:xfrm>
          <a:prstGeom prst="line">
            <a:avLst/>
          </a:prstGeom>
          <a:ln w="57150">
            <a:solidFill>
              <a:srgbClr val="0099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ตัวเชื่อมต่อตรง 19"/>
          <p:cNvCxnSpPr/>
          <p:nvPr/>
        </p:nvCxnSpPr>
        <p:spPr>
          <a:xfrm>
            <a:off x="2531583" y="3086515"/>
            <a:ext cx="8488514" cy="0"/>
          </a:xfrm>
          <a:prstGeom prst="line">
            <a:avLst/>
          </a:prstGeom>
          <a:ln w="57150">
            <a:solidFill>
              <a:srgbClr val="0099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สี่เหลี่ยมผืนผ้ามุมมน 19"/>
          <p:cNvSpPr/>
          <p:nvPr/>
        </p:nvSpPr>
        <p:spPr>
          <a:xfrm>
            <a:off x="222600" y="930166"/>
            <a:ext cx="3220872" cy="536027"/>
          </a:xfrm>
          <a:prstGeom prst="roundRect">
            <a:avLst/>
          </a:prstGeom>
          <a:solidFill>
            <a:srgbClr val="FFCC99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Small success </a:t>
            </a:r>
            <a:r>
              <a:rPr lang="en-US" sz="34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6 </a:t>
            </a:r>
            <a:r>
              <a:rPr lang="th-TH" sz="34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เดือน</a:t>
            </a:r>
            <a:endParaRPr lang="th-TH" sz="34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7" name="กล่องข้อความ 14"/>
          <p:cNvSpPr txBox="1">
            <a:spLocks noChangeArrowheads="1"/>
          </p:cNvSpPr>
          <p:nvPr/>
        </p:nvSpPr>
        <p:spPr bwMode="auto">
          <a:xfrm>
            <a:off x="9927247" y="6488668"/>
            <a:ext cx="203934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แหล่งที่มา </a:t>
            </a:r>
            <a:r>
              <a:rPr lang="en-US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ข้อมูลจากจังหวัด</a:t>
            </a:r>
            <a:endParaRPr lang="th-TH" sz="18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9" name="สี่เหลี่ยมผืนผ้า 18"/>
          <p:cNvSpPr/>
          <p:nvPr/>
        </p:nvSpPr>
        <p:spPr>
          <a:xfrm>
            <a:off x="1248650" y="7"/>
            <a:ext cx="10943350" cy="756742"/>
          </a:xfrm>
          <a:prstGeom prst="rect">
            <a:avLst/>
          </a:prstGeom>
          <a:solidFill>
            <a:srgbClr val="0099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ตัวชี้วัดที่          </a:t>
            </a:r>
            <a:r>
              <a:rPr lang="th-TH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ร้อยละของโรงพยาบาลที่พัฒนาอนามัยสิ่งแวดล้อมได้ตามเกณฑ์ (</a:t>
            </a:r>
            <a:r>
              <a:rPr lang="en-US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Green &amp; Clean Hospital) </a:t>
            </a:r>
            <a:r>
              <a:rPr lang="th-TH" sz="25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(ร้อยละ </a:t>
            </a:r>
            <a:r>
              <a:rPr lang="en-US" sz="25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75</a:t>
            </a:r>
            <a:r>
              <a:rPr lang="th-TH" sz="25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)</a:t>
            </a:r>
            <a:endParaRPr lang="en-US" sz="25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2" name="สี่เหลี่ยมคางหมู 21"/>
          <p:cNvSpPr/>
          <p:nvPr/>
        </p:nvSpPr>
        <p:spPr>
          <a:xfrm rot="16200000">
            <a:off x="590415" y="94286"/>
            <a:ext cx="756747" cy="536643"/>
          </a:xfrm>
          <a:prstGeom prst="trapezoid">
            <a:avLst>
              <a:gd name="adj" fmla="val 45996"/>
            </a:avLst>
          </a:prstGeom>
          <a:solidFill>
            <a:srgbClr val="0099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pic>
        <p:nvPicPr>
          <p:cNvPr id="24" name="Picture 2" descr="C:\Users\stat14\Desktop\symbol-ministry\logo MOPH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6123" y="15770"/>
            <a:ext cx="851341" cy="779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กล่องข้อความ 8"/>
          <p:cNvSpPr txBox="1"/>
          <p:nvPr/>
        </p:nvSpPr>
        <p:spPr>
          <a:xfrm>
            <a:off x="2118420" y="4"/>
            <a:ext cx="704039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11</a:t>
            </a:r>
            <a:endParaRPr lang="th-TH" sz="40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3" name="กล่องข้อความ 22"/>
          <p:cNvSpPr txBox="1">
            <a:spLocks noChangeArrowheads="1"/>
          </p:cNvSpPr>
          <p:nvPr/>
        </p:nvSpPr>
        <p:spPr bwMode="auto">
          <a:xfrm>
            <a:off x="3832613" y="936516"/>
            <a:ext cx="80388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ร้อยละ </a:t>
            </a:r>
            <a:r>
              <a:rPr lang="en-US" sz="2400" dirty="0" smtClean="0">
                <a:latin typeface="TH SarabunPSK" pitchFamily="34" charset="-34"/>
                <a:cs typeface="TH SarabunPSK" pitchFamily="34" charset="-34"/>
              </a:rPr>
              <a:t>30 </a:t>
            </a: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ของโรงพยาบาล พัฒนาได้ตามเกณฑ์ </a:t>
            </a:r>
            <a:r>
              <a:rPr lang="en-US" sz="2400" dirty="0" smtClean="0">
                <a:latin typeface="TH SarabunPSK" pitchFamily="34" charset="-34"/>
                <a:cs typeface="TH SarabunPSK" pitchFamily="34" charset="-34"/>
              </a:rPr>
              <a:t>GREEN &amp; CLEAN Hospital</a:t>
            </a: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ระดับพื้นฐาน</a:t>
            </a:r>
            <a:endParaRPr lang="en-US" sz="2400" dirty="0" smtClean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4" name="สี่เหลี่ยมผืนผ้ามุมมน 38"/>
          <p:cNvSpPr/>
          <p:nvPr/>
        </p:nvSpPr>
        <p:spPr>
          <a:xfrm>
            <a:off x="3672058" y="903288"/>
            <a:ext cx="7663350" cy="531373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graphicFrame>
        <p:nvGraphicFramePr>
          <p:cNvPr id="15" name="แผนภูมิ 14"/>
          <p:cNvGraphicFramePr/>
          <p:nvPr/>
        </p:nvGraphicFramePr>
        <p:xfrm>
          <a:off x="1734207" y="1592317"/>
          <a:ext cx="8844455" cy="54548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สี่เหลี่ยมผืนผ้ามุมมน 12"/>
          <p:cNvSpPr/>
          <p:nvPr/>
        </p:nvSpPr>
        <p:spPr>
          <a:xfrm>
            <a:off x="2727434" y="2585545"/>
            <a:ext cx="740979" cy="3499945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18" name="TextBox 17"/>
          <p:cNvSpPr txBox="1"/>
          <p:nvPr/>
        </p:nvSpPr>
        <p:spPr>
          <a:xfrm>
            <a:off x="11146459" y="2889403"/>
            <a:ext cx="5988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Q4</a:t>
            </a:r>
            <a:endParaRPr lang="th-TH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11156969" y="4634120"/>
            <a:ext cx="5988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Q2</a:t>
            </a:r>
            <a:endParaRPr lang="th-TH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11156969" y="3483238"/>
            <a:ext cx="5988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Q3</a:t>
            </a:r>
            <a:endParaRPr lang="th-TH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สี่เหลี่ยมผืนผ้ามุมมน 19"/>
          <p:cNvSpPr/>
          <p:nvPr/>
        </p:nvSpPr>
        <p:spPr>
          <a:xfrm>
            <a:off x="725213" y="1245483"/>
            <a:ext cx="2734023" cy="441434"/>
          </a:xfrm>
          <a:prstGeom prst="roundRect">
            <a:avLst/>
          </a:prstGeom>
          <a:solidFill>
            <a:srgbClr val="FFCC99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Small success </a:t>
            </a:r>
            <a:r>
              <a:rPr lang="en-US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6 </a:t>
            </a:r>
            <a: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เดือน</a:t>
            </a:r>
            <a:endParaRPr lang="th-TH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7" name="กล่องข้อความ 14"/>
          <p:cNvSpPr txBox="1">
            <a:spLocks noChangeArrowheads="1"/>
          </p:cNvSpPr>
          <p:nvPr/>
        </p:nvSpPr>
        <p:spPr bwMode="auto">
          <a:xfrm>
            <a:off x="9927247" y="6488668"/>
            <a:ext cx="203934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แหล่งที่มา </a:t>
            </a:r>
            <a:r>
              <a:rPr lang="en-US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ข้อมูลจากจังหวัด</a:t>
            </a:r>
            <a:endParaRPr lang="th-TH" sz="18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9" name="สี่เหลี่ยมผืนผ้า 18"/>
          <p:cNvSpPr/>
          <p:nvPr/>
        </p:nvSpPr>
        <p:spPr>
          <a:xfrm>
            <a:off x="1248650" y="7"/>
            <a:ext cx="10943350" cy="977456"/>
          </a:xfrm>
          <a:prstGeom prst="rect">
            <a:avLst/>
          </a:prstGeom>
          <a:solidFill>
            <a:srgbClr val="0099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th-TH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ตัวชี้วัดที่          </a:t>
            </a: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ร้อยละของคลินิกหมอครอบครัวที่เปิดดำเนินการในพื้นที่ (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Primary Care Cluster</a:t>
            </a: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) </a:t>
            </a:r>
          </a:p>
          <a:p>
            <a:r>
              <a:rPr lang="th-TH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                    (เป้าหมายปี 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2560 </a:t>
            </a:r>
            <a:r>
              <a:rPr lang="th-TH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จัดตั้ง 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PCC</a:t>
            </a:r>
            <a:r>
              <a:rPr lang="th-TH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ที่ขึ้นทะเบียน ร้อยละ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11.72 </a:t>
            </a:r>
            <a:r>
              <a:rPr lang="th-TH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381</a:t>
            </a:r>
            <a:r>
              <a:rPr lang="th-TH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/424 ทีม) ร้อยละ 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90</a:t>
            </a:r>
            <a:r>
              <a:rPr lang="th-TH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)</a:t>
            </a:r>
            <a:endParaRPr lang="en-US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2" name="สี่เหลี่ยมคางหมู 21"/>
          <p:cNvSpPr/>
          <p:nvPr/>
        </p:nvSpPr>
        <p:spPr>
          <a:xfrm rot="16200000">
            <a:off x="472173" y="212524"/>
            <a:ext cx="993235" cy="536643"/>
          </a:xfrm>
          <a:prstGeom prst="trapezoid">
            <a:avLst>
              <a:gd name="adj" fmla="val 45996"/>
            </a:avLst>
          </a:prstGeom>
          <a:solidFill>
            <a:srgbClr val="0099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pic>
        <p:nvPicPr>
          <p:cNvPr id="24" name="Picture 2" descr="C:\Users\stat14\Desktop\symbol-ministry\logo MOPH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655" y="126132"/>
            <a:ext cx="851341" cy="779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กล่องข้อความ 8"/>
          <p:cNvSpPr txBox="1"/>
          <p:nvPr/>
        </p:nvSpPr>
        <p:spPr>
          <a:xfrm>
            <a:off x="2260314" y="-63060"/>
            <a:ext cx="704039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12</a:t>
            </a:r>
            <a:endParaRPr lang="th-TH" sz="40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1" name="กล่องข้อความ 22"/>
          <p:cNvSpPr txBox="1">
            <a:spLocks noChangeArrowheads="1"/>
          </p:cNvSpPr>
          <p:nvPr/>
        </p:nvSpPr>
        <p:spPr bwMode="auto">
          <a:xfrm>
            <a:off x="3832613" y="1267602"/>
            <a:ext cx="693523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h-TH" sz="2400" b="1" u="sng" dirty="0" smtClean="0">
                <a:solidFill>
                  <a:schemeClr val="dk1"/>
                </a:solidFill>
                <a:latin typeface="TH SarabunPSK" pitchFamily="34" charset="-34"/>
                <a:cs typeface="TH SarabunPSK" pitchFamily="34" charset="-34"/>
              </a:rPr>
              <a:t>เขตสุขภาพ</a:t>
            </a:r>
            <a:endParaRPr lang="en-US" sz="2400" dirty="0" smtClean="0">
              <a:solidFill>
                <a:schemeClr val="dk1"/>
              </a:solidFill>
              <a:latin typeface="TH SarabunPSK" pitchFamily="34" charset="-34"/>
              <a:cs typeface="TH SarabunPSK" pitchFamily="34" charset="-34"/>
            </a:endParaRPr>
          </a:p>
          <a:p>
            <a:pPr>
              <a:buFontTx/>
              <a:buChar char="-"/>
            </a:pPr>
            <a:r>
              <a:rPr lang="th-TH" sz="2400" dirty="0" smtClean="0">
                <a:solidFill>
                  <a:schemeClr val="dk1"/>
                </a:solidFill>
                <a:latin typeface="TH SarabunPSK" pitchFamily="34" charset="-34"/>
                <a:cs typeface="TH SarabunPSK" pitchFamily="34" charset="-34"/>
              </a:rPr>
              <a:t> ติดตามกำกับการจัดตั้ง </a:t>
            </a:r>
            <a:r>
              <a:rPr lang="en-US" sz="2400" dirty="0" smtClean="0">
                <a:solidFill>
                  <a:schemeClr val="dk1"/>
                </a:solidFill>
                <a:latin typeface="TH SarabunPSK" pitchFamily="34" charset="-34"/>
                <a:cs typeface="TH SarabunPSK" pitchFamily="34" charset="-34"/>
              </a:rPr>
              <a:t>PCC</a:t>
            </a:r>
            <a:r>
              <a:rPr lang="th-TH" sz="2400" dirty="0" smtClean="0">
                <a:solidFill>
                  <a:schemeClr val="dk1"/>
                </a:solidFill>
                <a:latin typeface="TH SarabunPSK" pitchFamily="34" charset="-34"/>
                <a:cs typeface="TH SarabunPSK" pitchFamily="34" charset="-34"/>
              </a:rPr>
              <a:t>  ที่ขึ้นทะเบียน  ร้อยละ 6.52 (212 ทีม)  (ร้อยละ 50)</a:t>
            </a:r>
          </a:p>
          <a:p>
            <a:r>
              <a:rPr lang="th-TH" sz="2400" b="1" u="sng" dirty="0" smtClean="0">
                <a:solidFill>
                  <a:schemeClr val="dk1"/>
                </a:solidFill>
                <a:latin typeface="TH SarabunPSK" pitchFamily="34" charset="-34"/>
                <a:cs typeface="TH SarabunPSK" pitchFamily="34" charset="-34"/>
              </a:rPr>
              <a:t>จังหวัด</a:t>
            </a:r>
            <a:endParaRPr lang="en-US" sz="2400" dirty="0" smtClean="0">
              <a:solidFill>
                <a:schemeClr val="dk1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sz="2400" dirty="0" smtClean="0">
                <a:solidFill>
                  <a:schemeClr val="dk1"/>
                </a:solidFill>
                <a:latin typeface="TH SarabunPSK" pitchFamily="34" charset="-34"/>
                <a:cs typeface="TH SarabunPSK" pitchFamily="34" charset="-34"/>
              </a:rPr>
              <a:t>- จัดตั้ง </a:t>
            </a:r>
            <a:r>
              <a:rPr lang="en-US" sz="2400" dirty="0" smtClean="0">
                <a:solidFill>
                  <a:schemeClr val="dk1"/>
                </a:solidFill>
                <a:latin typeface="TH SarabunPSK" pitchFamily="34" charset="-34"/>
                <a:cs typeface="TH SarabunPSK" pitchFamily="34" charset="-34"/>
              </a:rPr>
              <a:t>PCC </a:t>
            </a:r>
            <a:r>
              <a:rPr lang="th-TH" sz="2400" dirty="0" smtClean="0">
                <a:solidFill>
                  <a:schemeClr val="dk1"/>
                </a:solidFill>
                <a:latin typeface="TH SarabunPSK" pitchFamily="34" charset="-34"/>
                <a:cs typeface="TH SarabunPSK" pitchFamily="34" charset="-34"/>
              </a:rPr>
              <a:t>ที่ขึ้นทะเบียนร้อยละ 6.52  (212 ทีม)  (ร้อยละ 50)</a:t>
            </a:r>
            <a:endParaRPr lang="en-US" sz="2400" dirty="0" smtClean="0">
              <a:solidFill>
                <a:schemeClr val="dk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3" name="สี่เหลี่ยมผืนผ้ามุมมน 38"/>
          <p:cNvSpPr/>
          <p:nvPr/>
        </p:nvSpPr>
        <p:spPr>
          <a:xfrm>
            <a:off x="3672058" y="1234374"/>
            <a:ext cx="7080025" cy="1634954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graphicFrame>
        <p:nvGraphicFramePr>
          <p:cNvPr id="25" name="ตาราง 24"/>
          <p:cNvGraphicFramePr>
            <a:graphicFrameLocks noGrp="1"/>
          </p:cNvGraphicFramePr>
          <p:nvPr/>
        </p:nvGraphicFramePr>
        <p:xfrm>
          <a:off x="1103585" y="3368273"/>
          <a:ext cx="10168763" cy="231851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24760"/>
                <a:gridCol w="1072055"/>
                <a:gridCol w="1008993"/>
                <a:gridCol w="1008993"/>
                <a:gridCol w="969578"/>
                <a:gridCol w="993691"/>
                <a:gridCol w="1026814"/>
                <a:gridCol w="993690"/>
                <a:gridCol w="1010251"/>
                <a:gridCol w="1059938"/>
              </a:tblGrid>
              <a:tr h="672594">
                <a:tc>
                  <a:txBody>
                    <a:bodyPr/>
                    <a:lstStyle/>
                    <a:p>
                      <a:pPr algn="ctr"/>
                      <a:r>
                        <a:rPr lang="th-TH" sz="2400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                                              </a:t>
                      </a:r>
                      <a:endParaRPr lang="th-TH" sz="24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เขต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  <a:endParaRPr lang="th-TH" sz="24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นนทบุรี</a:t>
                      </a:r>
                      <a:endParaRPr lang="th-TH" sz="24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ปทุมธานี</a:t>
                      </a:r>
                      <a:endParaRPr lang="th-TH" sz="24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อยุธยา</a:t>
                      </a:r>
                      <a:endParaRPr lang="th-TH" sz="24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สระบุรี</a:t>
                      </a:r>
                      <a:endParaRPr lang="th-TH" sz="24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ลพบุรี</a:t>
                      </a:r>
                      <a:endParaRPr lang="th-TH" sz="24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สิงห์บุรี</a:t>
                      </a:r>
                      <a:endParaRPr lang="th-TH" sz="24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อ่างทอง</a:t>
                      </a:r>
                      <a:endParaRPr lang="th-TH" sz="24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นครนายก</a:t>
                      </a:r>
                      <a:endParaRPr lang="th-TH" sz="24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</a:tr>
              <a:tr h="614107">
                <a:tc>
                  <a:txBody>
                    <a:bodyPr/>
                    <a:lstStyle/>
                    <a:p>
                      <a:pPr algn="ctr"/>
                      <a:r>
                        <a:rPr lang="th-TH" sz="2400" b="1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เป้าหมาย</a:t>
                      </a:r>
                      <a:endParaRPr lang="en-US" sz="2400" b="1" kern="1200" dirty="0">
                        <a:solidFill>
                          <a:schemeClr val="dk1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29 PCC</a:t>
                      </a:r>
                    </a:p>
                    <a:p>
                      <a:pPr algn="ctr"/>
                      <a:r>
                        <a:rPr lang="en-US" sz="2400" b="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55 </a:t>
                      </a:r>
                      <a:r>
                        <a:rPr lang="th-TH" sz="2400" b="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ทีม</a:t>
                      </a:r>
                      <a:endParaRPr lang="th-TH" sz="24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TH SarabunPSK" pitchFamily="34" charset="-34"/>
                          <a:cs typeface="TH SarabunPSK" pitchFamily="34" charset="-34"/>
                        </a:rPr>
                        <a:t>8</a:t>
                      </a:r>
                      <a:r>
                        <a:rPr lang="en-US" sz="2400" b="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PCC</a:t>
                      </a:r>
                    </a:p>
                    <a:p>
                      <a:pPr algn="ctr"/>
                      <a:r>
                        <a:rPr lang="en-US" sz="2400" b="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13 </a:t>
                      </a:r>
                      <a:r>
                        <a:rPr lang="th-TH" sz="2400" b="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ทีม</a:t>
                      </a:r>
                      <a:endParaRPr lang="th-TH" sz="2400" b="0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3 PCC</a:t>
                      </a:r>
                    </a:p>
                    <a:p>
                      <a:pPr algn="ctr"/>
                      <a:r>
                        <a:rPr lang="en-US" sz="2400" b="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7 </a:t>
                      </a:r>
                      <a:r>
                        <a:rPr lang="th-TH" sz="2400" b="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ทีม</a:t>
                      </a:r>
                      <a:endParaRPr lang="th-TH" sz="24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4 PCC</a:t>
                      </a:r>
                    </a:p>
                    <a:p>
                      <a:pPr algn="ctr"/>
                      <a:r>
                        <a:rPr lang="en-US" sz="2400" b="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10 </a:t>
                      </a:r>
                      <a:r>
                        <a:rPr lang="th-TH" sz="2400" b="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ทีม</a:t>
                      </a:r>
                      <a:endParaRPr lang="th-TH" sz="2400" b="0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3 PCC</a:t>
                      </a:r>
                    </a:p>
                    <a:p>
                      <a:pPr algn="ctr"/>
                      <a:r>
                        <a:rPr lang="en-US" sz="2400" b="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5 </a:t>
                      </a:r>
                      <a:r>
                        <a:rPr lang="th-TH" sz="2400" b="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ทีม</a:t>
                      </a:r>
                      <a:endParaRPr lang="th-TH" sz="24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4 PCC</a:t>
                      </a:r>
                    </a:p>
                    <a:p>
                      <a:pPr algn="ctr"/>
                      <a:r>
                        <a:rPr lang="en-US" sz="2400" b="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12 </a:t>
                      </a:r>
                      <a:r>
                        <a:rPr lang="th-TH" sz="2400" b="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ทีม</a:t>
                      </a:r>
                      <a:endParaRPr lang="th-TH" sz="2400" b="0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3 PCC</a:t>
                      </a:r>
                    </a:p>
                    <a:p>
                      <a:pPr algn="ctr"/>
                      <a:r>
                        <a:rPr lang="en-US" sz="2400" b="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3 </a:t>
                      </a:r>
                      <a:r>
                        <a:rPr lang="th-TH" sz="2400" b="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ทีม</a:t>
                      </a:r>
                      <a:endParaRPr lang="th-TH" sz="24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2 PCC</a:t>
                      </a:r>
                    </a:p>
                    <a:p>
                      <a:pPr algn="ctr"/>
                      <a:r>
                        <a:rPr lang="en-US" sz="2400" b="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2 </a:t>
                      </a:r>
                      <a:r>
                        <a:rPr lang="th-TH" sz="2400" b="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ทีม</a:t>
                      </a:r>
                      <a:endParaRPr lang="th-TH" sz="2400" b="0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2 PCC</a:t>
                      </a:r>
                    </a:p>
                    <a:p>
                      <a:pPr algn="ctr"/>
                      <a:r>
                        <a:rPr lang="en-US" sz="2400" b="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3 </a:t>
                      </a:r>
                      <a:r>
                        <a:rPr lang="th-TH" sz="2400" b="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ทีม</a:t>
                      </a:r>
                      <a:endParaRPr lang="th-TH" sz="2400" b="0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</a:tr>
              <a:tr h="642240">
                <a:tc>
                  <a:txBody>
                    <a:bodyPr/>
                    <a:lstStyle/>
                    <a:p>
                      <a:pPr algn="ctr"/>
                      <a:r>
                        <a:rPr lang="th-TH" sz="2400" b="1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ผลงาน</a:t>
                      </a:r>
                      <a:endParaRPr lang="en-US" sz="2400" b="1" kern="1200" dirty="0">
                        <a:solidFill>
                          <a:schemeClr val="dk1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29 PCC</a:t>
                      </a:r>
                    </a:p>
                    <a:p>
                      <a:pPr algn="ctr"/>
                      <a:r>
                        <a:rPr lang="en-US" sz="2400" b="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55 </a:t>
                      </a:r>
                      <a:r>
                        <a:rPr lang="th-TH" sz="2400" b="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ทีม</a:t>
                      </a:r>
                      <a:endParaRPr lang="th-TH" sz="24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TH SarabunPSK" pitchFamily="34" charset="-34"/>
                          <a:cs typeface="TH SarabunPSK" pitchFamily="34" charset="-34"/>
                        </a:rPr>
                        <a:t>8</a:t>
                      </a:r>
                      <a:r>
                        <a:rPr lang="en-US" sz="2400" b="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PCC</a:t>
                      </a:r>
                    </a:p>
                    <a:p>
                      <a:pPr algn="ctr"/>
                      <a:r>
                        <a:rPr lang="en-US" sz="2400" b="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13 </a:t>
                      </a:r>
                      <a:r>
                        <a:rPr lang="th-TH" sz="2400" b="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ทีม</a:t>
                      </a:r>
                      <a:endParaRPr lang="th-TH" sz="2400" b="0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3 PCC</a:t>
                      </a:r>
                    </a:p>
                    <a:p>
                      <a:pPr algn="ctr"/>
                      <a:r>
                        <a:rPr lang="en-US" sz="2400" b="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7 </a:t>
                      </a:r>
                      <a:r>
                        <a:rPr lang="th-TH" sz="2400" b="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ทีม</a:t>
                      </a:r>
                      <a:endParaRPr lang="th-TH" sz="2400" b="0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4 PCC</a:t>
                      </a:r>
                    </a:p>
                    <a:p>
                      <a:pPr algn="ctr"/>
                      <a:r>
                        <a:rPr lang="en-US" sz="2400" b="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10 </a:t>
                      </a:r>
                      <a:r>
                        <a:rPr lang="th-TH" sz="2400" b="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ทีม</a:t>
                      </a:r>
                      <a:endParaRPr lang="th-TH" sz="2400" b="0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3 PCC</a:t>
                      </a:r>
                    </a:p>
                    <a:p>
                      <a:pPr algn="ctr"/>
                      <a:r>
                        <a:rPr lang="en-US" sz="2400" b="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5 </a:t>
                      </a:r>
                      <a:r>
                        <a:rPr lang="th-TH" sz="2400" b="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ทีม</a:t>
                      </a:r>
                      <a:endParaRPr lang="th-TH" sz="2400" b="0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4 PCC</a:t>
                      </a:r>
                    </a:p>
                    <a:p>
                      <a:pPr algn="ctr"/>
                      <a:r>
                        <a:rPr lang="en-US" sz="2400" b="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12 </a:t>
                      </a:r>
                      <a:r>
                        <a:rPr lang="th-TH" sz="2400" b="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ทีม</a:t>
                      </a:r>
                      <a:endParaRPr lang="th-TH" sz="2400" b="0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3 PCC</a:t>
                      </a:r>
                    </a:p>
                    <a:p>
                      <a:pPr algn="ctr"/>
                      <a:r>
                        <a:rPr lang="en-US" sz="2400" b="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3 </a:t>
                      </a:r>
                      <a:r>
                        <a:rPr lang="th-TH" sz="2400" b="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ทีม</a:t>
                      </a:r>
                      <a:endParaRPr lang="th-TH" sz="2400" b="0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2 PCC</a:t>
                      </a:r>
                    </a:p>
                    <a:p>
                      <a:pPr algn="ctr"/>
                      <a:r>
                        <a:rPr lang="en-US" sz="2400" b="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2 </a:t>
                      </a:r>
                      <a:r>
                        <a:rPr lang="th-TH" sz="2400" b="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ทีม</a:t>
                      </a:r>
                      <a:endParaRPr lang="th-TH" sz="2400" b="0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2 PCC</a:t>
                      </a:r>
                    </a:p>
                    <a:p>
                      <a:pPr algn="ctr"/>
                      <a:r>
                        <a:rPr lang="en-US" sz="2400" b="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3 </a:t>
                      </a:r>
                      <a:r>
                        <a:rPr lang="th-TH" sz="2400" b="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ทีม</a:t>
                      </a:r>
                      <a:endParaRPr lang="th-TH" sz="2400" b="0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แผนภูมิ 20"/>
          <p:cNvGraphicFramePr/>
          <p:nvPr/>
        </p:nvGraphicFramePr>
        <p:xfrm>
          <a:off x="1355834" y="1182414"/>
          <a:ext cx="10357945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508" name="กล่องข้อความ 22"/>
          <p:cNvSpPr txBox="1">
            <a:spLocks noChangeArrowheads="1"/>
          </p:cNvSpPr>
          <p:nvPr/>
        </p:nvSpPr>
        <p:spPr bwMode="auto">
          <a:xfrm>
            <a:off x="3212888" y="946026"/>
            <a:ext cx="6924339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eaLnBrk="1" hangingPunct="1">
              <a:buFont typeface="Arial" pitchFamily="34" charset="0"/>
              <a:buNone/>
            </a:pPr>
            <a:r>
              <a:rPr lang="th-TH" altLang="th-TH" sz="2200" b="1" dirty="0">
                <a:latin typeface="TH SarabunPSK" pitchFamily="34" charset="-34"/>
                <a:cs typeface="TH SarabunPSK" pitchFamily="34" charset="-34"/>
              </a:rPr>
              <a:t>- เบาหวาน เพิ่มขึ้นอย่างน้อยร้อยละ 5 จาก ปี 2559 หรือ มากกว่าร้อยละ 40</a:t>
            </a:r>
            <a:endParaRPr lang="en-US" altLang="th-TH" sz="2200" b="1" dirty="0">
              <a:latin typeface="TH SarabunPSK" pitchFamily="34" charset="-34"/>
              <a:cs typeface="TH SarabunPSK" pitchFamily="34" charset="-34"/>
            </a:endParaRPr>
          </a:p>
          <a:p>
            <a:pPr marL="457200" indent="-457200" eaLnBrk="1" hangingPunct="1">
              <a:buFont typeface="Arial" pitchFamily="34" charset="0"/>
              <a:buNone/>
            </a:pPr>
            <a:r>
              <a:rPr lang="th-TH" altLang="th-TH" sz="2200" b="1" dirty="0">
                <a:latin typeface="TH SarabunPSK" pitchFamily="34" charset="-34"/>
                <a:cs typeface="TH SarabunPSK" pitchFamily="34" charset="-34"/>
              </a:rPr>
              <a:t>- โรคความดันโลหิตสูงเพิ่มขึ้นอย่างน้อยร้อยละ 5 จากปี </a:t>
            </a:r>
            <a:r>
              <a:rPr lang="th-TH" altLang="th-TH" sz="2200" b="1" dirty="0" smtClean="0">
                <a:latin typeface="TH SarabunPSK" pitchFamily="34" charset="-34"/>
                <a:cs typeface="TH SarabunPSK" pitchFamily="34" charset="-34"/>
              </a:rPr>
              <a:t>2559 หรือ มากกว่าร้อย</a:t>
            </a:r>
            <a:r>
              <a:rPr lang="th-TH" altLang="th-TH" sz="2200" b="1" dirty="0">
                <a:latin typeface="TH SarabunPSK" pitchFamily="34" charset="-34"/>
                <a:cs typeface="TH SarabunPSK" pitchFamily="34" charset="-34"/>
              </a:rPr>
              <a:t>ละ 50</a:t>
            </a:r>
          </a:p>
        </p:txBody>
      </p:sp>
      <p:sp>
        <p:nvSpPr>
          <p:cNvPr id="39" name="สี่เหลี่ยมผืนผ้ามุมมน 38"/>
          <p:cNvSpPr/>
          <p:nvPr/>
        </p:nvSpPr>
        <p:spPr>
          <a:xfrm>
            <a:off x="2998315" y="922968"/>
            <a:ext cx="7201975" cy="779707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14" name="สี่เหลี่ยมผืนผ้ามุมมน 19"/>
          <p:cNvSpPr/>
          <p:nvPr/>
        </p:nvSpPr>
        <p:spPr>
          <a:xfrm>
            <a:off x="368171" y="937303"/>
            <a:ext cx="2375032" cy="417123"/>
          </a:xfrm>
          <a:prstGeom prst="roundRect">
            <a:avLst/>
          </a:prstGeom>
          <a:solidFill>
            <a:srgbClr val="FFCC99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Small success </a:t>
            </a:r>
            <a:r>
              <a:rPr lang="en-US" sz="24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6 </a:t>
            </a:r>
            <a:r>
              <a:rPr lang="th-TH" sz="24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เดือน</a:t>
            </a:r>
          </a:p>
        </p:txBody>
      </p:sp>
      <p:sp>
        <p:nvSpPr>
          <p:cNvPr id="20" name="สี่เหลี่ยมผืนผ้ามุมมน 19"/>
          <p:cNvSpPr/>
          <p:nvPr/>
        </p:nvSpPr>
        <p:spPr>
          <a:xfrm>
            <a:off x="2916618" y="3594541"/>
            <a:ext cx="867104" cy="2475183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24" name="กล่องข้อความ 19"/>
          <p:cNvSpPr txBox="1">
            <a:spLocks noChangeArrowheads="1"/>
          </p:cNvSpPr>
          <p:nvPr/>
        </p:nvSpPr>
        <p:spPr bwMode="auto">
          <a:xfrm>
            <a:off x="868956" y="2208031"/>
            <a:ext cx="581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HT</a:t>
            </a:r>
            <a:endParaRPr lang="th-TH" sz="2000" b="1" dirty="0">
              <a:solidFill>
                <a:srgbClr val="0070C0"/>
              </a:solidFill>
            </a:endParaRPr>
          </a:p>
        </p:txBody>
      </p:sp>
      <p:sp>
        <p:nvSpPr>
          <p:cNvPr id="25" name="กล่องข้อความ 20"/>
          <p:cNvSpPr txBox="1">
            <a:spLocks noChangeArrowheads="1"/>
          </p:cNvSpPr>
          <p:nvPr/>
        </p:nvSpPr>
        <p:spPr bwMode="auto">
          <a:xfrm>
            <a:off x="841968" y="2943091"/>
            <a:ext cx="6080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rgbClr val="FF6600"/>
                </a:solidFill>
              </a:rPr>
              <a:t>DM</a:t>
            </a:r>
            <a:endParaRPr lang="th-TH" sz="2000" b="1" dirty="0">
              <a:solidFill>
                <a:srgbClr val="FF66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0817499" y="2137593"/>
            <a:ext cx="5967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Q4</a:t>
            </a:r>
            <a:endParaRPr lang="th-TH" sz="2000" dirty="0"/>
          </a:p>
        </p:txBody>
      </p:sp>
      <p:sp>
        <p:nvSpPr>
          <p:cNvPr id="36" name="TextBox 35"/>
          <p:cNvSpPr txBox="1"/>
          <p:nvPr/>
        </p:nvSpPr>
        <p:spPr>
          <a:xfrm>
            <a:off x="10799615" y="2857869"/>
            <a:ext cx="5988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Q4</a:t>
            </a:r>
            <a:endParaRPr lang="th-TH" sz="2000" dirty="0"/>
          </a:p>
        </p:txBody>
      </p:sp>
      <p:sp>
        <p:nvSpPr>
          <p:cNvPr id="19" name="สี่เหลี่ยมผืนผ้า 18"/>
          <p:cNvSpPr/>
          <p:nvPr/>
        </p:nvSpPr>
        <p:spPr>
          <a:xfrm>
            <a:off x="1232884" y="15773"/>
            <a:ext cx="10943350" cy="756742"/>
          </a:xfrm>
          <a:prstGeom prst="rect">
            <a:avLst/>
          </a:prstGeom>
          <a:solidFill>
            <a:srgbClr val="0099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ตัวชี้วัดที่          ร้อยละของผู้ป่วยโรคเบาหวานและโรคความดันโลหิตสูงที่ควบคุมได้</a:t>
            </a:r>
            <a:endParaRPr lang="th-TH" sz="3200" b="1" dirty="0" smtClean="0">
              <a:solidFill>
                <a:srgbClr val="FFFF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2" name="สี่เหลี่ยมคางหมู 21"/>
          <p:cNvSpPr/>
          <p:nvPr/>
        </p:nvSpPr>
        <p:spPr>
          <a:xfrm rot="16200000">
            <a:off x="574649" y="110052"/>
            <a:ext cx="756747" cy="536643"/>
          </a:xfrm>
          <a:prstGeom prst="trapezoid">
            <a:avLst>
              <a:gd name="adj" fmla="val 45996"/>
            </a:avLst>
          </a:prstGeom>
          <a:solidFill>
            <a:srgbClr val="0099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pic>
        <p:nvPicPr>
          <p:cNvPr id="23" name="Picture 2" descr="C:\Users\stat14\Desktop\symbol-ministry\logo MOPH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4591" y="4"/>
            <a:ext cx="851341" cy="779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3" descr="H:\ \RHSO4_Logo_With_Text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362310" y="78834"/>
            <a:ext cx="635249" cy="669459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extLst>
            <a:ext uri="{909E8E84-426E-40DD-AFC4-6F175D3DCCD1}"/>
          </a:extLst>
        </p:spPr>
      </p:pic>
      <p:sp>
        <p:nvSpPr>
          <p:cNvPr id="27" name="กล่องข้อความ 8"/>
          <p:cNvSpPr txBox="1"/>
          <p:nvPr/>
        </p:nvSpPr>
        <p:spPr>
          <a:xfrm>
            <a:off x="2496804" y="31536"/>
            <a:ext cx="704039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13</a:t>
            </a:r>
            <a:endParaRPr lang="th-TH" sz="40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cxnSp>
        <p:nvCxnSpPr>
          <p:cNvPr id="28" name="ตัวเชื่อมต่อตรง 27"/>
          <p:cNvCxnSpPr/>
          <p:nvPr/>
        </p:nvCxnSpPr>
        <p:spPr>
          <a:xfrm>
            <a:off x="1906213" y="2350787"/>
            <a:ext cx="8924696" cy="0"/>
          </a:xfrm>
          <a:prstGeom prst="line">
            <a:avLst/>
          </a:prstGeom>
          <a:ln w="57150">
            <a:solidFill>
              <a:srgbClr val="0099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ตัวเชื่อมต่อตรง 32"/>
          <p:cNvCxnSpPr/>
          <p:nvPr/>
        </p:nvCxnSpPr>
        <p:spPr>
          <a:xfrm>
            <a:off x="1885195" y="3070748"/>
            <a:ext cx="8924696" cy="0"/>
          </a:xfrm>
          <a:prstGeom prst="line">
            <a:avLst/>
          </a:prstGeom>
          <a:ln w="57150">
            <a:solidFill>
              <a:srgbClr val="0099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กล่องข้อความ 14"/>
          <p:cNvSpPr txBox="1">
            <a:spLocks noChangeArrowheads="1"/>
          </p:cNvSpPr>
          <p:nvPr/>
        </p:nvSpPr>
        <p:spPr bwMode="auto">
          <a:xfrm>
            <a:off x="8776368" y="6519645"/>
            <a:ext cx="33393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แหล่งที่มา </a:t>
            </a:r>
            <a:r>
              <a:rPr lang="en-US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: HDC</a:t>
            </a:r>
            <a:r>
              <a:rPr lang="th-TH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ข้อมูล </a:t>
            </a:r>
            <a:r>
              <a:rPr lang="th-TH" sz="1800" b="1" dirty="0">
                <a:latin typeface="TH SarabunPSK" pitchFamily="34" charset="-34"/>
                <a:cs typeface="TH SarabunPSK" pitchFamily="34" charset="-34"/>
              </a:rPr>
              <a:t>ณ วันที่ </a:t>
            </a:r>
            <a:r>
              <a:rPr lang="en-US" sz="1800" b="1" dirty="0" smtClean="0">
                <a:latin typeface="TH SarabunPSK" pitchFamily="34" charset="-34"/>
                <a:cs typeface="TH SarabunPSK" pitchFamily="34" charset="-34"/>
              </a:rPr>
              <a:t>5 </a:t>
            </a:r>
            <a:r>
              <a:rPr lang="th-TH" sz="1800" b="1" dirty="0" smtClean="0">
                <a:latin typeface="TH SarabunPSK" pitchFamily="34" charset="-34"/>
                <a:cs typeface="TH SarabunPSK" pitchFamily="34" charset="-34"/>
              </a:rPr>
              <a:t>เมษายน </a:t>
            </a:r>
            <a:r>
              <a:rPr lang="en-US" sz="1800" b="1" dirty="0" smtClean="0">
                <a:latin typeface="TH SarabunPSK" pitchFamily="34" charset="-34"/>
                <a:cs typeface="TH SarabunPSK" pitchFamily="34" charset="-34"/>
              </a:rPr>
              <a:t>2560</a:t>
            </a:r>
            <a:endParaRPr lang="th-TH" sz="18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0" name="ดาว 5 แฉก 29"/>
          <p:cNvSpPr/>
          <p:nvPr/>
        </p:nvSpPr>
        <p:spPr>
          <a:xfrm>
            <a:off x="3968406" y="3979258"/>
            <a:ext cx="351345" cy="324729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1" name="ดาว 5 แฉก 30"/>
          <p:cNvSpPr/>
          <p:nvPr/>
        </p:nvSpPr>
        <p:spPr>
          <a:xfrm>
            <a:off x="6601247" y="3900430"/>
            <a:ext cx="351345" cy="324729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2" name="ดาว 5 แฉก 31"/>
          <p:cNvSpPr/>
          <p:nvPr/>
        </p:nvSpPr>
        <p:spPr>
          <a:xfrm>
            <a:off x="10038130" y="3727009"/>
            <a:ext cx="351345" cy="324729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ตัวเชื่อมต่อตรง 27"/>
          <p:cNvCxnSpPr/>
          <p:nvPr/>
        </p:nvCxnSpPr>
        <p:spPr>
          <a:xfrm>
            <a:off x="2967762" y="4326736"/>
            <a:ext cx="7857894" cy="0"/>
          </a:xfrm>
          <a:prstGeom prst="line">
            <a:avLst/>
          </a:prstGeom>
          <a:ln w="57150">
            <a:solidFill>
              <a:srgbClr val="0099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ตัวเชื่อมต่อตรง 29"/>
          <p:cNvCxnSpPr/>
          <p:nvPr/>
        </p:nvCxnSpPr>
        <p:spPr>
          <a:xfrm>
            <a:off x="2967762" y="3664585"/>
            <a:ext cx="7857894" cy="0"/>
          </a:xfrm>
          <a:prstGeom prst="line">
            <a:avLst/>
          </a:prstGeom>
          <a:ln w="57150">
            <a:solidFill>
              <a:srgbClr val="0099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ตัวเชื่อมต่อตรง 20"/>
          <p:cNvCxnSpPr/>
          <p:nvPr/>
        </p:nvCxnSpPr>
        <p:spPr>
          <a:xfrm>
            <a:off x="2957251" y="2976157"/>
            <a:ext cx="7857894" cy="0"/>
          </a:xfrm>
          <a:prstGeom prst="line">
            <a:avLst/>
          </a:prstGeom>
          <a:ln w="57150">
            <a:solidFill>
              <a:srgbClr val="0099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สี่เหลี่ยมผืนผ้ามุมมน 19"/>
          <p:cNvSpPr/>
          <p:nvPr/>
        </p:nvSpPr>
        <p:spPr>
          <a:xfrm>
            <a:off x="222600" y="1245486"/>
            <a:ext cx="3220872" cy="536027"/>
          </a:xfrm>
          <a:prstGeom prst="roundRect">
            <a:avLst/>
          </a:prstGeom>
          <a:solidFill>
            <a:srgbClr val="FFCC99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Small success </a:t>
            </a:r>
            <a:r>
              <a:rPr lang="en-US" sz="34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6 </a:t>
            </a:r>
            <a:r>
              <a:rPr lang="th-TH" sz="34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เดือน</a:t>
            </a:r>
            <a:endParaRPr lang="th-TH" sz="34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9" name="สี่เหลี่ยมผืนผ้า 18"/>
          <p:cNvSpPr/>
          <p:nvPr/>
        </p:nvSpPr>
        <p:spPr>
          <a:xfrm>
            <a:off x="1248650" y="6"/>
            <a:ext cx="10943350" cy="1008987"/>
          </a:xfrm>
          <a:prstGeom prst="rect">
            <a:avLst/>
          </a:prstGeom>
          <a:solidFill>
            <a:srgbClr val="0099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ตัวชี้วัดที่            </a:t>
            </a:r>
            <a:r>
              <a:rPr lang="th-TH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ร้อยละของผู้ป่วยเบาหวาน ความดันโลหิตสูง ที่ขึ้นทะเบียน ได้รับการประเมินโอกาสเสี่ยง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                      ต่อโรคหัวใจและหลอดเลือด (</a:t>
            </a: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CVD Risk) </a:t>
            </a:r>
            <a:r>
              <a:rPr lang="th-TH" sz="2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26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&gt;</a:t>
            </a:r>
            <a:r>
              <a:rPr lang="en-US" sz="2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ร้อยละ </a:t>
            </a:r>
            <a:r>
              <a:rPr lang="en-US" sz="2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80)</a:t>
            </a:r>
            <a:endParaRPr lang="en-US" sz="2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2" name="สี่เหลี่ยมคางหมู 21"/>
          <p:cNvSpPr/>
          <p:nvPr/>
        </p:nvSpPr>
        <p:spPr>
          <a:xfrm rot="16200000">
            <a:off x="464292" y="220408"/>
            <a:ext cx="1008994" cy="536643"/>
          </a:xfrm>
          <a:prstGeom prst="trapezoid">
            <a:avLst>
              <a:gd name="adj" fmla="val 45996"/>
            </a:avLst>
          </a:prstGeom>
          <a:solidFill>
            <a:srgbClr val="0099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pic>
        <p:nvPicPr>
          <p:cNvPr id="24" name="Picture 2" descr="C:\Users\stat14\Desktop\symbol-ministry\logo MOPH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6123" y="63068"/>
            <a:ext cx="930167" cy="851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กล่องข้อความ 8"/>
          <p:cNvSpPr txBox="1"/>
          <p:nvPr/>
        </p:nvSpPr>
        <p:spPr>
          <a:xfrm>
            <a:off x="2213016" y="-15762"/>
            <a:ext cx="704039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14</a:t>
            </a:r>
            <a:endParaRPr lang="th-TH" sz="40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3" name="กล่องข้อความ 22"/>
          <p:cNvSpPr txBox="1">
            <a:spLocks noChangeArrowheads="1"/>
          </p:cNvSpPr>
          <p:nvPr/>
        </p:nvSpPr>
        <p:spPr bwMode="auto">
          <a:xfrm>
            <a:off x="3832613" y="1283368"/>
            <a:ext cx="57685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ผู้ป่วย </a:t>
            </a:r>
            <a:r>
              <a:rPr lang="en-US" sz="2400" dirty="0" smtClean="0">
                <a:latin typeface="TH SarabunPSK" pitchFamily="34" charset="-34"/>
                <a:cs typeface="TH SarabunPSK" pitchFamily="34" charset="-34"/>
              </a:rPr>
              <a:t>DM HT</a:t>
            </a: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 ที่ขึ้นทะเบียน ได้รับการประเมิน</a:t>
            </a:r>
            <a:r>
              <a:rPr lang="en-US" sz="2400" dirty="0" smtClean="0">
                <a:latin typeface="TH SarabunPSK" pitchFamily="34" charset="-34"/>
                <a:cs typeface="TH SarabunPSK" pitchFamily="34" charset="-34"/>
              </a:rPr>
              <a:t> CVD Risk </a:t>
            </a: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ร้อยละ 40</a:t>
            </a:r>
            <a:endParaRPr lang="en-US" sz="2400" dirty="0" smtClean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4" name="สี่เหลี่ยมผืนผ้ามุมมน 38"/>
          <p:cNvSpPr/>
          <p:nvPr/>
        </p:nvSpPr>
        <p:spPr>
          <a:xfrm>
            <a:off x="3672058" y="1218608"/>
            <a:ext cx="5944908" cy="531373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graphicFrame>
        <p:nvGraphicFramePr>
          <p:cNvPr id="18" name="แผนภูมิ 17"/>
          <p:cNvGraphicFramePr/>
          <p:nvPr/>
        </p:nvGraphicFramePr>
        <p:xfrm>
          <a:off x="2175640" y="1825369"/>
          <a:ext cx="8466084" cy="4796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กล่องข้อความ 14"/>
          <p:cNvSpPr txBox="1">
            <a:spLocks noChangeArrowheads="1"/>
          </p:cNvSpPr>
          <p:nvPr/>
        </p:nvSpPr>
        <p:spPr bwMode="auto">
          <a:xfrm>
            <a:off x="8776368" y="6519645"/>
            <a:ext cx="343074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แหล่งที่มา </a:t>
            </a:r>
            <a:r>
              <a:rPr lang="en-US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: HDC</a:t>
            </a:r>
            <a:r>
              <a:rPr lang="th-TH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ข้อมูล </a:t>
            </a:r>
            <a:r>
              <a:rPr lang="th-TH" sz="1800" b="1" dirty="0">
                <a:latin typeface="TH SarabunPSK" pitchFamily="34" charset="-34"/>
                <a:cs typeface="TH SarabunPSK" pitchFamily="34" charset="-34"/>
              </a:rPr>
              <a:t>ณ วันที่ </a:t>
            </a:r>
            <a:r>
              <a:rPr lang="en-US" sz="1800" b="1" dirty="0" smtClean="0">
                <a:latin typeface="TH SarabunPSK" pitchFamily="34" charset="-34"/>
                <a:cs typeface="TH SarabunPSK" pitchFamily="34" charset="-34"/>
              </a:rPr>
              <a:t>5 </a:t>
            </a:r>
            <a:r>
              <a:rPr lang="th-TH" sz="1800" b="1" dirty="0" smtClean="0">
                <a:latin typeface="TH SarabunPSK" pitchFamily="34" charset="-34"/>
                <a:cs typeface="TH SarabunPSK" pitchFamily="34" charset="-34"/>
              </a:rPr>
              <a:t>เมษายน </a:t>
            </a:r>
            <a:r>
              <a:rPr lang="en-US" sz="1800" b="1" dirty="0" smtClean="0">
                <a:latin typeface="TH SarabunPSK" pitchFamily="34" charset="-34"/>
                <a:cs typeface="TH SarabunPSK" pitchFamily="34" charset="-34"/>
              </a:rPr>
              <a:t>2560</a:t>
            </a:r>
            <a:endParaRPr lang="th-TH" sz="18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6" name="สี่เหลี่ยมผืนผ้ามุมมน 12"/>
          <p:cNvSpPr/>
          <p:nvPr/>
        </p:nvSpPr>
        <p:spPr>
          <a:xfrm>
            <a:off x="3815254" y="2806261"/>
            <a:ext cx="677917" cy="2932387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20" name="TextBox 19"/>
          <p:cNvSpPr txBox="1"/>
          <p:nvPr/>
        </p:nvSpPr>
        <p:spPr>
          <a:xfrm>
            <a:off x="10941506" y="2763278"/>
            <a:ext cx="5988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Q4</a:t>
            </a:r>
            <a:endParaRPr lang="th-TH" sz="2000" dirty="0"/>
          </a:p>
        </p:txBody>
      </p:sp>
      <p:sp>
        <p:nvSpPr>
          <p:cNvPr id="17" name="ดาว 5 แฉก 16"/>
          <p:cNvSpPr/>
          <p:nvPr/>
        </p:nvSpPr>
        <p:spPr>
          <a:xfrm>
            <a:off x="4709385" y="3679713"/>
            <a:ext cx="351345" cy="324729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9" name="TextBox 28"/>
          <p:cNvSpPr txBox="1"/>
          <p:nvPr/>
        </p:nvSpPr>
        <p:spPr>
          <a:xfrm>
            <a:off x="10952017" y="4113857"/>
            <a:ext cx="5988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Q2</a:t>
            </a:r>
            <a:endParaRPr lang="th-TH" sz="2000" dirty="0"/>
          </a:p>
        </p:txBody>
      </p:sp>
      <p:sp>
        <p:nvSpPr>
          <p:cNvPr id="31" name="TextBox 30"/>
          <p:cNvSpPr txBox="1"/>
          <p:nvPr/>
        </p:nvSpPr>
        <p:spPr>
          <a:xfrm>
            <a:off x="10952017" y="3451706"/>
            <a:ext cx="5988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Q3</a:t>
            </a:r>
            <a:endParaRPr lang="th-TH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ตัวเชื่อมต่อตรง 16"/>
          <p:cNvCxnSpPr/>
          <p:nvPr/>
        </p:nvCxnSpPr>
        <p:spPr>
          <a:xfrm>
            <a:off x="2539812" y="4558587"/>
            <a:ext cx="7754279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56" name="กล่องข้อความ 22"/>
          <p:cNvSpPr txBox="1">
            <a:spLocks noChangeArrowheads="1"/>
          </p:cNvSpPr>
          <p:nvPr/>
        </p:nvSpPr>
        <p:spPr bwMode="auto">
          <a:xfrm>
            <a:off x="3815962" y="936625"/>
            <a:ext cx="4665881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th-TH" altLang="th-TH" b="1" dirty="0">
                <a:latin typeface="TH SarabunPSK" pitchFamily="34" charset="-34"/>
                <a:cs typeface="TH SarabunPSK" pitchFamily="34" charset="-34"/>
              </a:rPr>
              <a:t>ระบุอัตราตายของผู้ป่วยโรคหลอดเลือดสมอง</a:t>
            </a:r>
          </a:p>
        </p:txBody>
      </p:sp>
      <p:sp>
        <p:nvSpPr>
          <p:cNvPr id="39" name="สี่เหลี่ยมผืนผ้ามุมมน 38"/>
          <p:cNvSpPr/>
          <p:nvPr/>
        </p:nvSpPr>
        <p:spPr>
          <a:xfrm>
            <a:off x="3678729" y="914401"/>
            <a:ext cx="4749800" cy="512763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pic>
        <p:nvPicPr>
          <p:cNvPr id="23560" name="รูปภาพ 1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100" y="4972050"/>
            <a:ext cx="1074738" cy="162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สี่เหลี่ยมผืนผ้ามุมมน 19"/>
          <p:cNvSpPr/>
          <p:nvPr/>
        </p:nvSpPr>
        <p:spPr>
          <a:xfrm>
            <a:off x="250702" y="908021"/>
            <a:ext cx="3152633" cy="558171"/>
          </a:xfrm>
          <a:prstGeom prst="roundRect">
            <a:avLst/>
          </a:prstGeom>
          <a:solidFill>
            <a:srgbClr val="FFCC99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Small success </a:t>
            </a:r>
            <a:r>
              <a:rPr lang="en-US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6 </a:t>
            </a:r>
            <a:r>
              <a:rPr lang="th-TH" sz="32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เดือน</a:t>
            </a:r>
          </a:p>
        </p:txBody>
      </p:sp>
      <p:graphicFrame>
        <p:nvGraphicFramePr>
          <p:cNvPr id="15" name="แผนภูมิ 14"/>
          <p:cNvGraphicFramePr/>
          <p:nvPr/>
        </p:nvGraphicFramePr>
        <p:xfrm>
          <a:off x="1606550" y="1434662"/>
          <a:ext cx="8672567" cy="52026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10420299" y="4363981"/>
            <a:ext cx="532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Q4</a:t>
            </a:r>
            <a:endParaRPr lang="th-TH" sz="1800" dirty="0"/>
          </a:p>
        </p:txBody>
      </p:sp>
      <p:sp>
        <p:nvSpPr>
          <p:cNvPr id="20" name="TextBox 19"/>
          <p:cNvSpPr txBox="1"/>
          <p:nvPr/>
        </p:nvSpPr>
        <p:spPr>
          <a:xfrm>
            <a:off x="10852866" y="4366255"/>
            <a:ext cx="8199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&lt; 7%</a:t>
            </a:r>
            <a:endParaRPr lang="th-TH" sz="1800" dirty="0"/>
          </a:p>
        </p:txBody>
      </p:sp>
      <p:sp>
        <p:nvSpPr>
          <p:cNvPr id="19" name="สี่เหลี่ยมผืนผ้า 18"/>
          <p:cNvSpPr/>
          <p:nvPr/>
        </p:nvSpPr>
        <p:spPr>
          <a:xfrm>
            <a:off x="1248650" y="15773"/>
            <a:ext cx="10943350" cy="756742"/>
          </a:xfrm>
          <a:prstGeom prst="rect">
            <a:avLst/>
          </a:prstGeom>
          <a:solidFill>
            <a:srgbClr val="0099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ตัวชี้วัดที่          อัตราตายของผู้ป่วยโรคหลอดเลือดสมอง  </a:t>
            </a:r>
            <a:r>
              <a:rPr lang="th-TH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(น้อยกว่าร้อยละ</a:t>
            </a:r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7)</a:t>
            </a:r>
            <a:endParaRPr lang="th-TH" sz="3200" b="1" dirty="0" smtClean="0">
              <a:solidFill>
                <a:srgbClr val="FFFF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1" name="สี่เหลี่ยมคางหมู 20"/>
          <p:cNvSpPr/>
          <p:nvPr/>
        </p:nvSpPr>
        <p:spPr>
          <a:xfrm rot="16200000">
            <a:off x="590415" y="110052"/>
            <a:ext cx="756747" cy="536643"/>
          </a:xfrm>
          <a:prstGeom prst="trapezoid">
            <a:avLst>
              <a:gd name="adj" fmla="val 45996"/>
            </a:avLst>
          </a:prstGeom>
          <a:solidFill>
            <a:srgbClr val="0099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pic>
        <p:nvPicPr>
          <p:cNvPr id="22" name="Picture 2" descr="C:\Users\stat14\Desktop\symbol-ministry\logo MOPH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6123" y="31536"/>
            <a:ext cx="851341" cy="779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3" descr="H:\ \RHSO4_Logo_With_Text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378076" y="78834"/>
            <a:ext cx="635249" cy="669459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extLst>
            <a:ext uri="{909E8E84-426E-40DD-AFC4-6F175D3DCCD1}"/>
          </a:extLst>
        </p:spPr>
      </p:pic>
      <p:sp>
        <p:nvSpPr>
          <p:cNvPr id="25" name="กล่องข้อความ 8"/>
          <p:cNvSpPr txBox="1"/>
          <p:nvPr/>
        </p:nvSpPr>
        <p:spPr>
          <a:xfrm>
            <a:off x="2512570" y="47302"/>
            <a:ext cx="704039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15</a:t>
            </a:r>
            <a:endParaRPr lang="th-TH" sz="40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4" name="สี่เหลี่ยมมุมมน 13"/>
          <p:cNvSpPr/>
          <p:nvPr/>
        </p:nvSpPr>
        <p:spPr>
          <a:xfrm>
            <a:off x="2769462" y="2569779"/>
            <a:ext cx="809297" cy="3294994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>
              <a:solidFill>
                <a:srgbClr val="C00000"/>
              </a:solidFill>
            </a:endParaRPr>
          </a:p>
        </p:txBody>
      </p:sp>
      <p:sp>
        <p:nvSpPr>
          <p:cNvPr id="18" name="กล่องข้อความ 14"/>
          <p:cNvSpPr txBox="1">
            <a:spLocks noChangeArrowheads="1"/>
          </p:cNvSpPr>
          <p:nvPr/>
        </p:nvSpPr>
        <p:spPr bwMode="auto">
          <a:xfrm>
            <a:off x="7814642" y="6519645"/>
            <a:ext cx="448872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แหล่งที่มา </a:t>
            </a:r>
            <a:r>
              <a:rPr lang="en-US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: HDC</a:t>
            </a:r>
            <a:r>
              <a:rPr lang="th-TH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ข้อมูล </a:t>
            </a:r>
            <a:r>
              <a:rPr lang="th-TH" sz="1800" b="1" dirty="0">
                <a:latin typeface="TH SarabunPSK" pitchFamily="34" charset="-34"/>
                <a:cs typeface="TH SarabunPSK" pitchFamily="34" charset="-34"/>
              </a:rPr>
              <a:t>ณ วันที่ </a:t>
            </a:r>
            <a:r>
              <a:rPr lang="en-US" sz="1800" b="1" dirty="0" smtClean="0">
                <a:latin typeface="TH SarabunPSK" pitchFamily="34" charset="-34"/>
                <a:cs typeface="TH SarabunPSK" pitchFamily="34" charset="-34"/>
              </a:rPr>
              <a:t>31 </a:t>
            </a:r>
            <a:r>
              <a:rPr lang="th-TH" sz="1800" b="1" dirty="0" smtClean="0">
                <a:latin typeface="TH SarabunPSK" pitchFamily="34" charset="-34"/>
                <a:cs typeface="TH SarabunPSK" pitchFamily="34" charset="-34"/>
              </a:rPr>
              <a:t>มีนาคม </a:t>
            </a:r>
            <a:r>
              <a:rPr lang="en-US" sz="1800" b="1" dirty="0" smtClean="0">
                <a:latin typeface="TH SarabunPSK" pitchFamily="34" charset="-34"/>
                <a:cs typeface="TH SarabunPSK" pitchFamily="34" charset="-34"/>
              </a:rPr>
              <a:t>2560 </a:t>
            </a:r>
            <a:r>
              <a:rPr lang="th-TH" sz="1800" b="1" dirty="0" smtClean="0">
                <a:latin typeface="TH SarabunPSK" pitchFamily="34" charset="-34"/>
                <a:cs typeface="TH SarabunPSK" pitchFamily="34" charset="-34"/>
              </a:rPr>
              <a:t> เวลา </a:t>
            </a:r>
            <a:r>
              <a:rPr lang="en-US" sz="1800" b="1" dirty="0" smtClean="0">
                <a:latin typeface="TH SarabunPSK" pitchFamily="34" charset="-34"/>
                <a:cs typeface="TH SarabunPSK" pitchFamily="34" charset="-34"/>
              </a:rPr>
              <a:t>00.00 </a:t>
            </a:r>
            <a:r>
              <a:rPr lang="th-TH" sz="1800" b="1" dirty="0" smtClean="0">
                <a:latin typeface="TH SarabunPSK" pitchFamily="34" charset="-34"/>
                <a:cs typeface="TH SarabunPSK" pitchFamily="34" charset="-34"/>
              </a:rPr>
              <a:t>น.</a:t>
            </a:r>
            <a:endParaRPr lang="th-TH" sz="18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8" name="ดาว 5 แฉก 27"/>
          <p:cNvSpPr/>
          <p:nvPr/>
        </p:nvSpPr>
        <p:spPr>
          <a:xfrm>
            <a:off x="5371537" y="1819382"/>
            <a:ext cx="351345" cy="324729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9" name="ดาว 5 แฉก 28"/>
          <p:cNvSpPr/>
          <p:nvPr/>
        </p:nvSpPr>
        <p:spPr>
          <a:xfrm>
            <a:off x="4599026" y="2260819"/>
            <a:ext cx="351345" cy="324729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0" name="ดาว 5 แฉก 29"/>
          <p:cNvSpPr/>
          <p:nvPr/>
        </p:nvSpPr>
        <p:spPr>
          <a:xfrm>
            <a:off x="3779219" y="2245051"/>
            <a:ext cx="351345" cy="324729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1" name="ดาว 5 แฉก 30"/>
          <p:cNvSpPr/>
          <p:nvPr/>
        </p:nvSpPr>
        <p:spPr>
          <a:xfrm>
            <a:off x="6159812" y="2355409"/>
            <a:ext cx="351345" cy="324729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สี่เหลี่ยมผืนผ้ามุมมน 19"/>
          <p:cNvSpPr/>
          <p:nvPr/>
        </p:nvSpPr>
        <p:spPr>
          <a:xfrm>
            <a:off x="629087" y="1507137"/>
            <a:ext cx="3152633" cy="558171"/>
          </a:xfrm>
          <a:prstGeom prst="roundRect">
            <a:avLst/>
          </a:prstGeom>
          <a:solidFill>
            <a:srgbClr val="FFCC99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Small success </a:t>
            </a:r>
            <a:r>
              <a:rPr lang="en-US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6 </a:t>
            </a:r>
            <a:r>
              <a:rPr lang="th-TH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เดือน</a:t>
            </a:r>
            <a:endParaRPr lang="th-TH" sz="32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9" name="สี่เหลี่ยมผืนผ้า 18"/>
          <p:cNvSpPr/>
          <p:nvPr/>
        </p:nvSpPr>
        <p:spPr>
          <a:xfrm>
            <a:off x="1248650" y="15772"/>
            <a:ext cx="10943350" cy="1024751"/>
          </a:xfrm>
          <a:prstGeom prst="rect">
            <a:avLst/>
          </a:prstGeom>
          <a:solidFill>
            <a:srgbClr val="0099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ตัวชี้วัดที่            </a:t>
            </a: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ร้อยละของโรงพยาบาลที่ใช้ยาอย่างสมเหตุผล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(RDU)</a:t>
            </a:r>
            <a:r>
              <a:rPr lang="th-TH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(โรงพยาบาล 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RDU</a:t>
            </a:r>
            <a:r>
              <a:rPr lang="th-TH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ขั้นที่ 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1 </a:t>
            </a:r>
            <a:endParaRPr lang="th-TH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                      ไม่น้อยกว่าร้อยละ 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80 </a:t>
            </a:r>
            <a:r>
              <a:rPr lang="th-TH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ของโรงพยาบาลทั้งหมด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)</a:t>
            </a:r>
            <a:endParaRPr lang="th-TH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1" name="สี่เหลี่ยมคางหมู 20"/>
          <p:cNvSpPr/>
          <p:nvPr/>
        </p:nvSpPr>
        <p:spPr>
          <a:xfrm rot="16200000">
            <a:off x="456409" y="244057"/>
            <a:ext cx="1024759" cy="536643"/>
          </a:xfrm>
          <a:prstGeom prst="trapezoid">
            <a:avLst>
              <a:gd name="adj" fmla="val 45996"/>
            </a:avLst>
          </a:prstGeom>
          <a:solidFill>
            <a:srgbClr val="0099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pic>
        <p:nvPicPr>
          <p:cNvPr id="22" name="Picture 2" descr="C:\Users\stat14\Desktop\symbol-ministry\logo MOPH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730" y="126132"/>
            <a:ext cx="844032" cy="772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3" descr="H:\ \RHSO4_Logo_With_Tex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378076" y="78834"/>
            <a:ext cx="635249" cy="669459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extLst>
            <a:ext uri="{909E8E84-426E-40DD-AFC4-6F175D3DCCD1}"/>
          </a:extLst>
        </p:spPr>
      </p:pic>
      <p:sp>
        <p:nvSpPr>
          <p:cNvPr id="25" name="กล่องข้อความ 8"/>
          <p:cNvSpPr txBox="1"/>
          <p:nvPr/>
        </p:nvSpPr>
        <p:spPr>
          <a:xfrm>
            <a:off x="2323378" y="-15762"/>
            <a:ext cx="704039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16</a:t>
            </a:r>
            <a:endParaRPr lang="th-TH" sz="40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graphicFrame>
        <p:nvGraphicFramePr>
          <p:cNvPr id="26" name="ตาราง 25"/>
          <p:cNvGraphicFramePr>
            <a:graphicFrameLocks noGrp="1"/>
          </p:cNvGraphicFramePr>
          <p:nvPr/>
        </p:nvGraphicFramePr>
        <p:xfrm>
          <a:off x="409903" y="2627306"/>
          <a:ext cx="11351174" cy="192894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932388"/>
                <a:gridCol w="930165"/>
                <a:gridCol w="977462"/>
                <a:gridCol w="961697"/>
                <a:gridCol w="898634"/>
                <a:gridCol w="898635"/>
                <a:gridCol w="898634"/>
                <a:gridCol w="914400"/>
                <a:gridCol w="920464"/>
                <a:gridCol w="1018695"/>
              </a:tblGrid>
              <a:tr h="672594">
                <a:tc>
                  <a:txBody>
                    <a:bodyPr/>
                    <a:lstStyle/>
                    <a:p>
                      <a:pPr algn="ctr"/>
                      <a:r>
                        <a:rPr lang="th-TH" sz="2400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                                              </a:t>
                      </a:r>
                      <a:endParaRPr lang="th-TH" sz="24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เขต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  <a:endParaRPr lang="th-TH" sz="24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นนทบุรี</a:t>
                      </a:r>
                      <a:endParaRPr lang="th-TH" sz="24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ปทุมธานี</a:t>
                      </a:r>
                      <a:endParaRPr lang="th-TH" sz="24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อยุธยา</a:t>
                      </a:r>
                      <a:endParaRPr lang="th-TH" sz="24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สระบุรี</a:t>
                      </a:r>
                      <a:endParaRPr lang="th-TH" sz="24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ลพบุรี</a:t>
                      </a:r>
                      <a:endParaRPr lang="th-TH" sz="24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สิงห์บุรี</a:t>
                      </a:r>
                      <a:endParaRPr lang="th-TH" sz="24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อ่างทอง</a:t>
                      </a:r>
                      <a:endParaRPr lang="th-TH" sz="24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นครนายก</a:t>
                      </a:r>
                      <a:endParaRPr lang="th-TH" sz="24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</a:tr>
              <a:tr h="614107">
                <a:tc>
                  <a:txBody>
                    <a:bodyPr/>
                    <a:lstStyle/>
                    <a:p>
                      <a:pPr algn="l"/>
                      <a:r>
                        <a:rPr lang="th-TH" sz="2400" b="1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มีกิจกรรมส่งเสริม 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RDU</a:t>
                      </a:r>
                      <a:endParaRPr lang="en-US" sz="2400" b="1" kern="1200" dirty="0">
                        <a:solidFill>
                          <a:schemeClr val="dk1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</a:tr>
              <a:tr h="642240">
                <a:tc>
                  <a:txBody>
                    <a:bodyPr/>
                    <a:lstStyle/>
                    <a:p>
                      <a:pPr algn="l"/>
                      <a:r>
                        <a:rPr lang="th-TH" sz="2400" b="1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โรงพยาบาลที่ผ่าน 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RDU </a:t>
                      </a:r>
                      <a:r>
                        <a:rPr lang="th-TH" sz="2400" b="1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ขั้น 1</a:t>
                      </a:r>
                      <a:endParaRPr lang="en-US" sz="2400" b="1" kern="1200" dirty="0">
                        <a:solidFill>
                          <a:schemeClr val="dk1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  <a:endParaRPr lang="th-TH" sz="24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th-TH" sz="2400" b="0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th-TH" sz="2400" b="0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2400" b="0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  <a:endParaRPr lang="th-TH" sz="2400" b="0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2400" b="0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th-TH" sz="2400" b="0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th-TH" sz="2400" b="0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th-TH" sz="2400" b="0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7" name="กล่องข้อความ 14"/>
          <p:cNvSpPr txBox="1">
            <a:spLocks noChangeArrowheads="1"/>
          </p:cNvSpPr>
          <p:nvPr/>
        </p:nvSpPr>
        <p:spPr bwMode="auto">
          <a:xfrm>
            <a:off x="9927247" y="6488668"/>
            <a:ext cx="203934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แหล่งที่มา </a:t>
            </a:r>
            <a:r>
              <a:rPr lang="en-US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ข้อมูลจากจังหวัด</a:t>
            </a:r>
            <a:endParaRPr lang="th-TH" sz="18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" name="กล่องข้อความ 22"/>
          <p:cNvSpPr txBox="1">
            <a:spLocks noChangeArrowheads="1"/>
          </p:cNvSpPr>
          <p:nvPr/>
        </p:nvSpPr>
        <p:spPr bwMode="auto">
          <a:xfrm>
            <a:off x="4162803" y="1504184"/>
            <a:ext cx="466588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เขตสุขภาพที่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4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มีกิจกรรมส่งเสริม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RDU</a:t>
            </a:r>
            <a:endParaRPr lang="th-TH" alt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1" name="สี่เหลี่ยมผืนผ้ามุมมน 38"/>
          <p:cNvSpPr/>
          <p:nvPr/>
        </p:nvSpPr>
        <p:spPr>
          <a:xfrm>
            <a:off x="4025570" y="1481960"/>
            <a:ext cx="4140968" cy="512763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รูปภาพ 4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4914704">
            <a:off x="78041" y="2417861"/>
            <a:ext cx="2151936" cy="2124503"/>
          </a:xfrm>
          <a:prstGeom prst="rect">
            <a:avLst/>
          </a:prstGeom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สี่เหลี่ยมผืนผ้า 3"/>
          <p:cNvSpPr/>
          <p:nvPr/>
        </p:nvSpPr>
        <p:spPr>
          <a:xfrm>
            <a:off x="0" y="0"/>
            <a:ext cx="12192000" cy="737419"/>
          </a:xfrm>
          <a:prstGeom prst="rect">
            <a:avLst/>
          </a:prstGeom>
          <a:gradFill flip="none" rotWithShape="1">
            <a:gsLst>
              <a:gs pos="0">
                <a:srgbClr val="046538">
                  <a:shade val="30000"/>
                  <a:satMod val="115000"/>
                </a:srgbClr>
              </a:gs>
              <a:gs pos="50000">
                <a:srgbClr val="046538">
                  <a:shade val="67500"/>
                  <a:satMod val="115000"/>
                </a:srgbClr>
              </a:gs>
              <a:gs pos="100000">
                <a:srgbClr val="046538">
                  <a:shade val="100000"/>
                  <a:satMod val="115000"/>
                </a:srgbClr>
              </a:gs>
            </a:gsLst>
            <a:lin ang="5400000" scaled="1"/>
            <a:tileRect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5123" name="กล่องข้อความ 25"/>
          <p:cNvSpPr txBox="1">
            <a:spLocks noChangeArrowheads="1"/>
          </p:cNvSpPr>
          <p:nvPr/>
        </p:nvSpPr>
        <p:spPr bwMode="auto">
          <a:xfrm>
            <a:off x="7021513" y="3433763"/>
            <a:ext cx="46037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th-TH" altLang="th-TH">
              <a:latin typeface="Calibri" pitchFamily="34" charset="0"/>
              <a:cs typeface="Cordia New" pitchFamily="34" charset="-34"/>
            </a:endParaRPr>
          </a:p>
        </p:txBody>
      </p:sp>
      <p:pic>
        <p:nvPicPr>
          <p:cNvPr id="46" name="รูปภาพ 4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4892463">
            <a:off x="390471" y="2371508"/>
            <a:ext cx="1763968" cy="2035519"/>
          </a:xfrm>
          <a:prstGeom prst="rect">
            <a:avLst/>
          </a:prstGeom>
          <a:effectLst>
            <a:outerShdw blurRad="50800" dist="88900" dir="264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กล่องข้อความ 1"/>
          <p:cNvSpPr txBox="1"/>
          <p:nvPr/>
        </p:nvSpPr>
        <p:spPr>
          <a:xfrm>
            <a:off x="355114" y="2770535"/>
            <a:ext cx="1624163" cy="138499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มีทั้งหมด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28</a:t>
            </a:r>
            <a:r>
              <a:rPr lang="th-TH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th-TH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ตัวชี้วัด</a:t>
            </a:r>
          </a:p>
        </p:txBody>
      </p:sp>
      <p:sp>
        <p:nvSpPr>
          <p:cNvPr id="9" name="กล่องข้อความ 8"/>
          <p:cNvSpPr txBox="1"/>
          <p:nvPr/>
        </p:nvSpPr>
        <p:spPr>
          <a:xfrm>
            <a:off x="368300" y="122238"/>
            <a:ext cx="11382375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การดําเนินงานตามคํารับรองการปฏิบัติราชการฯ </a:t>
            </a:r>
            <a:r>
              <a:rPr lang="th-TH" sz="32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ประจําปี</a:t>
            </a:r>
            <a:r>
              <a:rPr lang="th-TH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งบประมาณ พ.ศ. 2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560</a:t>
            </a:r>
            <a:endParaRPr lang="th-TH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1" name="สี่เหลี่ยมมุมมน 10"/>
          <p:cNvSpPr/>
          <p:nvPr/>
        </p:nvSpPr>
        <p:spPr>
          <a:xfrm>
            <a:off x="2569779" y="1008999"/>
            <a:ext cx="9285890" cy="5565223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  </a:t>
            </a:r>
            <a:r>
              <a:rPr lang="en-US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15. </a:t>
            </a:r>
            <a:r>
              <a:rPr lang="th-TH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อัตราตายของ</a:t>
            </a:r>
            <a:r>
              <a:rPr lang="th-TH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ผู้ป่วยโรคหลอดเลือดสมอง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16. </a:t>
            </a:r>
            <a:r>
              <a:rPr lang="th-TH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ร้อยละของ</a:t>
            </a:r>
            <a:r>
              <a:rPr lang="th-TH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โรงพยาบาลที่</a:t>
            </a:r>
            <a:r>
              <a:rPr lang="th-TH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ใช้ยาอย่างสมเหตุผล</a:t>
            </a:r>
            <a:r>
              <a:rPr lang="en-US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(RDU)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17. </a:t>
            </a:r>
            <a:r>
              <a:rPr lang="th-TH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อัตราการฆ่าตัวตายสำเร็จ</a:t>
            </a:r>
            <a:endParaRPr lang="en-US" sz="18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18. </a:t>
            </a:r>
            <a:r>
              <a:rPr lang="th-TH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อัตราตายจากโรคหลอดเลือดหัวใจ</a:t>
            </a:r>
            <a:endParaRPr lang="en-US" sz="18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19. </a:t>
            </a:r>
            <a:r>
              <a:rPr lang="th-TH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อัตราตายจากโรคมะเร็งตับ</a:t>
            </a:r>
            <a:endParaRPr lang="en-US" sz="18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20. </a:t>
            </a:r>
            <a:r>
              <a:rPr lang="th-TH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ร้อยละของผู้ป่วย </a:t>
            </a:r>
            <a:r>
              <a:rPr lang="en-US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CKD </a:t>
            </a:r>
            <a:r>
              <a:rPr lang="th-TH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ที่มีอัตราการลดลง</a:t>
            </a:r>
            <a:r>
              <a:rPr lang="th-TH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ของ</a:t>
            </a:r>
            <a:r>
              <a:rPr lang="en-US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eGFR</a:t>
            </a:r>
            <a:r>
              <a:rPr lang="en-US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&lt;4ml/min/1.73m2/yr</a:t>
            </a:r>
            <a:endParaRPr lang="en-US" sz="18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21. </a:t>
            </a:r>
            <a:r>
              <a:rPr lang="th-TH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ร้อยละของโรงพยาบาล </a:t>
            </a:r>
            <a:r>
              <a:rPr lang="en-US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F2 </a:t>
            </a:r>
            <a:r>
              <a:rPr lang="th-TH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ขึ้นไปที่มีระบบ </a:t>
            </a:r>
            <a:r>
              <a:rPr lang="en-US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ECS </a:t>
            </a:r>
            <a:r>
              <a:rPr lang="th-TH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คุณภาพ</a:t>
            </a:r>
            <a:endParaRPr lang="en-US" sz="18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22. </a:t>
            </a:r>
            <a:r>
              <a:rPr lang="th-TH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ร้อยละของโรงพยาบาลสังกัดกระทรวงสาธารณสุขมีคุณภาพมาตรฐานผ่านการรับรอง </a:t>
            </a:r>
            <a:r>
              <a:rPr lang="en-US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HA </a:t>
            </a:r>
            <a:r>
              <a:rPr lang="th-TH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ขั้น </a:t>
            </a:r>
            <a:r>
              <a:rPr lang="en-US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23. </a:t>
            </a:r>
            <a:r>
              <a:rPr lang="th-TH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ร้อยละของ รพ.สต. ในแต่ละอำเภอที่ผ่านเกณฑ์ระดับการพัฒนาคุณภาพ</a:t>
            </a:r>
            <a:endParaRPr lang="en-US" sz="18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24. </a:t>
            </a:r>
            <a:r>
              <a:rPr lang="th-TH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ร้อยละของเขตสุขภาพที่มีการบริหารจัดการระบบการผลิตและพัฒนา</a:t>
            </a:r>
            <a:r>
              <a:rPr lang="th-TH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กำลังคน</a:t>
            </a:r>
          </a:p>
          <a:p>
            <a:r>
              <a:rPr lang="th-TH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ได้ตามเกณฑ์</a:t>
            </a:r>
            <a:r>
              <a:rPr lang="th-TH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เป้าหมายที่กำหนด</a:t>
            </a:r>
            <a:endParaRPr lang="en-US" sz="18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25. </a:t>
            </a:r>
            <a:r>
              <a:rPr lang="th-TH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ร้อยละของหน่วยงานที่มีการนำดัชนีความสุขของคนทำงาน (</a:t>
            </a:r>
            <a:r>
              <a:rPr lang="en-US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Happy Work Life Index</a:t>
            </a:r>
            <a:r>
              <a:rPr lang="th-TH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 </a:t>
            </a:r>
            <a:r>
              <a:rPr lang="th-TH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</a:p>
          <a:p>
            <a:r>
              <a:rPr lang="th-TH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และ</a:t>
            </a:r>
            <a:r>
              <a:rPr lang="th-TH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นำ </a:t>
            </a:r>
            <a:r>
              <a:rPr lang="en-US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Core Value </a:t>
            </a:r>
            <a:r>
              <a:rPr lang="en-US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“</a:t>
            </a:r>
            <a:r>
              <a:rPr lang="en-US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MOPH” </a:t>
            </a:r>
            <a:r>
              <a:rPr lang="th-TH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ไป</a:t>
            </a:r>
            <a:r>
              <a:rPr lang="th-TH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ใช้</a:t>
            </a:r>
            <a:endParaRPr lang="en-US" sz="18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26. </a:t>
            </a:r>
            <a:r>
              <a:rPr lang="th-TH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ร้อยละของการจัดซื้อร่วมของยาเวชภัณฑ์ที่มิใช่ยา วัสดุวิทยาศาสตร์และวัสดุทันตก</a:t>
            </a:r>
            <a:r>
              <a:rPr lang="th-TH" sz="18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รรม</a:t>
            </a:r>
            <a:endParaRPr lang="en-US" sz="18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27. </a:t>
            </a:r>
            <a:r>
              <a:rPr lang="th-TH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ร้อยละของจังหวัดและหน่วยบริการที่ผ่านเกณฑ์คุณภาพข้อมูล</a:t>
            </a:r>
            <a:endParaRPr lang="en-US" sz="18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28. </a:t>
            </a:r>
            <a:r>
              <a:rPr lang="th-TH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ร้อยละของหน่วยบริการที่ประสบภาวะวิกฤติทาง</a:t>
            </a:r>
            <a:r>
              <a:rPr lang="th-TH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การเงิน</a:t>
            </a:r>
            <a:endParaRPr lang="en-US" sz="18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ตัวเชื่อมต่อตรง 30"/>
          <p:cNvCxnSpPr/>
          <p:nvPr/>
        </p:nvCxnSpPr>
        <p:spPr>
          <a:xfrm flipV="1">
            <a:off x="2649792" y="2741946"/>
            <a:ext cx="7340297" cy="1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ตัวเชื่อมต่อตรง 23"/>
          <p:cNvCxnSpPr/>
          <p:nvPr/>
        </p:nvCxnSpPr>
        <p:spPr>
          <a:xfrm flipV="1">
            <a:off x="2649792" y="3356801"/>
            <a:ext cx="7340297" cy="1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แผนภูมิ 13"/>
          <p:cNvGraphicFramePr/>
          <p:nvPr/>
        </p:nvGraphicFramePr>
        <p:xfrm>
          <a:off x="1923401" y="1119351"/>
          <a:ext cx="8213834" cy="43985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สี่เหลี่ยมผืนผ้า 16"/>
          <p:cNvSpPr/>
          <p:nvPr/>
        </p:nvSpPr>
        <p:spPr>
          <a:xfrm>
            <a:off x="1248650" y="7"/>
            <a:ext cx="10943350" cy="756742"/>
          </a:xfrm>
          <a:prstGeom prst="rect">
            <a:avLst/>
          </a:prstGeom>
          <a:solidFill>
            <a:srgbClr val="0099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th-TH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ตัวชี้วัดที่          อัตราการฆ่าตัวตายสำเร็จ </a:t>
            </a:r>
            <a:r>
              <a:rPr lang="th-TH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(ไม่เกิน 6.3 ต่อประชากรแสนคน</a:t>
            </a:r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r>
              <a:rPr lang="th-TH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th-TH" sz="3200" b="1" dirty="0" smtClean="0">
              <a:solidFill>
                <a:srgbClr val="FFFF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9" name="สี่เหลี่ยมคางหมู 18"/>
          <p:cNvSpPr/>
          <p:nvPr/>
        </p:nvSpPr>
        <p:spPr>
          <a:xfrm rot="16200000">
            <a:off x="590415" y="94286"/>
            <a:ext cx="756747" cy="536643"/>
          </a:xfrm>
          <a:prstGeom prst="trapezoid">
            <a:avLst>
              <a:gd name="adj" fmla="val 45996"/>
            </a:avLst>
          </a:prstGeom>
          <a:solidFill>
            <a:srgbClr val="0099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pic>
        <p:nvPicPr>
          <p:cNvPr id="20" name="Picture 2" descr="C:\Users\stat14\Desktop\symbol-ministry\logo MOPH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6123" y="15770"/>
            <a:ext cx="851341" cy="779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3" descr="H:\ \RHSO4_Logo_With_Tex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378076" y="63068"/>
            <a:ext cx="635249" cy="669459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extLst>
            <a:ext uri="{909E8E84-426E-40DD-AFC4-6F175D3DCCD1}"/>
          </a:extLst>
        </p:spPr>
      </p:pic>
      <p:sp>
        <p:nvSpPr>
          <p:cNvPr id="23" name="กล่องข้อความ 8"/>
          <p:cNvSpPr txBox="1"/>
          <p:nvPr/>
        </p:nvSpPr>
        <p:spPr>
          <a:xfrm>
            <a:off x="2512570" y="31536"/>
            <a:ext cx="704039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17</a:t>
            </a:r>
            <a:endParaRPr lang="th-TH" sz="40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3" name="สี่เหลี่ยมผืนผ้ามุมมน 12"/>
          <p:cNvSpPr/>
          <p:nvPr/>
        </p:nvSpPr>
        <p:spPr>
          <a:xfrm>
            <a:off x="3531476" y="3137338"/>
            <a:ext cx="630622" cy="1608085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9" name="สี่เหลี่ยมผืนผ้ามุมมน 19"/>
          <p:cNvSpPr/>
          <p:nvPr/>
        </p:nvSpPr>
        <p:spPr>
          <a:xfrm>
            <a:off x="653367" y="934228"/>
            <a:ext cx="3220872" cy="400196"/>
          </a:xfrm>
          <a:prstGeom prst="roundRect">
            <a:avLst/>
          </a:prstGeom>
          <a:solidFill>
            <a:srgbClr val="FFCC99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Small success </a:t>
            </a:r>
            <a:r>
              <a:rPr lang="en-US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6 </a:t>
            </a:r>
            <a:r>
              <a:rPr lang="th-TH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เดือน</a:t>
            </a:r>
          </a:p>
        </p:txBody>
      </p:sp>
      <p:sp>
        <p:nvSpPr>
          <p:cNvPr id="16" name="กล่องข้อความ 22"/>
          <p:cNvSpPr txBox="1">
            <a:spLocks noChangeArrowheads="1"/>
          </p:cNvSpPr>
          <p:nvPr/>
        </p:nvSpPr>
        <p:spPr bwMode="auto">
          <a:xfrm>
            <a:off x="4178568" y="920860"/>
            <a:ext cx="74248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รายงานอัตราการฆ่าตัวตายสำเร็จต่อประชากรแสนคน (เป้าหมาย </a:t>
            </a:r>
            <a:r>
              <a:rPr lang="en-US" sz="2400" dirty="0" smtClean="0">
                <a:latin typeface="TH SarabunPSK" pitchFamily="34" charset="-34"/>
                <a:cs typeface="TH SarabunPSK" pitchFamily="34" charset="-34"/>
              </a:rPr>
              <a:t>≤ </a:t>
            </a: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3 ต่อประชากรแสนคน</a:t>
            </a:r>
            <a:r>
              <a:rPr lang="en-US" sz="2400" dirty="0" smtClean="0">
                <a:latin typeface="TH SarabunPSK" pitchFamily="34" charset="-34"/>
                <a:cs typeface="TH SarabunPSK" pitchFamily="34" charset="-34"/>
              </a:rPr>
              <a:t>)</a:t>
            </a:r>
            <a:endParaRPr lang="th-TH" altLang="th-TH" sz="2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8" name="สี่เหลี่ยมผืนผ้ามุมมน 38"/>
          <p:cNvSpPr/>
          <p:nvPr/>
        </p:nvSpPr>
        <p:spPr>
          <a:xfrm>
            <a:off x="4041336" y="882870"/>
            <a:ext cx="7577850" cy="512763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25" name="ดาว 5 แฉก 24"/>
          <p:cNvSpPr/>
          <p:nvPr/>
        </p:nvSpPr>
        <p:spPr>
          <a:xfrm>
            <a:off x="8508884" y="2938732"/>
            <a:ext cx="351345" cy="324729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21" name="ตัวเชื่อมต่อตรง 20"/>
          <p:cNvCxnSpPr/>
          <p:nvPr/>
        </p:nvCxnSpPr>
        <p:spPr>
          <a:xfrm flipV="1">
            <a:off x="2655047" y="1943160"/>
            <a:ext cx="7340297" cy="1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0063506" y="1758754"/>
            <a:ext cx="5729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Q4</a:t>
            </a:r>
            <a:endParaRPr lang="th-TH" sz="2000" dirty="0"/>
          </a:p>
        </p:txBody>
      </p:sp>
      <p:sp>
        <p:nvSpPr>
          <p:cNvPr id="30" name="ดาว 5 แฉก 29"/>
          <p:cNvSpPr/>
          <p:nvPr/>
        </p:nvSpPr>
        <p:spPr>
          <a:xfrm>
            <a:off x="7116270" y="2523575"/>
            <a:ext cx="351345" cy="324729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8" name="TextBox 27"/>
          <p:cNvSpPr txBox="1"/>
          <p:nvPr/>
        </p:nvSpPr>
        <p:spPr>
          <a:xfrm>
            <a:off x="10058251" y="3172395"/>
            <a:ext cx="5729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Q2</a:t>
            </a:r>
            <a:endParaRPr lang="th-TH" sz="2000" dirty="0"/>
          </a:p>
        </p:txBody>
      </p:sp>
      <p:sp>
        <p:nvSpPr>
          <p:cNvPr id="32" name="TextBox 31"/>
          <p:cNvSpPr txBox="1"/>
          <p:nvPr/>
        </p:nvSpPr>
        <p:spPr>
          <a:xfrm>
            <a:off x="10058251" y="2557540"/>
            <a:ext cx="5729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Q3</a:t>
            </a:r>
            <a:endParaRPr lang="th-TH" sz="2000" dirty="0"/>
          </a:p>
        </p:txBody>
      </p:sp>
      <p:sp>
        <p:nvSpPr>
          <p:cNvPr id="33" name="กล่องข้อความ 14"/>
          <p:cNvSpPr txBox="1">
            <a:spLocks noChangeArrowheads="1"/>
          </p:cNvSpPr>
          <p:nvPr/>
        </p:nvSpPr>
        <p:spPr bwMode="auto">
          <a:xfrm>
            <a:off x="8158524" y="6425604"/>
            <a:ext cx="40334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แหล่งที่มา </a:t>
            </a:r>
            <a:r>
              <a:rPr lang="en-US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ทะเบียนราษฎร์ (</a:t>
            </a:r>
            <a:r>
              <a:rPr lang="th-TH" sz="1800" b="1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สนย.</a:t>
            </a:r>
            <a:r>
              <a:rPr lang="th-TH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) ณ วันที่ </a:t>
            </a:r>
            <a:r>
              <a:rPr lang="en-US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7 </a:t>
            </a:r>
            <a:r>
              <a:rPr lang="th-TH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เมษายน </a:t>
            </a:r>
            <a:r>
              <a:rPr lang="en-US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2560</a:t>
            </a:r>
            <a:endParaRPr lang="th-TH" sz="1800" b="1" dirty="0"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34" name="ตาราง 33"/>
          <p:cNvGraphicFramePr>
            <a:graphicFrameLocks noGrp="1"/>
          </p:cNvGraphicFramePr>
          <p:nvPr/>
        </p:nvGraphicFramePr>
        <p:xfrm>
          <a:off x="1277006" y="5486396"/>
          <a:ext cx="9222830" cy="756741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{F5AB1C69-6EDB-4FF4-983F-18BD219EF322}</a:tableStyleId>
              </a:tblPr>
              <a:tblGrid>
                <a:gridCol w="1718442"/>
                <a:gridCol w="772511"/>
                <a:gridCol w="772510"/>
                <a:gridCol w="740979"/>
                <a:gridCol w="793376"/>
                <a:gridCol w="680771"/>
                <a:gridCol w="696980"/>
                <a:gridCol w="648353"/>
                <a:gridCol w="729398"/>
                <a:gridCol w="778025"/>
                <a:gridCol w="891485"/>
              </a:tblGrid>
              <a:tr h="336258">
                <a:tc>
                  <a:txBody>
                    <a:bodyPr/>
                    <a:lstStyle/>
                    <a:p>
                      <a:endParaRPr lang="th-TH" sz="1200" b="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ประเทศ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เขต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นนทบุรี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ปทุมธานี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อยุธยา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สระบุรี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ลพบุรี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สิงห์บุรี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อ่างทอง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นครนายก</a:t>
                      </a:r>
                      <a:endParaRPr lang="th-TH" sz="1200" b="1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483">
                <a:tc>
                  <a:txBody>
                    <a:bodyPr/>
                    <a:lstStyle/>
                    <a:p>
                      <a:r>
                        <a:rPr lang="th-TH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จำนวนผู้เสียชีวิต (คน)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1,212</a:t>
                      </a:r>
                      <a:endParaRPr lang="th-TH" sz="1200" b="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98</a:t>
                      </a:r>
                      <a:endParaRPr lang="th-TH" sz="1200" b="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15</a:t>
                      </a:r>
                      <a:endParaRPr lang="th-TH" sz="1200" b="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17</a:t>
                      </a:r>
                      <a:endParaRPr lang="th-TH" sz="1200" b="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15</a:t>
                      </a:r>
                      <a:endParaRPr lang="th-TH" sz="1200" b="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13</a:t>
                      </a:r>
                      <a:endParaRPr lang="th-TH" sz="1200" b="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23</a:t>
                      </a:r>
                      <a:endParaRPr lang="th-TH" sz="1200" b="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lang="th-TH" sz="1200" b="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</a:t>
                      </a:r>
                      <a:endParaRPr lang="th-TH" sz="1200" b="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</a:t>
                      </a:r>
                      <a:endParaRPr lang="th-TH" sz="1200" b="0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5" name="ดาว 5 แฉก 34"/>
          <p:cNvSpPr/>
          <p:nvPr/>
        </p:nvSpPr>
        <p:spPr>
          <a:xfrm>
            <a:off x="9192054" y="2660210"/>
            <a:ext cx="351345" cy="324729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6" name="ดาว 5 แฉก 35"/>
          <p:cNvSpPr/>
          <p:nvPr/>
        </p:nvSpPr>
        <p:spPr>
          <a:xfrm>
            <a:off x="6438343" y="2980773"/>
            <a:ext cx="351345" cy="324729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รูปภาพ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8900" y="5788025"/>
            <a:ext cx="1403350" cy="106997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aphicFrame>
        <p:nvGraphicFramePr>
          <p:cNvPr id="14" name="แผนภูมิ 13"/>
          <p:cNvGraphicFramePr/>
          <p:nvPr/>
        </p:nvGraphicFramePr>
        <p:xfrm>
          <a:off x="986639" y="930167"/>
          <a:ext cx="10159581" cy="47927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5" name="ตัวเชื่อมต่อตรง 14"/>
          <p:cNvCxnSpPr/>
          <p:nvPr/>
        </p:nvCxnSpPr>
        <p:spPr>
          <a:xfrm flipV="1">
            <a:off x="1898296" y="1690909"/>
            <a:ext cx="9531703" cy="1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1440357" y="1506507"/>
            <a:ext cx="5729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Q4</a:t>
            </a:r>
            <a:endParaRPr lang="th-TH" sz="2000" dirty="0"/>
          </a:p>
        </p:txBody>
      </p:sp>
      <p:sp>
        <p:nvSpPr>
          <p:cNvPr id="17" name="สี่เหลี่ยมผืนผ้า 16"/>
          <p:cNvSpPr/>
          <p:nvPr/>
        </p:nvSpPr>
        <p:spPr>
          <a:xfrm>
            <a:off x="1248650" y="7"/>
            <a:ext cx="10943350" cy="756742"/>
          </a:xfrm>
          <a:prstGeom prst="rect">
            <a:avLst/>
          </a:prstGeom>
          <a:solidFill>
            <a:srgbClr val="0099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ตัวชี้วัดที่          อัตราตายจากโรคหลอดเลือดหัวใจ </a:t>
            </a:r>
            <a:r>
              <a:rPr lang="th-TH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(ไม่เกิน 28 ต่อแสนประชากร</a:t>
            </a:r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r>
              <a:rPr lang="th-TH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th-TH" sz="3200" b="1" dirty="0" smtClean="0">
              <a:solidFill>
                <a:srgbClr val="FFFF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9" name="สี่เหลี่ยมคางหมู 18"/>
          <p:cNvSpPr/>
          <p:nvPr/>
        </p:nvSpPr>
        <p:spPr>
          <a:xfrm rot="16200000">
            <a:off x="590415" y="94286"/>
            <a:ext cx="756747" cy="536643"/>
          </a:xfrm>
          <a:prstGeom prst="trapezoid">
            <a:avLst>
              <a:gd name="adj" fmla="val 45996"/>
            </a:avLst>
          </a:prstGeom>
          <a:solidFill>
            <a:srgbClr val="0099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pic>
        <p:nvPicPr>
          <p:cNvPr id="20" name="Picture 2" descr="C:\Users\stat14\Desktop\symbol-ministry\logo MOPH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6123" y="15770"/>
            <a:ext cx="851341" cy="779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3" descr="H:\ \RHSO4_Logo_With_Text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378076" y="63068"/>
            <a:ext cx="635249" cy="669459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extLst>
            <a:ext uri="{909E8E84-426E-40DD-AFC4-6F175D3DCCD1}"/>
          </a:extLst>
        </p:spPr>
      </p:pic>
      <p:sp>
        <p:nvSpPr>
          <p:cNvPr id="23" name="กล่องข้อความ 8"/>
          <p:cNvSpPr txBox="1"/>
          <p:nvPr/>
        </p:nvSpPr>
        <p:spPr>
          <a:xfrm>
            <a:off x="2528336" y="31536"/>
            <a:ext cx="704039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18</a:t>
            </a:r>
            <a:endParaRPr lang="th-TH" sz="40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3" name="สี่เหลี่ยมผืนผ้ามุมมน 12"/>
          <p:cNvSpPr/>
          <p:nvPr/>
        </p:nvSpPr>
        <p:spPr>
          <a:xfrm>
            <a:off x="2979683" y="2112579"/>
            <a:ext cx="764901" cy="2853562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18" name="ดาว 5 แฉก 17"/>
          <p:cNvSpPr/>
          <p:nvPr/>
        </p:nvSpPr>
        <p:spPr>
          <a:xfrm>
            <a:off x="9044903" y="1299121"/>
            <a:ext cx="351345" cy="324729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สี่เหลี่ยมผืนผ้ามุมมน 19"/>
          <p:cNvSpPr/>
          <p:nvPr/>
        </p:nvSpPr>
        <p:spPr>
          <a:xfrm>
            <a:off x="653367" y="934228"/>
            <a:ext cx="3220872" cy="400196"/>
          </a:xfrm>
          <a:prstGeom prst="roundRect">
            <a:avLst/>
          </a:prstGeom>
          <a:solidFill>
            <a:srgbClr val="FFCC99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Small success </a:t>
            </a:r>
            <a:r>
              <a:rPr lang="en-US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6 </a:t>
            </a:r>
            <a:r>
              <a:rPr lang="th-TH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เดือน</a:t>
            </a:r>
          </a:p>
        </p:txBody>
      </p:sp>
      <p:sp>
        <p:nvSpPr>
          <p:cNvPr id="24" name="ดาว 5 แฉก 23"/>
          <p:cNvSpPr/>
          <p:nvPr/>
        </p:nvSpPr>
        <p:spPr>
          <a:xfrm>
            <a:off x="5713124" y="1735300"/>
            <a:ext cx="351345" cy="324729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5" name="ดาว 5 แฉก 24"/>
          <p:cNvSpPr/>
          <p:nvPr/>
        </p:nvSpPr>
        <p:spPr>
          <a:xfrm>
            <a:off x="9906753" y="1309630"/>
            <a:ext cx="351345" cy="324729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6" name="กล่องข้อความ 14"/>
          <p:cNvSpPr txBox="1">
            <a:spLocks noChangeArrowheads="1"/>
          </p:cNvSpPr>
          <p:nvPr/>
        </p:nvSpPr>
        <p:spPr bwMode="auto">
          <a:xfrm>
            <a:off x="8158524" y="6472902"/>
            <a:ext cx="40334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แหล่งที่มา </a:t>
            </a:r>
            <a:r>
              <a:rPr lang="en-US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ทะเบียนราษฎร์ (</a:t>
            </a:r>
            <a:r>
              <a:rPr lang="th-TH" sz="1800" b="1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สนย.</a:t>
            </a:r>
            <a:r>
              <a:rPr lang="th-TH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) ณ วันที่ </a:t>
            </a:r>
            <a:r>
              <a:rPr lang="en-US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7 </a:t>
            </a:r>
            <a:r>
              <a:rPr lang="th-TH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เมษายน </a:t>
            </a:r>
            <a:r>
              <a:rPr lang="en-US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2560</a:t>
            </a:r>
            <a:endParaRPr lang="th-TH" sz="1800" b="1" dirty="0"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27" name="ตาราง 26"/>
          <p:cNvGraphicFramePr>
            <a:graphicFrameLocks noGrp="1"/>
          </p:cNvGraphicFramePr>
          <p:nvPr/>
        </p:nvGraphicFramePr>
        <p:xfrm>
          <a:off x="1671147" y="5628290"/>
          <a:ext cx="9569659" cy="756741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{F5AB1C69-6EDB-4FF4-983F-18BD219EF322}</a:tableStyleId>
              </a:tblPr>
              <a:tblGrid>
                <a:gridCol w="1702668"/>
                <a:gridCol w="819807"/>
                <a:gridCol w="819807"/>
                <a:gridCol w="725214"/>
                <a:gridCol w="804041"/>
                <a:gridCol w="740980"/>
                <a:gridCol w="772510"/>
                <a:gridCol w="740979"/>
                <a:gridCol w="772511"/>
                <a:gridCol w="746132"/>
                <a:gridCol w="925010"/>
              </a:tblGrid>
              <a:tr h="336258">
                <a:tc>
                  <a:txBody>
                    <a:bodyPr/>
                    <a:lstStyle/>
                    <a:p>
                      <a:endParaRPr lang="th-TH" sz="1200" b="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ประเทศ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เขต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นนทบุรี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ปทุมธานี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อยุธยา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สระบุรี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ลพบุรี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สิงห์บุรี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อ่างทอง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นครนายก</a:t>
                      </a:r>
                      <a:endParaRPr lang="th-TH" sz="1200" b="1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483">
                <a:tc>
                  <a:txBody>
                    <a:bodyPr/>
                    <a:lstStyle/>
                    <a:p>
                      <a:r>
                        <a:rPr lang="th-TH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จำนวนผู้เสียชีวิต (คน)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6,600</a:t>
                      </a:r>
                      <a:endParaRPr lang="th-TH" sz="1200" b="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859</a:t>
                      </a:r>
                      <a:endParaRPr lang="th-TH" sz="1200" b="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146</a:t>
                      </a:r>
                      <a:endParaRPr lang="th-TH" sz="1200" b="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149</a:t>
                      </a:r>
                      <a:endParaRPr lang="th-TH" sz="1200" b="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169</a:t>
                      </a:r>
                      <a:endParaRPr lang="th-TH" sz="1200" b="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118</a:t>
                      </a:r>
                      <a:endParaRPr lang="th-TH" sz="1200" b="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115</a:t>
                      </a:r>
                      <a:endParaRPr lang="th-TH" sz="1200" b="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29</a:t>
                      </a:r>
                      <a:endParaRPr lang="th-TH" sz="1200" b="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70</a:t>
                      </a:r>
                      <a:endParaRPr lang="th-TH" sz="1200" b="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63</a:t>
                      </a:r>
                      <a:endParaRPr lang="th-TH" sz="1200" b="0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สี่เหลี่ยมผืนผ้า 27"/>
          <p:cNvSpPr/>
          <p:nvPr/>
        </p:nvSpPr>
        <p:spPr>
          <a:xfrm>
            <a:off x="1248650" y="7"/>
            <a:ext cx="10943350" cy="756742"/>
          </a:xfrm>
          <a:prstGeom prst="rect">
            <a:avLst/>
          </a:prstGeom>
          <a:solidFill>
            <a:srgbClr val="0099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ตัวชี้วัดที่          </a:t>
            </a:r>
            <a:r>
              <a:rPr lang="th-TH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อัตราตายจากโรคมะเร็งตับ</a:t>
            </a:r>
            <a:r>
              <a:rPr lang="th-TH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(ไม่เกิน 23.5 ต่อประชากรแสนคน</a:t>
            </a:r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)</a:t>
            </a:r>
            <a:r>
              <a:rPr lang="th-TH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</a:t>
            </a:r>
          </a:p>
        </p:txBody>
      </p:sp>
      <p:sp>
        <p:nvSpPr>
          <p:cNvPr id="29" name="สี่เหลี่ยมคางหมู 28"/>
          <p:cNvSpPr/>
          <p:nvPr/>
        </p:nvSpPr>
        <p:spPr>
          <a:xfrm rot="16200000">
            <a:off x="590415" y="94286"/>
            <a:ext cx="756747" cy="536643"/>
          </a:xfrm>
          <a:prstGeom prst="trapezoid">
            <a:avLst>
              <a:gd name="adj" fmla="val 45996"/>
            </a:avLst>
          </a:prstGeom>
          <a:solidFill>
            <a:srgbClr val="0099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pic>
        <p:nvPicPr>
          <p:cNvPr id="30" name="Picture 2" descr="C:\Users\stat14\Desktop\symbol-ministry\logo MOPH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6123" y="15770"/>
            <a:ext cx="851341" cy="779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กล่องข้อความ 8"/>
          <p:cNvSpPr txBox="1"/>
          <p:nvPr/>
        </p:nvSpPr>
        <p:spPr>
          <a:xfrm>
            <a:off x="2528336" y="31536"/>
            <a:ext cx="704039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19</a:t>
            </a:r>
            <a:endParaRPr lang="th-TH" sz="40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graphicFrame>
        <p:nvGraphicFramePr>
          <p:cNvPr id="14" name="แผนภูมิ 13"/>
          <p:cNvGraphicFramePr/>
          <p:nvPr/>
        </p:nvGraphicFramePr>
        <p:xfrm>
          <a:off x="986639" y="930167"/>
          <a:ext cx="10159581" cy="47927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5" name="ตัวเชื่อมต่อตรง 14"/>
          <p:cNvCxnSpPr/>
          <p:nvPr/>
        </p:nvCxnSpPr>
        <p:spPr>
          <a:xfrm flipV="1">
            <a:off x="1898296" y="1880101"/>
            <a:ext cx="9531703" cy="1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1440357" y="1695699"/>
            <a:ext cx="5729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Q4</a:t>
            </a:r>
            <a:endParaRPr lang="th-TH" sz="2000" dirty="0"/>
          </a:p>
        </p:txBody>
      </p:sp>
      <p:pic>
        <p:nvPicPr>
          <p:cNvPr id="22" name="Picture 3" descr="H:\ \RHSO4_Logo_With_Tex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378076" y="63068"/>
            <a:ext cx="635249" cy="669459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extLst>
            <a:ext uri="{909E8E84-426E-40DD-AFC4-6F175D3DCCD1}"/>
          </a:extLst>
        </p:spPr>
      </p:pic>
      <p:sp>
        <p:nvSpPr>
          <p:cNvPr id="13" name="สี่เหลี่ยมผืนผ้ามุมมน 12"/>
          <p:cNvSpPr/>
          <p:nvPr/>
        </p:nvSpPr>
        <p:spPr>
          <a:xfrm>
            <a:off x="2979683" y="3026979"/>
            <a:ext cx="764901" cy="1923396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18" name="ดาว 5 แฉก 17"/>
          <p:cNvSpPr/>
          <p:nvPr/>
        </p:nvSpPr>
        <p:spPr>
          <a:xfrm>
            <a:off x="7357993" y="2907205"/>
            <a:ext cx="351345" cy="324729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สี่เหลี่ยมผืนผ้ามุมมน 19"/>
          <p:cNvSpPr/>
          <p:nvPr/>
        </p:nvSpPr>
        <p:spPr>
          <a:xfrm>
            <a:off x="653367" y="934228"/>
            <a:ext cx="3220872" cy="400196"/>
          </a:xfrm>
          <a:prstGeom prst="roundRect">
            <a:avLst/>
          </a:prstGeom>
          <a:solidFill>
            <a:srgbClr val="FFCC99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Small success </a:t>
            </a:r>
            <a:r>
              <a:rPr lang="en-US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6 </a:t>
            </a:r>
            <a:r>
              <a:rPr lang="th-TH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เดือน</a:t>
            </a:r>
          </a:p>
        </p:txBody>
      </p:sp>
      <p:sp>
        <p:nvSpPr>
          <p:cNvPr id="24" name="ดาว 5 แฉก 23"/>
          <p:cNvSpPr/>
          <p:nvPr/>
        </p:nvSpPr>
        <p:spPr>
          <a:xfrm>
            <a:off x="6532931" y="2933479"/>
            <a:ext cx="351345" cy="324729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5" name="ดาว 5 แฉก 24"/>
          <p:cNvSpPr/>
          <p:nvPr/>
        </p:nvSpPr>
        <p:spPr>
          <a:xfrm>
            <a:off x="9890988" y="2838883"/>
            <a:ext cx="351345" cy="324729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6" name="กล่องข้อความ 14"/>
          <p:cNvSpPr txBox="1">
            <a:spLocks noChangeArrowheads="1"/>
          </p:cNvSpPr>
          <p:nvPr/>
        </p:nvSpPr>
        <p:spPr bwMode="auto">
          <a:xfrm>
            <a:off x="8158524" y="6472902"/>
            <a:ext cx="40334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แหล่งที่มา </a:t>
            </a:r>
            <a:r>
              <a:rPr lang="en-US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ทะเบียนราษฎร์ (</a:t>
            </a:r>
            <a:r>
              <a:rPr lang="th-TH" sz="1800" b="1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สนย.</a:t>
            </a:r>
            <a:r>
              <a:rPr lang="th-TH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) ณ วันที่ </a:t>
            </a:r>
            <a:r>
              <a:rPr lang="en-US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7 </a:t>
            </a:r>
            <a:r>
              <a:rPr lang="th-TH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เมษายน </a:t>
            </a:r>
            <a:r>
              <a:rPr lang="en-US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2560</a:t>
            </a:r>
            <a:endParaRPr lang="th-TH" sz="1800" b="1" dirty="0"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27" name="ตาราง 26"/>
          <p:cNvGraphicFramePr>
            <a:graphicFrameLocks noGrp="1"/>
          </p:cNvGraphicFramePr>
          <p:nvPr/>
        </p:nvGraphicFramePr>
        <p:xfrm>
          <a:off x="1371593" y="5628290"/>
          <a:ext cx="9569659" cy="756741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{F5AB1C69-6EDB-4FF4-983F-18BD219EF322}</a:tableStyleId>
              </a:tblPr>
              <a:tblGrid>
                <a:gridCol w="1702668"/>
                <a:gridCol w="819807"/>
                <a:gridCol w="819807"/>
                <a:gridCol w="725214"/>
                <a:gridCol w="804041"/>
                <a:gridCol w="740980"/>
                <a:gridCol w="772510"/>
                <a:gridCol w="740979"/>
                <a:gridCol w="772511"/>
                <a:gridCol w="746132"/>
                <a:gridCol w="925010"/>
              </a:tblGrid>
              <a:tr h="336258">
                <a:tc>
                  <a:txBody>
                    <a:bodyPr/>
                    <a:lstStyle/>
                    <a:p>
                      <a:endParaRPr lang="th-TH" sz="1200" b="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ประเทศ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เขต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นนทบุรี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ปทุมธานี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อยุธยา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สระบุรี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ลพบุรี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สิงห์บุรี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อ่างทอง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นครนายก</a:t>
                      </a:r>
                      <a:endParaRPr lang="th-TH" sz="1200" b="1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483">
                <a:tc>
                  <a:txBody>
                    <a:bodyPr/>
                    <a:lstStyle/>
                    <a:p>
                      <a:r>
                        <a:rPr lang="th-TH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จำนวนผู้เสียชีวิต (คน)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5,389</a:t>
                      </a:r>
                      <a:endParaRPr lang="th-TH" sz="1200" b="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350</a:t>
                      </a:r>
                      <a:endParaRPr lang="th-TH" sz="1200" b="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74</a:t>
                      </a:r>
                      <a:endParaRPr lang="th-TH" sz="1200" b="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63</a:t>
                      </a:r>
                      <a:endParaRPr lang="th-TH" sz="1200" b="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49</a:t>
                      </a:r>
                      <a:endParaRPr lang="th-TH" sz="1200" b="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49</a:t>
                      </a:r>
                      <a:endParaRPr lang="th-TH" sz="1200" b="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60</a:t>
                      </a:r>
                      <a:endParaRPr lang="th-TH" sz="1200" b="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11</a:t>
                      </a:r>
                      <a:endParaRPr lang="th-TH" sz="1200" b="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22</a:t>
                      </a:r>
                      <a:endParaRPr lang="th-TH" sz="1200" b="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22</a:t>
                      </a:r>
                      <a:endParaRPr lang="th-TH" sz="1200" b="0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7" name="ดาว 5 แฉก 16"/>
          <p:cNvSpPr/>
          <p:nvPr/>
        </p:nvSpPr>
        <p:spPr>
          <a:xfrm>
            <a:off x="9065924" y="2943992"/>
            <a:ext cx="351345" cy="324729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ตัวเชื่อมต่อตรง 15"/>
          <p:cNvCxnSpPr/>
          <p:nvPr/>
        </p:nvCxnSpPr>
        <p:spPr>
          <a:xfrm>
            <a:off x="2518088" y="3233714"/>
            <a:ext cx="8349609" cy="12275"/>
          </a:xfrm>
          <a:prstGeom prst="line">
            <a:avLst/>
          </a:prstGeom>
          <a:ln w="57150">
            <a:solidFill>
              <a:srgbClr val="0099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แผนภูมิ 13"/>
          <p:cNvGraphicFramePr/>
          <p:nvPr/>
        </p:nvGraphicFramePr>
        <p:xfrm>
          <a:off x="1686911" y="1667715"/>
          <a:ext cx="8860221" cy="50010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8677" name="กล่องข้อความ 22"/>
          <p:cNvSpPr txBox="1">
            <a:spLocks noChangeArrowheads="1"/>
          </p:cNvSpPr>
          <p:nvPr/>
        </p:nvSpPr>
        <p:spPr bwMode="auto">
          <a:xfrm>
            <a:off x="3452656" y="983814"/>
            <a:ext cx="630620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ร้อยละของผู้ป่วย 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CKD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ที่มีอัตราการลดลงของ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4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eGFR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&lt;4ml/min/1.73m2/yr</a:t>
            </a:r>
            <a:endParaRPr lang="th-TH" altLang="th-TH" sz="24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9" name="สี่เหลี่ยมผืนผ้ามุมมน 38"/>
          <p:cNvSpPr/>
          <p:nvPr/>
        </p:nvSpPr>
        <p:spPr>
          <a:xfrm>
            <a:off x="3295001" y="934820"/>
            <a:ext cx="6542689" cy="531373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12" name="สี่เหลี่ยมผืนผ้ามุมมน 19"/>
          <p:cNvSpPr/>
          <p:nvPr/>
        </p:nvSpPr>
        <p:spPr>
          <a:xfrm>
            <a:off x="222600" y="930166"/>
            <a:ext cx="2694021" cy="536027"/>
          </a:xfrm>
          <a:prstGeom prst="roundRect">
            <a:avLst/>
          </a:prstGeom>
          <a:solidFill>
            <a:srgbClr val="FFCC99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Small success </a:t>
            </a:r>
            <a:r>
              <a:rPr lang="en-US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6 </a:t>
            </a:r>
            <a:r>
              <a:rPr lang="th-TH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เดือน</a:t>
            </a:r>
          </a:p>
        </p:txBody>
      </p:sp>
      <p:sp>
        <p:nvSpPr>
          <p:cNvPr id="13" name="สี่เหลี่ยมผืนผ้ามุมมน 12"/>
          <p:cNvSpPr/>
          <p:nvPr/>
        </p:nvSpPr>
        <p:spPr>
          <a:xfrm>
            <a:off x="3421116" y="2601310"/>
            <a:ext cx="693682" cy="3200400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23" name="TextBox 22"/>
          <p:cNvSpPr txBox="1"/>
          <p:nvPr/>
        </p:nvSpPr>
        <p:spPr>
          <a:xfrm>
            <a:off x="10936563" y="3093232"/>
            <a:ext cx="4619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Q4</a:t>
            </a:r>
            <a:endParaRPr lang="th-TH" sz="1600" dirty="0"/>
          </a:p>
        </p:txBody>
      </p:sp>
      <p:sp>
        <p:nvSpPr>
          <p:cNvPr id="19" name="สี่เหลี่ยมผืนผ้า 18"/>
          <p:cNvSpPr/>
          <p:nvPr/>
        </p:nvSpPr>
        <p:spPr>
          <a:xfrm>
            <a:off x="1248650" y="7"/>
            <a:ext cx="10943350" cy="756742"/>
          </a:xfrm>
          <a:prstGeom prst="rect">
            <a:avLst/>
          </a:prstGeom>
          <a:solidFill>
            <a:srgbClr val="0099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ตัวชี้วัดที่          ร้อยละของผู้ป่วย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CKD </a:t>
            </a:r>
            <a:r>
              <a:rPr lang="th-TH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ที่มีอัตราการลดลงของ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eGFR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&lt;4ml/min/1.73m2/yr </a:t>
            </a:r>
            <a:r>
              <a:rPr lang="th-TH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u="sng" dirty="0" smtClean="0">
                <a:solidFill>
                  <a:srgbClr val="FFFF00"/>
                </a:solidFill>
              </a:rPr>
              <a:t>&gt;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ร้อยละ 65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r>
              <a:rPr lang="th-TH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th-TH" b="1" dirty="0" smtClean="0">
              <a:solidFill>
                <a:srgbClr val="FFFF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2" name="สี่เหลี่ยมคางหมู 21"/>
          <p:cNvSpPr/>
          <p:nvPr/>
        </p:nvSpPr>
        <p:spPr>
          <a:xfrm rot="16200000">
            <a:off x="590415" y="94286"/>
            <a:ext cx="756747" cy="536643"/>
          </a:xfrm>
          <a:prstGeom prst="trapezoid">
            <a:avLst>
              <a:gd name="adj" fmla="val 45996"/>
            </a:avLst>
          </a:prstGeom>
          <a:solidFill>
            <a:srgbClr val="0099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pic>
        <p:nvPicPr>
          <p:cNvPr id="24" name="Picture 2" descr="C:\Users\stat14\Desktop\symbol-ministry\logo MOPH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6123" y="15770"/>
            <a:ext cx="851341" cy="779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กล่องข้อความ 8"/>
          <p:cNvSpPr txBox="1"/>
          <p:nvPr/>
        </p:nvSpPr>
        <p:spPr>
          <a:xfrm>
            <a:off x="2260314" y="31536"/>
            <a:ext cx="704039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20</a:t>
            </a:r>
            <a:endParaRPr lang="th-TH" sz="40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5" name="กล่องข้อความ 14"/>
          <p:cNvSpPr txBox="1">
            <a:spLocks noChangeArrowheads="1"/>
          </p:cNvSpPr>
          <p:nvPr/>
        </p:nvSpPr>
        <p:spPr bwMode="auto">
          <a:xfrm>
            <a:off x="7814642" y="6519645"/>
            <a:ext cx="448872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แหล่งที่มา </a:t>
            </a:r>
            <a:r>
              <a:rPr lang="en-US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: HDC</a:t>
            </a:r>
            <a:r>
              <a:rPr lang="th-TH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ข้อมูล </a:t>
            </a:r>
            <a:r>
              <a:rPr lang="th-TH" sz="1800" b="1" dirty="0">
                <a:latin typeface="TH SarabunPSK" pitchFamily="34" charset="-34"/>
                <a:cs typeface="TH SarabunPSK" pitchFamily="34" charset="-34"/>
              </a:rPr>
              <a:t>ณ วันที่ </a:t>
            </a:r>
            <a:r>
              <a:rPr lang="en-US" sz="1800" b="1" dirty="0" smtClean="0">
                <a:latin typeface="TH SarabunPSK" pitchFamily="34" charset="-34"/>
                <a:cs typeface="TH SarabunPSK" pitchFamily="34" charset="-34"/>
              </a:rPr>
              <a:t>31 </a:t>
            </a:r>
            <a:r>
              <a:rPr lang="th-TH" sz="1800" b="1" dirty="0" smtClean="0">
                <a:latin typeface="TH SarabunPSK" pitchFamily="34" charset="-34"/>
                <a:cs typeface="TH SarabunPSK" pitchFamily="34" charset="-34"/>
              </a:rPr>
              <a:t>มีนาคม </a:t>
            </a:r>
            <a:r>
              <a:rPr lang="en-US" sz="1800" b="1" dirty="0" smtClean="0">
                <a:latin typeface="TH SarabunPSK" pitchFamily="34" charset="-34"/>
                <a:cs typeface="TH SarabunPSK" pitchFamily="34" charset="-34"/>
              </a:rPr>
              <a:t>2560 </a:t>
            </a:r>
            <a:r>
              <a:rPr lang="th-TH" sz="1800" b="1" dirty="0" smtClean="0">
                <a:latin typeface="TH SarabunPSK" pitchFamily="34" charset="-34"/>
                <a:cs typeface="TH SarabunPSK" pitchFamily="34" charset="-34"/>
              </a:rPr>
              <a:t> เวลา </a:t>
            </a:r>
            <a:r>
              <a:rPr lang="en-US" sz="1800" b="1" dirty="0" smtClean="0">
                <a:latin typeface="TH SarabunPSK" pitchFamily="34" charset="-34"/>
                <a:cs typeface="TH SarabunPSK" pitchFamily="34" charset="-34"/>
              </a:rPr>
              <a:t>00.00 </a:t>
            </a:r>
            <a:r>
              <a:rPr lang="th-TH" sz="1800" b="1" dirty="0" smtClean="0">
                <a:latin typeface="TH SarabunPSK" pitchFamily="34" charset="-34"/>
                <a:cs typeface="TH SarabunPSK" pitchFamily="34" charset="-34"/>
              </a:rPr>
              <a:t>น.</a:t>
            </a:r>
            <a:endParaRPr lang="th-TH" sz="18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7" name="ดาว 5 แฉก 16"/>
          <p:cNvSpPr/>
          <p:nvPr/>
        </p:nvSpPr>
        <p:spPr>
          <a:xfrm>
            <a:off x="8083208" y="2718018"/>
            <a:ext cx="256751" cy="230134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0" name="ดาว 5 แฉก 19"/>
          <p:cNvSpPr/>
          <p:nvPr/>
        </p:nvSpPr>
        <p:spPr>
          <a:xfrm>
            <a:off x="7357994" y="2623423"/>
            <a:ext cx="256751" cy="230134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1" name="ดาว 5 แฉก 20"/>
          <p:cNvSpPr/>
          <p:nvPr/>
        </p:nvSpPr>
        <p:spPr>
          <a:xfrm>
            <a:off x="8824188" y="2654955"/>
            <a:ext cx="256751" cy="230134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5" name="ดาว 5 แฉก 24"/>
          <p:cNvSpPr/>
          <p:nvPr/>
        </p:nvSpPr>
        <p:spPr>
          <a:xfrm>
            <a:off x="5119291" y="2607658"/>
            <a:ext cx="256751" cy="230134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ตัวเชื่อมต่อตรง 19"/>
          <p:cNvCxnSpPr/>
          <p:nvPr/>
        </p:nvCxnSpPr>
        <p:spPr>
          <a:xfrm>
            <a:off x="2528598" y="2566253"/>
            <a:ext cx="8349609" cy="12275"/>
          </a:xfrm>
          <a:prstGeom prst="line">
            <a:avLst/>
          </a:prstGeom>
          <a:ln w="57150">
            <a:solidFill>
              <a:srgbClr val="0099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ตัวเชื่อมต่อตรง 15"/>
          <p:cNvCxnSpPr/>
          <p:nvPr/>
        </p:nvCxnSpPr>
        <p:spPr>
          <a:xfrm>
            <a:off x="2518088" y="2208901"/>
            <a:ext cx="8349609" cy="12275"/>
          </a:xfrm>
          <a:prstGeom prst="line">
            <a:avLst/>
          </a:prstGeom>
          <a:ln w="57150">
            <a:solidFill>
              <a:srgbClr val="0099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แผนภูมิ 13"/>
          <p:cNvGraphicFramePr/>
          <p:nvPr/>
        </p:nvGraphicFramePr>
        <p:xfrm>
          <a:off x="1686911" y="1667715"/>
          <a:ext cx="8860221" cy="50010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8677" name="กล่องข้อความ 22"/>
          <p:cNvSpPr txBox="1">
            <a:spLocks noChangeArrowheads="1"/>
          </p:cNvSpPr>
          <p:nvPr/>
        </p:nvSpPr>
        <p:spPr bwMode="auto">
          <a:xfrm>
            <a:off x="3200400" y="983814"/>
            <a:ext cx="85922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มีการตรวจ </a:t>
            </a:r>
            <a:r>
              <a:rPr lang="en-US" sz="2400" dirty="0" smtClean="0">
                <a:latin typeface="TH SarabunPSK" pitchFamily="34" charset="-34"/>
                <a:cs typeface="TH SarabunPSK" pitchFamily="34" charset="-34"/>
              </a:rPr>
              <a:t>serum Cr </a:t>
            </a: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ด้วย </a:t>
            </a:r>
            <a:r>
              <a:rPr lang="en-US" sz="2400" dirty="0" smtClean="0">
                <a:latin typeface="TH SarabunPSK" pitchFamily="34" charset="-34"/>
                <a:cs typeface="TH SarabunPSK" pitchFamily="34" charset="-34"/>
              </a:rPr>
              <a:t>enzymatic method </a:t>
            </a: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ของผู้ป่วย </a:t>
            </a:r>
            <a:r>
              <a:rPr lang="en-US" sz="2400" dirty="0" smtClean="0">
                <a:latin typeface="TH SarabunPSK" pitchFamily="34" charset="-34"/>
                <a:cs typeface="TH SarabunPSK" pitchFamily="34" charset="-34"/>
              </a:rPr>
              <a:t>CKD &gt; </a:t>
            </a: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ร้อยละ </a:t>
            </a:r>
            <a:r>
              <a:rPr lang="en-US" sz="2400" dirty="0" smtClean="0">
                <a:latin typeface="TH SarabunPSK" pitchFamily="34" charset="-34"/>
                <a:cs typeface="TH SarabunPSK" pitchFamily="34" charset="-34"/>
              </a:rPr>
              <a:t>90 </a:t>
            </a: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ของ รพ.ระดับ </a:t>
            </a:r>
            <a:r>
              <a:rPr lang="en-US" sz="2400" dirty="0" smtClean="0">
                <a:latin typeface="TH SarabunPSK" pitchFamily="34" charset="-34"/>
                <a:cs typeface="TH SarabunPSK" pitchFamily="34" charset="-34"/>
              </a:rPr>
              <a:t>F2 </a:t>
            </a: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ขึ้นไป</a:t>
            </a:r>
            <a:endParaRPr lang="th-TH" altLang="th-TH" sz="2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9" name="สี่เหลี่ยมผืนผ้ามุมมน 38"/>
          <p:cNvSpPr/>
          <p:nvPr/>
        </p:nvSpPr>
        <p:spPr>
          <a:xfrm>
            <a:off x="3042745" y="934820"/>
            <a:ext cx="8828694" cy="531373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12" name="สี่เหลี่ยมผืนผ้ามุมมน 19"/>
          <p:cNvSpPr/>
          <p:nvPr/>
        </p:nvSpPr>
        <p:spPr>
          <a:xfrm>
            <a:off x="222600" y="930166"/>
            <a:ext cx="2694021" cy="536027"/>
          </a:xfrm>
          <a:prstGeom prst="roundRect">
            <a:avLst/>
          </a:prstGeom>
          <a:solidFill>
            <a:srgbClr val="FFCC99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Small success </a:t>
            </a:r>
            <a:r>
              <a:rPr lang="en-US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6 </a:t>
            </a:r>
            <a:r>
              <a:rPr lang="th-TH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เดือน</a:t>
            </a:r>
          </a:p>
        </p:txBody>
      </p:sp>
      <p:sp>
        <p:nvSpPr>
          <p:cNvPr id="13" name="สี่เหลี่ยมผืนผ้ามุมมน 12"/>
          <p:cNvSpPr/>
          <p:nvPr/>
        </p:nvSpPr>
        <p:spPr>
          <a:xfrm>
            <a:off x="2702456" y="1781503"/>
            <a:ext cx="781722" cy="4004441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23" name="TextBox 22"/>
          <p:cNvSpPr txBox="1"/>
          <p:nvPr/>
        </p:nvSpPr>
        <p:spPr>
          <a:xfrm>
            <a:off x="10936563" y="2068419"/>
            <a:ext cx="4619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Q4</a:t>
            </a:r>
            <a:endParaRPr lang="th-TH" sz="1600" dirty="0"/>
          </a:p>
        </p:txBody>
      </p:sp>
      <p:sp>
        <p:nvSpPr>
          <p:cNvPr id="19" name="สี่เหลี่ยมผืนผ้า 18"/>
          <p:cNvSpPr/>
          <p:nvPr/>
        </p:nvSpPr>
        <p:spPr>
          <a:xfrm>
            <a:off x="1248650" y="7"/>
            <a:ext cx="10943350" cy="756742"/>
          </a:xfrm>
          <a:prstGeom prst="rect">
            <a:avLst/>
          </a:prstGeom>
          <a:solidFill>
            <a:srgbClr val="0099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ตัวชี้วัดที่          ร้อยละของผู้ป่วย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CKD </a:t>
            </a:r>
            <a:r>
              <a:rPr lang="th-TH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ที่มีอัตราการลดลงของ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eGFR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&lt;4ml/min/1.73m2/yr </a:t>
            </a:r>
            <a:r>
              <a:rPr lang="th-TH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u="sng" dirty="0" smtClean="0">
                <a:solidFill>
                  <a:srgbClr val="FFFF00"/>
                </a:solidFill>
              </a:rPr>
              <a:t>&gt;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ร้อยละ 65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r>
              <a:rPr lang="th-TH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th-TH" b="1" dirty="0" smtClean="0">
              <a:solidFill>
                <a:srgbClr val="FFFF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2" name="สี่เหลี่ยมคางหมู 21"/>
          <p:cNvSpPr/>
          <p:nvPr/>
        </p:nvSpPr>
        <p:spPr>
          <a:xfrm rot="16200000">
            <a:off x="590415" y="94286"/>
            <a:ext cx="756747" cy="536643"/>
          </a:xfrm>
          <a:prstGeom prst="trapezoid">
            <a:avLst>
              <a:gd name="adj" fmla="val 45996"/>
            </a:avLst>
          </a:prstGeom>
          <a:solidFill>
            <a:srgbClr val="0099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pic>
        <p:nvPicPr>
          <p:cNvPr id="24" name="Picture 2" descr="C:\Users\stat14\Desktop\symbol-ministry\logo MOPH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6123" y="15770"/>
            <a:ext cx="851341" cy="779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กล่องข้อความ 8"/>
          <p:cNvSpPr txBox="1"/>
          <p:nvPr/>
        </p:nvSpPr>
        <p:spPr>
          <a:xfrm>
            <a:off x="2260314" y="31536"/>
            <a:ext cx="704039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20</a:t>
            </a:r>
            <a:endParaRPr lang="th-TH" sz="40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8" name="กล่องข้อความ 14"/>
          <p:cNvSpPr txBox="1">
            <a:spLocks noChangeArrowheads="1"/>
          </p:cNvSpPr>
          <p:nvPr/>
        </p:nvSpPr>
        <p:spPr bwMode="auto">
          <a:xfrm>
            <a:off x="9927247" y="6488668"/>
            <a:ext cx="203934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แหล่งที่มา </a:t>
            </a:r>
            <a:r>
              <a:rPr lang="en-US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ข้อมูลจากจังหวัด</a:t>
            </a:r>
            <a:endParaRPr lang="th-TH" sz="18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0947074" y="2410005"/>
            <a:ext cx="4619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Q2</a:t>
            </a:r>
            <a:endParaRPr lang="th-TH" sz="1600" dirty="0"/>
          </a:p>
        </p:txBody>
      </p:sp>
      <p:sp>
        <p:nvSpPr>
          <p:cNvPr id="28" name="ดาว 5 แฉก 27"/>
          <p:cNvSpPr/>
          <p:nvPr/>
        </p:nvSpPr>
        <p:spPr>
          <a:xfrm>
            <a:off x="9486339" y="3175217"/>
            <a:ext cx="256751" cy="230134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9" name="ดาว 5 แฉก 28"/>
          <p:cNvSpPr/>
          <p:nvPr/>
        </p:nvSpPr>
        <p:spPr>
          <a:xfrm>
            <a:off x="6222876" y="2260817"/>
            <a:ext cx="256751" cy="230134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ตัวเชื่อมต่อตรง 14"/>
          <p:cNvCxnSpPr/>
          <p:nvPr/>
        </p:nvCxnSpPr>
        <p:spPr>
          <a:xfrm>
            <a:off x="3400953" y="2208901"/>
            <a:ext cx="6026826" cy="0"/>
          </a:xfrm>
          <a:prstGeom prst="line">
            <a:avLst/>
          </a:prstGeom>
          <a:ln w="57150">
            <a:solidFill>
              <a:srgbClr val="0099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สี่เหลี่ยมผืนผ้ามุมมน 19"/>
          <p:cNvSpPr/>
          <p:nvPr/>
        </p:nvSpPr>
        <p:spPr>
          <a:xfrm>
            <a:off x="1292772" y="804037"/>
            <a:ext cx="2466012" cy="457199"/>
          </a:xfrm>
          <a:prstGeom prst="roundRect">
            <a:avLst/>
          </a:prstGeom>
          <a:solidFill>
            <a:srgbClr val="FFCC99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Small success </a:t>
            </a:r>
            <a:r>
              <a:rPr lang="en-US" sz="24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6 </a:t>
            </a:r>
            <a:r>
              <a:rPr lang="th-TH" sz="24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เดือน</a:t>
            </a:r>
            <a:endParaRPr lang="th-TH" sz="24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7" name="กล่องข้อความ 14"/>
          <p:cNvSpPr txBox="1">
            <a:spLocks noChangeArrowheads="1"/>
          </p:cNvSpPr>
          <p:nvPr/>
        </p:nvSpPr>
        <p:spPr bwMode="auto">
          <a:xfrm>
            <a:off x="9927247" y="6504434"/>
            <a:ext cx="209223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แหล่งที่มา </a:t>
            </a:r>
            <a:r>
              <a:rPr lang="en-US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ข้อมูลจากจังหวัด</a:t>
            </a:r>
            <a:r>
              <a:rPr lang="en-US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th-TH" sz="18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9" name="สี่เหลี่ยมผืนผ้า 18"/>
          <p:cNvSpPr/>
          <p:nvPr/>
        </p:nvSpPr>
        <p:spPr>
          <a:xfrm>
            <a:off x="1012160" y="7"/>
            <a:ext cx="11179840" cy="646379"/>
          </a:xfrm>
          <a:prstGeom prst="rect">
            <a:avLst/>
          </a:prstGeom>
          <a:solidFill>
            <a:srgbClr val="0099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ตัวชี้วัดที่          </a:t>
            </a:r>
            <a:r>
              <a:rPr lang="th-TH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ร้อยละของ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ECS </a:t>
            </a:r>
            <a:r>
              <a:rPr lang="th-TH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คุณภาพในโรงพยาบาลระดับ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F2 </a:t>
            </a:r>
            <a:r>
              <a:rPr lang="th-TH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ขึ้นไป  </a:t>
            </a:r>
            <a:r>
              <a:rPr lang="th-TH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(ร้อยละ </a:t>
            </a:r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70</a:t>
            </a:r>
            <a:r>
              <a:rPr lang="th-TH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)</a:t>
            </a:r>
          </a:p>
        </p:txBody>
      </p:sp>
      <p:sp>
        <p:nvSpPr>
          <p:cNvPr id="22" name="สี่เหลี่ยมคางหมู 21"/>
          <p:cNvSpPr/>
          <p:nvPr/>
        </p:nvSpPr>
        <p:spPr>
          <a:xfrm rot="16200000">
            <a:off x="385454" y="46987"/>
            <a:ext cx="662157" cy="536643"/>
          </a:xfrm>
          <a:prstGeom prst="trapezoid">
            <a:avLst>
              <a:gd name="adj" fmla="val 45996"/>
            </a:avLst>
          </a:prstGeom>
          <a:solidFill>
            <a:srgbClr val="0099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pic>
        <p:nvPicPr>
          <p:cNvPr id="24" name="Picture 2" descr="C:\Users\stat14\Desktop\symbol-ministry\logo MOPH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6124" y="15771"/>
            <a:ext cx="646381" cy="591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กล่องข้อความ 8"/>
          <p:cNvSpPr txBox="1"/>
          <p:nvPr/>
        </p:nvSpPr>
        <p:spPr>
          <a:xfrm>
            <a:off x="2213016" y="-15762"/>
            <a:ext cx="652743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21</a:t>
            </a:r>
            <a:endParaRPr lang="th-TH" sz="36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graphicFrame>
        <p:nvGraphicFramePr>
          <p:cNvPr id="10" name="ตาราง 9"/>
          <p:cNvGraphicFramePr>
            <a:graphicFrameLocks noGrp="1"/>
          </p:cNvGraphicFramePr>
          <p:nvPr/>
        </p:nvGraphicFramePr>
        <p:xfrm>
          <a:off x="315311" y="4501028"/>
          <a:ext cx="11540359" cy="203299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855780"/>
                <a:gridCol w="851338"/>
                <a:gridCol w="819806"/>
                <a:gridCol w="819807"/>
                <a:gridCol w="788276"/>
                <a:gridCol w="835573"/>
                <a:gridCol w="851338"/>
                <a:gridCol w="804041"/>
                <a:gridCol w="914400"/>
              </a:tblGrid>
              <a:tr h="723511">
                <a:tc>
                  <a:txBody>
                    <a:bodyPr/>
                    <a:lstStyle/>
                    <a:p>
                      <a:pPr algn="ctr"/>
                      <a:r>
                        <a:rPr lang="th-TH" sz="1800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                                                </a:t>
                      </a:r>
                      <a:r>
                        <a:rPr lang="th-TH" sz="18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จังหวัด</a:t>
                      </a:r>
                    </a:p>
                    <a:p>
                      <a:pPr algn="l"/>
                      <a:r>
                        <a:rPr lang="th-TH" sz="18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 ผลการดำเนินงาน</a:t>
                      </a:r>
                      <a:endParaRPr lang="th-TH" sz="18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นนทบุรี</a:t>
                      </a:r>
                      <a:endParaRPr lang="th-TH" sz="18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ปทุมธานี</a:t>
                      </a:r>
                      <a:endParaRPr lang="th-TH" sz="18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อยุธยา</a:t>
                      </a:r>
                      <a:endParaRPr lang="th-TH" sz="18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สระบุรี</a:t>
                      </a:r>
                      <a:endParaRPr lang="th-TH" sz="18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ลพบุรี</a:t>
                      </a:r>
                      <a:endParaRPr lang="th-TH" sz="18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สิงห์บุรี</a:t>
                      </a:r>
                      <a:endParaRPr lang="th-TH" sz="18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อ่างทอง</a:t>
                      </a:r>
                      <a:endParaRPr lang="th-TH" sz="18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นครนายก</a:t>
                      </a:r>
                      <a:endParaRPr lang="th-TH" sz="18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</a:tr>
              <a:tr h="624500">
                <a:tc>
                  <a:txBody>
                    <a:bodyPr/>
                    <a:lstStyle/>
                    <a:p>
                      <a:r>
                        <a:rPr lang="th-TH" sz="180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1. บุคลากรทุกระดับ ทีมสนับสนุน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ECS </a:t>
                      </a:r>
                      <a:r>
                        <a:rPr lang="th-TH" sz="180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คุณภาพ ได้รับการอบรมตามหลักสูตร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ICS</a:t>
                      </a:r>
                      <a:r>
                        <a:rPr lang="th-TH" sz="180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/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HOPE</a:t>
                      </a:r>
                      <a:r>
                        <a:rPr lang="th-TH" sz="180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/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MERT</a:t>
                      </a:r>
                      <a:r>
                        <a:rPr lang="th-TH" sz="180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/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Mini MERT</a:t>
                      </a:r>
                      <a:r>
                        <a:rPr lang="th-TH" sz="180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/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CLS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0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0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0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0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0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0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0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0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</a:tr>
              <a:tr h="669402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2</a:t>
                      </a:r>
                      <a:r>
                        <a:rPr lang="th-TH" sz="180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. เครือข่าย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ECS </a:t>
                      </a:r>
                      <a:r>
                        <a:rPr lang="th-TH" sz="180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ทุกภาค ส่วนมีการประเมิน วิเคราะห์ สังเคราะห์ และดำเนินการตามแนวทางพัฒนา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ECS </a:t>
                      </a:r>
                      <a:r>
                        <a:rPr lang="th-TH" sz="180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คุณภาพที่มุ่งเน้นปี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25</a:t>
                      </a:r>
                      <a:r>
                        <a:rPr lang="th-TH" sz="180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60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0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0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0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0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0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0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0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11" name="ตัวเชื่อมต่อตรง 10"/>
          <p:cNvCxnSpPr/>
          <p:nvPr/>
        </p:nvCxnSpPr>
        <p:spPr>
          <a:xfrm>
            <a:off x="331075" y="4524735"/>
            <a:ext cx="4808484" cy="64638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3" name="แผนภูมิ 12"/>
          <p:cNvGraphicFramePr/>
          <p:nvPr/>
        </p:nvGraphicFramePr>
        <p:xfrm>
          <a:off x="2743203" y="1150884"/>
          <a:ext cx="6574218" cy="33265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สี่เหลี่ยมผืนผ้ามุมมน 12"/>
          <p:cNvSpPr/>
          <p:nvPr/>
        </p:nvSpPr>
        <p:spPr>
          <a:xfrm>
            <a:off x="3531476" y="1749972"/>
            <a:ext cx="583324" cy="2112580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16" name="TextBox 15"/>
          <p:cNvSpPr txBox="1"/>
          <p:nvPr/>
        </p:nvSpPr>
        <p:spPr>
          <a:xfrm>
            <a:off x="9391525" y="2068420"/>
            <a:ext cx="4619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Q4</a:t>
            </a:r>
            <a:endParaRPr lang="th-TH" sz="1600" dirty="0"/>
          </a:p>
        </p:txBody>
      </p:sp>
      <p:sp>
        <p:nvSpPr>
          <p:cNvPr id="23" name="ดาว 5 แฉก 22"/>
          <p:cNvSpPr/>
          <p:nvPr/>
        </p:nvSpPr>
        <p:spPr>
          <a:xfrm>
            <a:off x="6065222" y="2875672"/>
            <a:ext cx="256751" cy="230134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5" name="ดาว 5 แฉก 24"/>
          <p:cNvSpPr/>
          <p:nvPr/>
        </p:nvSpPr>
        <p:spPr>
          <a:xfrm>
            <a:off x="4882808" y="2308113"/>
            <a:ext cx="256751" cy="230134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ตาราง 14"/>
          <p:cNvGraphicFramePr>
            <a:graphicFrameLocks noGrp="1"/>
          </p:cNvGraphicFramePr>
          <p:nvPr/>
        </p:nvGraphicFramePr>
        <p:xfrm>
          <a:off x="331075" y="2121617"/>
          <a:ext cx="11587655" cy="429495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99589"/>
                <a:gridCol w="980550"/>
                <a:gridCol w="1144770"/>
                <a:gridCol w="983575"/>
                <a:gridCol w="1147651"/>
                <a:gridCol w="1027990"/>
                <a:gridCol w="1131462"/>
                <a:gridCol w="1044179"/>
                <a:gridCol w="1119352"/>
                <a:gridCol w="1308537"/>
              </a:tblGrid>
              <a:tr h="777569">
                <a:tc rowSpan="2">
                  <a:txBody>
                    <a:bodyPr/>
                    <a:lstStyle/>
                    <a:p>
                      <a:pPr algn="ctr"/>
                      <a:r>
                        <a:rPr lang="th-TH" sz="14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จังหวัด</a:t>
                      </a:r>
                      <a:endParaRPr lang="th-TH" sz="14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h-TH" sz="14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ไม่เข้ากระบวนการรับรอง/อยู่ระหว่าง</a:t>
                      </a:r>
                    </a:p>
                    <a:p>
                      <a:pPr algn="ctr"/>
                      <a:r>
                        <a:rPr lang="th-TH" sz="14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เตรียมการรับรองขั้น 1</a:t>
                      </a:r>
                      <a:endParaRPr lang="th-TH" sz="14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th-TH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h-TH" sz="14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ขั้น 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14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th-TH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h-TH" sz="14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ขั้น</a:t>
                      </a:r>
                      <a:r>
                        <a:rPr lang="th-TH" sz="14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lang="th-TH" sz="14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th-TH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h-TH" sz="14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ขั้น 3 </a:t>
                      </a:r>
                    </a:p>
                    <a:p>
                      <a:pPr algn="ctr"/>
                      <a:r>
                        <a:rPr lang="th-TH" sz="14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และที่ 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reaccredit</a:t>
                      </a:r>
                      <a:endParaRPr lang="th-TH" sz="14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th-TH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จำนวน รพ. </a:t>
                      </a:r>
                    </a:p>
                    <a:p>
                      <a:pPr algn="ctr"/>
                      <a:r>
                        <a:rPr lang="th-TH" sz="14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ในเขตสุขภาพ</a:t>
                      </a:r>
                      <a:endParaRPr lang="th-TH" sz="14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519211">
                <a:tc vMerge="1">
                  <a:txBody>
                    <a:bodyPr/>
                    <a:lstStyle/>
                    <a:p>
                      <a:endParaRPr lang="th-TH" sz="1600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000" b="1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จำนวน (แห่ง)</a:t>
                      </a:r>
                      <a:endParaRPr lang="th-TH" sz="1000" b="1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000" b="1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คิดเป็น (ร้อยละ)</a:t>
                      </a:r>
                      <a:endParaRPr lang="th-TH" sz="1000" b="1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000" b="1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จำนวน (แห่ง)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000" b="1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คิดเป็น (ร้อยละ)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000" b="1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จำนวน (แห่ง)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000" b="1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คิดเป็น (ร้อยละ)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000" b="1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จำนวน (แห่ง)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000" b="1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คิดเป็น (ร้อยละ)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000" b="1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ภาพรวม (แห่ง)</a:t>
                      </a:r>
                      <a:endParaRPr lang="th-TH" sz="1000" b="1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24657">
                <a:tc>
                  <a:txBody>
                    <a:bodyPr/>
                    <a:lstStyle/>
                    <a:p>
                      <a:r>
                        <a:rPr lang="th-TH" sz="14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นครนายก</a:t>
                      </a:r>
                      <a:endParaRPr lang="th-TH" sz="14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4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0.00</a:t>
                      </a:r>
                      <a:endParaRPr lang="th-TH" sz="14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4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0.00</a:t>
                      </a:r>
                      <a:endParaRPr lang="th-TH" sz="14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4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0.00</a:t>
                      </a:r>
                      <a:endParaRPr lang="th-TH" sz="14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14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100.00</a:t>
                      </a:r>
                      <a:endParaRPr lang="th-TH" sz="14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14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</a:tr>
              <a:tr h="324657">
                <a:tc>
                  <a:txBody>
                    <a:bodyPr/>
                    <a:lstStyle/>
                    <a:p>
                      <a:r>
                        <a:rPr lang="th-TH" sz="14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นนทบุรี</a:t>
                      </a:r>
                      <a:endParaRPr lang="th-TH" sz="14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4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0.00</a:t>
                      </a:r>
                      <a:endParaRPr lang="th-TH" sz="14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4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0.00</a:t>
                      </a:r>
                      <a:endParaRPr lang="th-TH" sz="14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14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16.67</a:t>
                      </a:r>
                      <a:endParaRPr lang="th-TH" sz="14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endParaRPr lang="th-TH" sz="14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83.33</a:t>
                      </a:r>
                      <a:endParaRPr lang="th-TH" sz="14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</a:t>
                      </a:r>
                      <a:endParaRPr lang="th-TH" sz="14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</a:tr>
              <a:tr h="324657">
                <a:tc>
                  <a:txBody>
                    <a:bodyPr/>
                    <a:lstStyle/>
                    <a:p>
                      <a:r>
                        <a:rPr lang="th-TH" sz="14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ปทุมธานี</a:t>
                      </a:r>
                      <a:endParaRPr lang="th-TH" sz="14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4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0.00</a:t>
                      </a:r>
                      <a:endParaRPr lang="th-TH" sz="14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4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0.00</a:t>
                      </a:r>
                      <a:endParaRPr lang="th-TH" sz="14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4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0.00</a:t>
                      </a:r>
                      <a:endParaRPr lang="th-TH" sz="14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endParaRPr lang="th-TH" sz="14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100.00</a:t>
                      </a:r>
                      <a:endParaRPr lang="th-TH" sz="14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endParaRPr lang="th-TH" sz="14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</a:tr>
              <a:tr h="400914">
                <a:tc>
                  <a:txBody>
                    <a:bodyPr/>
                    <a:lstStyle/>
                    <a:p>
                      <a:r>
                        <a:rPr lang="th-TH" sz="14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พระนครศรีอยุธยา</a:t>
                      </a:r>
                      <a:endParaRPr lang="th-TH" sz="14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4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0.00</a:t>
                      </a:r>
                      <a:endParaRPr lang="th-TH" sz="14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4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0.00</a:t>
                      </a:r>
                      <a:endParaRPr lang="th-TH" sz="14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4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0.00</a:t>
                      </a:r>
                      <a:endParaRPr lang="th-TH" sz="14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lang="th-TH" sz="14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100.00</a:t>
                      </a:r>
                      <a:endParaRPr lang="th-TH" sz="14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lang="th-TH" sz="14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</a:tr>
              <a:tr h="324657">
                <a:tc>
                  <a:txBody>
                    <a:bodyPr/>
                    <a:lstStyle/>
                    <a:p>
                      <a:r>
                        <a:rPr lang="th-TH" sz="14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ลพบุรี</a:t>
                      </a:r>
                      <a:endParaRPr lang="th-TH" sz="14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4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0.00</a:t>
                      </a:r>
                      <a:endParaRPr lang="th-TH" sz="14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4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0.00</a:t>
                      </a:r>
                      <a:endParaRPr lang="th-TH" sz="14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4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0.00</a:t>
                      </a:r>
                      <a:endParaRPr lang="th-TH" sz="14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endParaRPr lang="th-TH" sz="14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100.00</a:t>
                      </a:r>
                      <a:endParaRPr lang="th-TH" sz="14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endParaRPr lang="th-TH" sz="14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</a:tr>
              <a:tr h="324657">
                <a:tc>
                  <a:txBody>
                    <a:bodyPr/>
                    <a:lstStyle/>
                    <a:p>
                      <a:r>
                        <a:rPr lang="th-TH" sz="14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สระบุรี</a:t>
                      </a:r>
                      <a:endParaRPr lang="th-TH" sz="14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4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0.00</a:t>
                      </a:r>
                      <a:endParaRPr lang="th-TH" sz="14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4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0.00</a:t>
                      </a:r>
                      <a:endParaRPr lang="th-TH" sz="14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4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0.00</a:t>
                      </a:r>
                      <a:endParaRPr lang="th-TH" sz="14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lang="th-TH" sz="14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100.00</a:t>
                      </a:r>
                      <a:endParaRPr lang="th-TH" sz="14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lang="th-TH" sz="14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</a:tr>
              <a:tr h="324657">
                <a:tc>
                  <a:txBody>
                    <a:bodyPr/>
                    <a:lstStyle/>
                    <a:p>
                      <a:r>
                        <a:rPr lang="th-TH" sz="14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สิงห์บุรี</a:t>
                      </a:r>
                      <a:endParaRPr lang="th-TH" sz="14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4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0.00</a:t>
                      </a:r>
                      <a:endParaRPr lang="th-TH" sz="14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4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0.00</a:t>
                      </a:r>
                      <a:endParaRPr lang="th-TH" sz="14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4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0.00</a:t>
                      </a:r>
                      <a:endParaRPr lang="th-TH" sz="14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lang="th-TH" sz="14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100.00</a:t>
                      </a:r>
                      <a:endParaRPr lang="th-TH" sz="14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lang="th-TH" sz="14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</a:tr>
              <a:tr h="324657">
                <a:tc>
                  <a:txBody>
                    <a:bodyPr/>
                    <a:lstStyle/>
                    <a:p>
                      <a:r>
                        <a:rPr lang="th-TH" sz="14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อ่างทอง</a:t>
                      </a:r>
                      <a:endParaRPr lang="th-TH" sz="14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4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0.00</a:t>
                      </a:r>
                      <a:endParaRPr lang="th-TH" sz="14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4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0.00</a:t>
                      </a:r>
                      <a:endParaRPr lang="th-TH" sz="14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4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0.00</a:t>
                      </a:r>
                      <a:endParaRPr lang="th-TH" sz="14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14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100.00</a:t>
                      </a:r>
                      <a:endParaRPr lang="th-TH" sz="14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14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</a:tr>
              <a:tr h="324657">
                <a:tc>
                  <a:txBody>
                    <a:bodyPr/>
                    <a:lstStyle/>
                    <a:p>
                      <a:pPr algn="ctr"/>
                      <a:r>
                        <a:rPr lang="th-TH" sz="14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รวม</a:t>
                      </a:r>
                      <a:endParaRPr lang="th-TH" sz="14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4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0.00</a:t>
                      </a:r>
                      <a:endParaRPr lang="th-TH" sz="14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4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0.00</a:t>
                      </a:r>
                      <a:endParaRPr lang="th-TH" sz="14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14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5.00</a:t>
                      </a:r>
                      <a:endParaRPr lang="th-TH" sz="14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19</a:t>
                      </a:r>
                      <a:endParaRPr lang="th-TH" sz="14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95.00</a:t>
                      </a:r>
                      <a:endParaRPr lang="th-TH" sz="14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</a:t>
                      </a:r>
                      <a:endParaRPr lang="th-TH" sz="14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0724" name="กล่องข้อความ 22"/>
          <p:cNvSpPr txBox="1">
            <a:spLocks noChangeArrowheads="1"/>
          </p:cNvSpPr>
          <p:nvPr/>
        </p:nvSpPr>
        <p:spPr bwMode="auto">
          <a:xfrm>
            <a:off x="3363026" y="1023809"/>
            <a:ext cx="867131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h-TH" sz="2200" dirty="0" smtClean="0">
                <a:latin typeface="TH SarabunPSK" pitchFamily="34" charset="-34"/>
                <a:cs typeface="TH SarabunPSK" pitchFamily="34" charset="-34"/>
              </a:rPr>
              <a:t>โรงพยาบาลศูนย์</a:t>
            </a:r>
            <a:r>
              <a:rPr lang="en-US" sz="2200" dirty="0" smtClean="0">
                <a:latin typeface="TH SarabunPSK" pitchFamily="34" charset="-34"/>
                <a:cs typeface="TH SarabunPSK" pitchFamily="34" charset="-34"/>
              </a:rPr>
              <a:t>,</a:t>
            </a:r>
            <a:r>
              <a:rPr lang="th-TH" sz="2200" dirty="0" smtClean="0">
                <a:latin typeface="TH SarabunPSK" pitchFamily="34" charset="-34"/>
                <a:cs typeface="TH SarabunPSK" pitchFamily="34" charset="-34"/>
              </a:rPr>
              <a:t>โรงพยาบาลทั่วไป</a:t>
            </a:r>
            <a:r>
              <a:rPr lang="en-US" sz="2200" dirty="0" smtClean="0">
                <a:latin typeface="TH SarabunPSK" pitchFamily="34" charset="-34"/>
                <a:cs typeface="TH SarabunPSK" pitchFamily="34" charset="-34"/>
              </a:rPr>
              <a:t>,</a:t>
            </a:r>
            <a:r>
              <a:rPr lang="th-TH" sz="2200" dirty="0" smtClean="0">
                <a:latin typeface="TH SarabunPSK" pitchFamily="34" charset="-34"/>
                <a:cs typeface="TH SarabunPSK" pitchFamily="34" charset="-34"/>
              </a:rPr>
              <a:t>โรงพยาบาลสังกัดกรมการแพทย์</a:t>
            </a:r>
            <a:r>
              <a:rPr lang="en-US" sz="2200" dirty="0" smtClean="0">
                <a:latin typeface="TH SarabunPSK" pitchFamily="34" charset="-34"/>
                <a:cs typeface="TH SarabunPSK" pitchFamily="34" charset="-34"/>
              </a:rPr>
              <a:t>,</a:t>
            </a:r>
            <a:r>
              <a:rPr lang="th-TH" sz="2200" dirty="0" smtClean="0">
                <a:latin typeface="TH SarabunPSK" pitchFamily="34" charset="-34"/>
                <a:cs typeface="TH SarabunPSK" pitchFamily="34" charset="-34"/>
              </a:rPr>
              <a:t>กรมควบคุมโรค และกรมสุขภาพจิต ร้อยละ </a:t>
            </a:r>
            <a:r>
              <a:rPr lang="en-US" sz="2200" dirty="0" smtClean="0">
                <a:latin typeface="TH SarabunPSK" pitchFamily="34" charset="-34"/>
                <a:cs typeface="TH SarabunPSK" pitchFamily="34" charset="-34"/>
              </a:rPr>
              <a:t>100</a:t>
            </a:r>
            <a:endParaRPr lang="th-TH" sz="2200" dirty="0" smtClean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9" name="สี่เหลี่ยมผืนผ้ามุมมน 38"/>
          <p:cNvSpPr/>
          <p:nvPr/>
        </p:nvSpPr>
        <p:spPr>
          <a:xfrm>
            <a:off x="3336428" y="943702"/>
            <a:ext cx="8645365" cy="569787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12" name="สี่เหลี่ยมผืนผ้ามุมมน 19"/>
          <p:cNvSpPr/>
          <p:nvPr/>
        </p:nvSpPr>
        <p:spPr>
          <a:xfrm>
            <a:off x="220712" y="959921"/>
            <a:ext cx="3034053" cy="522038"/>
          </a:xfrm>
          <a:prstGeom prst="roundRect">
            <a:avLst/>
          </a:prstGeom>
          <a:solidFill>
            <a:srgbClr val="FFCC99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Small success </a:t>
            </a:r>
            <a:r>
              <a:rPr lang="en-US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6 </a:t>
            </a:r>
            <a:r>
              <a:rPr lang="th-TH" sz="32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เดือน</a:t>
            </a:r>
          </a:p>
        </p:txBody>
      </p:sp>
      <p:sp>
        <p:nvSpPr>
          <p:cNvPr id="30732" name="กล่องข้อความ 7"/>
          <p:cNvSpPr txBox="1">
            <a:spLocks noChangeArrowheads="1"/>
          </p:cNvSpPr>
          <p:nvPr/>
        </p:nvSpPr>
        <p:spPr bwMode="auto">
          <a:xfrm>
            <a:off x="1181100" y="1478183"/>
            <a:ext cx="160304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h-TH" sz="3600" b="1" dirty="0" smtClean="0"/>
              <a:t>รพศ./</a:t>
            </a:r>
            <a:r>
              <a:rPr lang="th-TH" sz="3600" b="1" dirty="0" err="1" smtClean="0"/>
              <a:t>รพท.</a:t>
            </a:r>
            <a:endParaRPr lang="th-TH" sz="3600" b="1" dirty="0"/>
          </a:p>
        </p:txBody>
      </p:sp>
      <p:sp>
        <p:nvSpPr>
          <p:cNvPr id="13" name="วงรี 12"/>
          <p:cNvSpPr/>
          <p:nvPr/>
        </p:nvSpPr>
        <p:spPr>
          <a:xfrm>
            <a:off x="9599982" y="6140807"/>
            <a:ext cx="850900" cy="243230"/>
          </a:xfrm>
          <a:prstGeom prst="ellipse">
            <a:avLst/>
          </a:prstGeom>
          <a:noFill/>
          <a:ln w="381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21" name="สี่เหลี่ยมผืนผ้า 20"/>
          <p:cNvSpPr/>
          <p:nvPr/>
        </p:nvSpPr>
        <p:spPr>
          <a:xfrm>
            <a:off x="1248650" y="0"/>
            <a:ext cx="10943350" cy="756742"/>
          </a:xfrm>
          <a:prstGeom prst="rect">
            <a:avLst/>
          </a:prstGeom>
          <a:solidFill>
            <a:srgbClr val="0099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ตัวชี้วัดที่        ร้อยละของโรงพยาบาลสังกัดกระทรวงสาธารณสุขมีคุณภาพมาตรฐานผ่านการรับรอง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HA </a:t>
            </a:r>
            <a:r>
              <a:rPr lang="th-TH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ขั้น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3</a:t>
            </a:r>
            <a:endParaRPr lang="th-TH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2" name="สี่เหลี่ยมคางหมู 21"/>
          <p:cNvSpPr/>
          <p:nvPr/>
        </p:nvSpPr>
        <p:spPr>
          <a:xfrm rot="16200000">
            <a:off x="590415" y="94279"/>
            <a:ext cx="756747" cy="536643"/>
          </a:xfrm>
          <a:prstGeom prst="trapezoid">
            <a:avLst>
              <a:gd name="adj" fmla="val 45996"/>
            </a:avLst>
          </a:prstGeom>
          <a:solidFill>
            <a:srgbClr val="0099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pic>
        <p:nvPicPr>
          <p:cNvPr id="23" name="Picture 2" descr="C:\Users\stat14\Desktop\symbol-ministry\logo MOPH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9187" y="15763"/>
            <a:ext cx="851341" cy="779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กล่องข้อความ 8"/>
          <p:cNvSpPr txBox="1"/>
          <p:nvPr/>
        </p:nvSpPr>
        <p:spPr>
          <a:xfrm>
            <a:off x="2213016" y="47295"/>
            <a:ext cx="652743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22</a:t>
            </a:r>
            <a:endParaRPr lang="th-TH" sz="36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4" name="กล่องข้อความ 10"/>
          <p:cNvSpPr txBox="1"/>
          <p:nvPr/>
        </p:nvSpPr>
        <p:spPr>
          <a:xfrm>
            <a:off x="329247" y="6488668"/>
            <a:ext cx="2997937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800" b="1" dirty="0">
                <a:solidFill>
                  <a:schemeClr val="accent6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แหล่งที่มา </a:t>
            </a:r>
            <a:r>
              <a:rPr lang="en-US" sz="1800" b="1" dirty="0">
                <a:solidFill>
                  <a:schemeClr val="accent6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1800" b="1" dirty="0" smtClean="0">
                <a:solidFill>
                  <a:schemeClr val="accent6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สบรส. ณ วันที่ </a:t>
            </a:r>
            <a:r>
              <a:rPr lang="en-US" sz="1800" b="1" dirty="0" smtClean="0">
                <a:solidFill>
                  <a:schemeClr val="accent6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 </a:t>
            </a:r>
            <a:r>
              <a:rPr lang="th-TH" sz="1800" b="1" dirty="0" smtClean="0">
                <a:solidFill>
                  <a:schemeClr val="accent6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เมษายน </a:t>
            </a:r>
            <a:r>
              <a:rPr lang="en-US" sz="1800" b="1" dirty="0" smtClean="0">
                <a:solidFill>
                  <a:schemeClr val="accent6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2560</a:t>
            </a:r>
            <a:endParaRPr lang="th-TH" sz="1800" b="1" dirty="0">
              <a:solidFill>
                <a:schemeClr val="accent6">
                  <a:lumMod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6" name="สี่เหลี่ยมผืนผ้า 15"/>
          <p:cNvSpPr/>
          <p:nvPr/>
        </p:nvSpPr>
        <p:spPr>
          <a:xfrm>
            <a:off x="5312979" y="3765126"/>
            <a:ext cx="1196776" cy="31814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สถาบันทันตก</a:t>
            </a:r>
            <a:r>
              <a:rPr lang="th-TH" sz="1600" b="1" dirty="0" err="1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รรม</a:t>
            </a:r>
            <a:endParaRPr lang="th-TH" sz="16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17" name="ลูกศรเชื่อมต่อแบบตรง 16"/>
          <p:cNvCxnSpPr/>
          <p:nvPr/>
        </p:nvCxnSpPr>
        <p:spPr>
          <a:xfrm rot="10800000">
            <a:off x="6511162" y="3912669"/>
            <a:ext cx="189184" cy="1588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ตาราง 14"/>
          <p:cNvGraphicFramePr>
            <a:graphicFrameLocks noGrp="1"/>
          </p:cNvGraphicFramePr>
          <p:nvPr/>
        </p:nvGraphicFramePr>
        <p:xfrm>
          <a:off x="268002" y="2128349"/>
          <a:ext cx="9018501" cy="429958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96424"/>
                <a:gridCol w="882443"/>
                <a:gridCol w="871952"/>
                <a:gridCol w="795656"/>
                <a:gridCol w="741158"/>
                <a:gridCol w="773857"/>
                <a:gridCol w="773857"/>
                <a:gridCol w="741158"/>
                <a:gridCol w="773857"/>
                <a:gridCol w="1068139"/>
              </a:tblGrid>
              <a:tr h="933831">
                <a:tc rowSpan="2">
                  <a:txBody>
                    <a:bodyPr/>
                    <a:lstStyle/>
                    <a:p>
                      <a:pPr algn="ctr"/>
                      <a:r>
                        <a:rPr lang="th-TH" sz="12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จังหวัด</a:t>
                      </a:r>
                      <a:endParaRPr lang="th-TH" sz="12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h-TH" sz="12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ไม่เข้ากระบวนการรับรอง/อยู่ระหว่าง</a:t>
                      </a:r>
                    </a:p>
                    <a:p>
                      <a:pPr algn="ctr"/>
                      <a:r>
                        <a:rPr lang="th-TH" sz="12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เตรียมการรับรองขั้น 1</a:t>
                      </a:r>
                      <a:endParaRPr lang="th-TH" sz="12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th-TH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h-TH" sz="12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ขั้น </a:t>
                      </a: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12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th-TH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h-TH" sz="12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ขั้น</a:t>
                      </a:r>
                      <a:r>
                        <a:rPr lang="th-TH" sz="12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lang="th-TH" sz="12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th-TH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h-TH" sz="12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ขั้น 3 </a:t>
                      </a:r>
                    </a:p>
                    <a:p>
                      <a:pPr algn="ctr"/>
                      <a:r>
                        <a:rPr lang="th-TH" sz="12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และที่ </a:t>
                      </a: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reaccredit</a:t>
                      </a:r>
                      <a:endParaRPr lang="th-TH" sz="12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th-TH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จำนวน รพ. </a:t>
                      </a:r>
                    </a:p>
                    <a:p>
                      <a:pPr algn="ctr"/>
                      <a:r>
                        <a:rPr lang="th-TH" sz="12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ในเขตสุขภาพ</a:t>
                      </a:r>
                      <a:endParaRPr lang="th-TH" sz="12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518795">
                <a:tc vMerge="1">
                  <a:txBody>
                    <a:bodyPr/>
                    <a:lstStyle/>
                    <a:p>
                      <a:endParaRPr lang="th-TH" sz="1600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จำนวน (แห่ง)</a:t>
                      </a:r>
                      <a:endParaRPr lang="th-TH" sz="12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คิดเป็น (ร้อยละ)</a:t>
                      </a:r>
                      <a:endParaRPr lang="th-TH" sz="12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2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จำนวน (แห่ง)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2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คิดเป็น (ร้อยละ)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2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จำนวน (แห่ง)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2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คิดเป็น (ร้อยละ)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2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จำนวน (แห่ง)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2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คิดเป็น (ร้อยละ)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ภาพรวม (แห่ง)</a:t>
                      </a:r>
                      <a:endParaRPr lang="th-TH" sz="12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11277">
                <a:tc>
                  <a:txBody>
                    <a:bodyPr/>
                    <a:lstStyle/>
                    <a:p>
                      <a:r>
                        <a:rPr lang="th-TH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นครนายก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0.00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0.00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0.00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100.00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</a:tr>
              <a:tr h="311277">
                <a:tc>
                  <a:txBody>
                    <a:bodyPr/>
                    <a:lstStyle/>
                    <a:p>
                      <a:r>
                        <a:rPr lang="th-TH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นนทบุรี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16.67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0.00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33.33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50.00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</a:tr>
              <a:tr h="311277">
                <a:tc>
                  <a:txBody>
                    <a:bodyPr/>
                    <a:lstStyle/>
                    <a:p>
                      <a:r>
                        <a:rPr lang="th-TH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ปทุมธานี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0.00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0.00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42.86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57.14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</a:tr>
              <a:tr h="356739">
                <a:tc>
                  <a:txBody>
                    <a:bodyPr/>
                    <a:lstStyle/>
                    <a:p>
                      <a:r>
                        <a:rPr lang="th-TH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พระนครศรีอยุธยา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0.00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0.00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28.57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71.43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14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</a:tr>
              <a:tr h="311277">
                <a:tc>
                  <a:txBody>
                    <a:bodyPr/>
                    <a:lstStyle/>
                    <a:p>
                      <a:r>
                        <a:rPr lang="th-TH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ลพบุรี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0.00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0.00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22.22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77.78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</a:tr>
              <a:tr h="311277">
                <a:tc>
                  <a:txBody>
                    <a:bodyPr/>
                    <a:lstStyle/>
                    <a:p>
                      <a:r>
                        <a:rPr lang="th-TH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สระบุรี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0.00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0.00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10.00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80.00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</a:tr>
              <a:tr h="311277">
                <a:tc>
                  <a:txBody>
                    <a:bodyPr/>
                    <a:lstStyle/>
                    <a:p>
                      <a:r>
                        <a:rPr lang="th-TH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สิงห์บุรี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0.00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0.00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100.00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0.00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</a:tr>
              <a:tr h="311277">
                <a:tc>
                  <a:txBody>
                    <a:bodyPr/>
                    <a:lstStyle/>
                    <a:p>
                      <a:r>
                        <a:rPr lang="th-TH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อ่างทอง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0.00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0.00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66.67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16.67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</a:tr>
              <a:tr h="311277">
                <a:tc>
                  <a:txBody>
                    <a:bodyPr/>
                    <a:lstStyle/>
                    <a:p>
                      <a:pPr algn="ctr"/>
                      <a:r>
                        <a:rPr lang="th-TH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รวม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1.69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0.00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33.90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36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61.02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59</a:t>
                      </a:r>
                      <a:endParaRPr lang="th-TH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0732" name="กล่องข้อความ 7"/>
          <p:cNvSpPr txBox="1">
            <a:spLocks noChangeArrowheads="1"/>
          </p:cNvSpPr>
          <p:nvPr/>
        </p:nvSpPr>
        <p:spPr bwMode="auto">
          <a:xfrm>
            <a:off x="1181100" y="1446247"/>
            <a:ext cx="13874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3600" b="1" dirty="0" err="1"/>
              <a:t>รพช.</a:t>
            </a:r>
            <a:endParaRPr lang="th-TH" sz="3600" b="1" dirty="0"/>
          </a:p>
        </p:txBody>
      </p:sp>
      <p:sp>
        <p:nvSpPr>
          <p:cNvPr id="13" name="วงรี 12"/>
          <p:cNvSpPr/>
          <p:nvPr/>
        </p:nvSpPr>
        <p:spPr>
          <a:xfrm>
            <a:off x="7426590" y="6164557"/>
            <a:ext cx="850900" cy="243230"/>
          </a:xfrm>
          <a:prstGeom prst="ellipse">
            <a:avLst/>
          </a:prstGeom>
          <a:noFill/>
          <a:ln w="381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19" name="สี่เหลี่ยมผืนผ้า 18"/>
          <p:cNvSpPr/>
          <p:nvPr/>
        </p:nvSpPr>
        <p:spPr>
          <a:xfrm>
            <a:off x="1005311" y="3907016"/>
            <a:ext cx="1024754" cy="28661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4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รพ.บางบัวทอง </a:t>
            </a:r>
            <a:r>
              <a:rPr lang="en-US" sz="14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2</a:t>
            </a:r>
            <a:endParaRPr lang="th-TH" sz="14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30" name="ลูกศรเชื่อมต่อแบบตรง 29"/>
          <p:cNvCxnSpPr/>
          <p:nvPr/>
        </p:nvCxnSpPr>
        <p:spPr>
          <a:xfrm rot="10800000">
            <a:off x="2033958" y="4054559"/>
            <a:ext cx="189184" cy="1588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สี่เหลี่ยมผืนผ้า 16"/>
          <p:cNvSpPr/>
          <p:nvPr/>
        </p:nvSpPr>
        <p:spPr>
          <a:xfrm>
            <a:off x="1248650" y="0"/>
            <a:ext cx="10943350" cy="756742"/>
          </a:xfrm>
          <a:prstGeom prst="rect">
            <a:avLst/>
          </a:prstGeom>
          <a:solidFill>
            <a:srgbClr val="0099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ตัวชี้วัดที่        ร้อยละของโรงพยาบาลสังกัดกระทรวงสาธารณสุขมีคุณภาพมาตรฐานผ่านการรับรอง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HA </a:t>
            </a:r>
            <a:r>
              <a:rPr lang="th-TH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ขั้น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3</a:t>
            </a:r>
            <a:endParaRPr lang="th-TH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0" name="สี่เหลี่ยมคางหมู 19"/>
          <p:cNvSpPr/>
          <p:nvPr/>
        </p:nvSpPr>
        <p:spPr>
          <a:xfrm rot="16200000">
            <a:off x="590415" y="94279"/>
            <a:ext cx="756747" cy="536643"/>
          </a:xfrm>
          <a:prstGeom prst="trapezoid">
            <a:avLst>
              <a:gd name="adj" fmla="val 45996"/>
            </a:avLst>
          </a:prstGeom>
          <a:solidFill>
            <a:srgbClr val="0099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pic>
        <p:nvPicPr>
          <p:cNvPr id="21" name="Picture 2" descr="C:\Users\stat14\Desktop\symbol-ministry\logo MOPH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9187" y="15763"/>
            <a:ext cx="851341" cy="779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กล่องข้อความ 8"/>
          <p:cNvSpPr txBox="1"/>
          <p:nvPr/>
        </p:nvSpPr>
        <p:spPr>
          <a:xfrm>
            <a:off x="2213016" y="47295"/>
            <a:ext cx="652743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22</a:t>
            </a:r>
            <a:endParaRPr lang="th-TH" sz="36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9" name="สี่เหลี่ยมผืนผ้ามุมมน 19"/>
          <p:cNvSpPr/>
          <p:nvPr/>
        </p:nvSpPr>
        <p:spPr>
          <a:xfrm>
            <a:off x="346840" y="924296"/>
            <a:ext cx="3034053" cy="522038"/>
          </a:xfrm>
          <a:prstGeom prst="roundRect">
            <a:avLst/>
          </a:prstGeom>
          <a:solidFill>
            <a:srgbClr val="FFCC99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Small success </a:t>
            </a:r>
            <a:r>
              <a:rPr lang="en-US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6 </a:t>
            </a:r>
            <a:r>
              <a:rPr lang="th-TH" sz="32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เดือน</a:t>
            </a:r>
          </a:p>
        </p:txBody>
      </p:sp>
      <p:sp>
        <p:nvSpPr>
          <p:cNvPr id="16" name="กล่องข้อความ 10"/>
          <p:cNvSpPr txBox="1"/>
          <p:nvPr/>
        </p:nvSpPr>
        <p:spPr>
          <a:xfrm>
            <a:off x="268022" y="6488668"/>
            <a:ext cx="2997937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800" b="1" dirty="0">
                <a:solidFill>
                  <a:schemeClr val="accent6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แหล่งที่มา </a:t>
            </a:r>
            <a:r>
              <a:rPr lang="en-US" sz="1800" b="1" dirty="0">
                <a:solidFill>
                  <a:schemeClr val="accent6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1800" b="1" dirty="0" smtClean="0">
                <a:solidFill>
                  <a:schemeClr val="accent6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สบรส. ณ วันที่ </a:t>
            </a:r>
            <a:r>
              <a:rPr lang="en-US" sz="1800" b="1" dirty="0" smtClean="0">
                <a:solidFill>
                  <a:schemeClr val="accent6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 </a:t>
            </a:r>
            <a:r>
              <a:rPr lang="th-TH" sz="1800" b="1" dirty="0" smtClean="0">
                <a:solidFill>
                  <a:schemeClr val="accent6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เมษายน </a:t>
            </a:r>
            <a:r>
              <a:rPr lang="en-US" sz="1800" b="1" dirty="0" smtClean="0">
                <a:solidFill>
                  <a:schemeClr val="accent6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2560</a:t>
            </a:r>
            <a:endParaRPr lang="th-TH" sz="1800" b="1" dirty="0">
              <a:solidFill>
                <a:schemeClr val="accent6">
                  <a:lumMod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8" name="กล่องข้อความ 22"/>
          <p:cNvSpPr txBox="1">
            <a:spLocks noChangeArrowheads="1"/>
          </p:cNvSpPr>
          <p:nvPr/>
        </p:nvSpPr>
        <p:spPr bwMode="auto">
          <a:xfrm>
            <a:off x="3496936" y="936793"/>
            <a:ext cx="5753943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h-TH" sz="2200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โรงพยาบาลชุมชนในสังกัดสำนักงานปลัดกระทรวงสาธารณสุข  มากกว่าร้อยละ </a:t>
            </a:r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80</a:t>
            </a:r>
            <a:endParaRPr lang="en-US" altLang="th-TH" sz="2000" b="1" dirty="0" smtClean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2" name="สี่เหลี่ยมผืนผ้ามุมมน 38"/>
          <p:cNvSpPr/>
          <p:nvPr/>
        </p:nvSpPr>
        <p:spPr>
          <a:xfrm>
            <a:off x="3494088" y="927937"/>
            <a:ext cx="5816167" cy="413975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25" name="สี่เหลี่ยมผืนผ้า 24"/>
          <p:cNvSpPr/>
          <p:nvPr/>
        </p:nvSpPr>
        <p:spPr>
          <a:xfrm>
            <a:off x="9440882" y="1383480"/>
            <a:ext cx="2561112" cy="5308270"/>
          </a:xfrm>
          <a:prstGeom prst="rect">
            <a:avLst/>
          </a:prstGeom>
          <a:ln w="38100">
            <a:solidFill>
              <a:srgbClr val="FF66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รพช.</a:t>
            </a:r>
            <a:r>
              <a:rPr lang="th-TH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ที่ผ่านการรับรอง </a:t>
            </a:r>
            <a:r>
              <a:rPr 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HA </a:t>
            </a:r>
            <a:r>
              <a:rPr lang="th-TH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ขั้นที่ </a:t>
            </a:r>
            <a:r>
              <a:rPr 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</a:p>
          <a:p>
            <a:r>
              <a:rPr lang="th-TH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จังหวัดนนทบุรี</a:t>
            </a:r>
          </a:p>
          <a:p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1.</a:t>
            </a:r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โรงพยาบาลปากเกร็ด</a:t>
            </a:r>
          </a:p>
          <a:p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2.</a:t>
            </a:r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โรงพยาบาลบางบัวทอง</a:t>
            </a:r>
          </a:p>
          <a:p>
            <a:r>
              <a:rPr lang="th-TH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จังหวัดปทุมธานี</a:t>
            </a:r>
          </a:p>
          <a:p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1.</a:t>
            </a:r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โรงพยาบาลประชาธิปัตย์</a:t>
            </a:r>
          </a:p>
          <a:p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2.</a:t>
            </a:r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โรงพยาบาลหนองเสือ</a:t>
            </a:r>
          </a:p>
          <a:p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3.</a:t>
            </a:r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โรงพยาบาลธัญบุรี</a:t>
            </a:r>
          </a:p>
          <a:p>
            <a:r>
              <a:rPr lang="th-TH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จังหวัดพระนครศรีอยุธยา</a:t>
            </a:r>
          </a:p>
          <a:p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1.</a:t>
            </a:r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โรงพยาบาลบางซ้าย</a:t>
            </a:r>
          </a:p>
          <a:p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2.</a:t>
            </a:r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โรงพยาบาลมหาราช</a:t>
            </a:r>
          </a:p>
          <a:p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3.</a:t>
            </a:r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โรงพยาบาลบางบาล</a:t>
            </a:r>
          </a:p>
          <a:p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4.</a:t>
            </a:r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โรงพยาบาลลาดบัวหลวง</a:t>
            </a:r>
          </a:p>
          <a:p>
            <a:r>
              <a:rPr lang="th-TH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จังหวัดลพบุรี</a:t>
            </a:r>
          </a:p>
          <a:p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1.</a:t>
            </a:r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โรงพยาบาลชัยบาดาล</a:t>
            </a:r>
          </a:p>
          <a:p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2.</a:t>
            </a:r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โรงพยาบาลโคกเจริญ</a:t>
            </a:r>
          </a:p>
          <a:p>
            <a:r>
              <a:rPr lang="th-TH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จังหวัดสระบุรี</a:t>
            </a:r>
          </a:p>
          <a:p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1.</a:t>
            </a:r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โรงพยาบาลหนองโดน</a:t>
            </a:r>
          </a:p>
          <a:p>
            <a:r>
              <a:rPr lang="th-TH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จังหวัดสิงห์บุรี</a:t>
            </a:r>
          </a:p>
          <a:p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1.</a:t>
            </a:r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โรงพยาบาลพรหมบุรี</a:t>
            </a:r>
          </a:p>
          <a:p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2.</a:t>
            </a:r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โรงพยาบาลค่ายบางระจัน</a:t>
            </a:r>
          </a:p>
          <a:p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3.</a:t>
            </a:r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โรงพยาบาลท่าช้าง</a:t>
            </a:r>
          </a:p>
          <a:p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4.</a:t>
            </a:r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โรงพยาบาลบางระจัน</a:t>
            </a:r>
          </a:p>
          <a:p>
            <a:r>
              <a:rPr lang="th-TH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จังหวัดอ่างทอง</a:t>
            </a:r>
          </a:p>
          <a:p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1.</a:t>
            </a:r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โรงพยาบาลป่าโมก</a:t>
            </a:r>
          </a:p>
          <a:p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2.</a:t>
            </a:r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โรงพยาบาลวิเศษชัยชาญ</a:t>
            </a:r>
          </a:p>
          <a:p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3.</a:t>
            </a:r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โรงพยาบาลสามโก้</a:t>
            </a:r>
          </a:p>
          <a:p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4.</a:t>
            </a:r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โรงพยาบาลไชโย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สี่เหลี่ยมผืนผ้ามุมมน 19"/>
          <p:cNvSpPr/>
          <p:nvPr/>
        </p:nvSpPr>
        <p:spPr>
          <a:xfrm>
            <a:off x="506382" y="1545022"/>
            <a:ext cx="3220872" cy="536027"/>
          </a:xfrm>
          <a:prstGeom prst="roundRect">
            <a:avLst/>
          </a:prstGeom>
          <a:solidFill>
            <a:srgbClr val="FFCC99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Small success </a:t>
            </a:r>
            <a:r>
              <a:rPr lang="en-US" sz="34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6 </a:t>
            </a:r>
            <a:r>
              <a:rPr lang="th-TH" sz="34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เดือน</a:t>
            </a:r>
            <a:endParaRPr lang="th-TH" sz="34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7" name="กล่องข้อความ 14"/>
          <p:cNvSpPr txBox="1">
            <a:spLocks noChangeArrowheads="1"/>
          </p:cNvSpPr>
          <p:nvPr/>
        </p:nvSpPr>
        <p:spPr bwMode="auto">
          <a:xfrm>
            <a:off x="9927247" y="6362540"/>
            <a:ext cx="203934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แหล่งที่มา </a:t>
            </a:r>
            <a:r>
              <a:rPr lang="en-US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ข้อมูลจากจังหวัด</a:t>
            </a:r>
            <a:endParaRPr lang="th-TH" sz="18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9" name="สี่เหลี่ยมผืนผ้า 18"/>
          <p:cNvSpPr/>
          <p:nvPr/>
        </p:nvSpPr>
        <p:spPr>
          <a:xfrm>
            <a:off x="1264416" y="7"/>
            <a:ext cx="10943350" cy="756742"/>
          </a:xfrm>
          <a:prstGeom prst="rect">
            <a:avLst/>
          </a:prstGeom>
          <a:solidFill>
            <a:srgbClr val="0099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ตัวชี้วัดที่         </a:t>
            </a:r>
            <a:r>
              <a:rPr lang="th-TH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ร้อยละของ รพ.สต. ที่ผ่านเกณฑ์การพัฒนาคุณภาพ รพ.สต.ติดดาว </a:t>
            </a:r>
            <a:r>
              <a:rPr lang="th-TH" sz="25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(ร้อยละ </a:t>
            </a:r>
            <a:r>
              <a:rPr lang="en-US" sz="25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10 </a:t>
            </a:r>
            <a:r>
              <a:rPr lang="th-TH" sz="25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จำนวน รพ.สต. </a:t>
            </a:r>
            <a:r>
              <a:rPr lang="en-US" sz="25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9</a:t>
            </a:r>
            <a:r>
              <a:rPr lang="th-TH" sz="25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,</a:t>
            </a:r>
            <a:r>
              <a:rPr lang="en-US" sz="25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780</a:t>
            </a:r>
            <a:r>
              <a:rPr lang="th-TH" sz="25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แห่ง)</a:t>
            </a:r>
          </a:p>
        </p:txBody>
      </p:sp>
      <p:sp>
        <p:nvSpPr>
          <p:cNvPr id="22" name="สี่เหลี่ยมคางหมู 21"/>
          <p:cNvSpPr/>
          <p:nvPr/>
        </p:nvSpPr>
        <p:spPr>
          <a:xfrm rot="16200000">
            <a:off x="590415" y="94286"/>
            <a:ext cx="756747" cy="536643"/>
          </a:xfrm>
          <a:prstGeom prst="trapezoid">
            <a:avLst>
              <a:gd name="adj" fmla="val 45996"/>
            </a:avLst>
          </a:prstGeom>
          <a:solidFill>
            <a:srgbClr val="0099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pic>
        <p:nvPicPr>
          <p:cNvPr id="24" name="Picture 2" descr="C:\Users\stat14\Desktop\symbol-ministry\logo MOPH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6123" y="15770"/>
            <a:ext cx="851341" cy="779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กล่องข้อความ 8"/>
          <p:cNvSpPr txBox="1"/>
          <p:nvPr/>
        </p:nvSpPr>
        <p:spPr>
          <a:xfrm>
            <a:off x="2118423" y="63064"/>
            <a:ext cx="652743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23</a:t>
            </a:r>
            <a:endParaRPr lang="th-TH" sz="36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graphicFrame>
        <p:nvGraphicFramePr>
          <p:cNvPr id="10" name="ตาราง 9"/>
          <p:cNvGraphicFramePr>
            <a:graphicFrameLocks noGrp="1"/>
          </p:cNvGraphicFramePr>
          <p:nvPr/>
        </p:nvGraphicFramePr>
        <p:xfrm>
          <a:off x="315311" y="2546070"/>
          <a:ext cx="11540359" cy="18052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855780"/>
                <a:gridCol w="851338"/>
                <a:gridCol w="819806"/>
                <a:gridCol w="819807"/>
                <a:gridCol w="788276"/>
                <a:gridCol w="835573"/>
                <a:gridCol w="851338"/>
                <a:gridCol w="804041"/>
                <a:gridCol w="914400"/>
              </a:tblGrid>
              <a:tr h="902606">
                <a:tc>
                  <a:txBody>
                    <a:bodyPr/>
                    <a:lstStyle/>
                    <a:p>
                      <a:pPr algn="ctr"/>
                      <a:r>
                        <a:rPr lang="th-TH" sz="2000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                                           </a:t>
                      </a:r>
                      <a:r>
                        <a:rPr lang="th-TH" sz="2400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  </a:t>
                      </a:r>
                      <a:r>
                        <a:rPr lang="th-TH" sz="24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จังหวัด</a:t>
                      </a:r>
                    </a:p>
                    <a:p>
                      <a:pPr algn="l"/>
                      <a:r>
                        <a:rPr lang="th-TH" sz="24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 ผลการดำเนินงาน</a:t>
                      </a:r>
                      <a:endParaRPr lang="th-TH" sz="24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นนทบุรี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ปทุมธานี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อยุธยา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สระบุรี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ลพบุรี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สิงห์บุรี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อ่างทอง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นครนายก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</a:tr>
              <a:tr h="902606">
                <a:tc>
                  <a:txBody>
                    <a:bodyPr/>
                    <a:lstStyle/>
                    <a:p>
                      <a:r>
                        <a:rPr lang="th-TH" sz="240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ทีมประเมินระดับเขตสุขภาพชี้แจงการดำเนินงานและพัฒนาทีมประเมินระดับจังหวัด/อำเภอ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11" name="ตัวเชื่อมต่อตรง 10"/>
          <p:cNvCxnSpPr/>
          <p:nvPr/>
        </p:nvCxnSpPr>
        <p:spPr>
          <a:xfrm>
            <a:off x="331075" y="2569779"/>
            <a:ext cx="4840015" cy="77251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สี่เหลี่ยมผืนผ้ามุมมน 19"/>
          <p:cNvSpPr/>
          <p:nvPr/>
        </p:nvSpPr>
        <p:spPr>
          <a:xfrm>
            <a:off x="679803" y="1276998"/>
            <a:ext cx="2725549" cy="536027"/>
          </a:xfrm>
          <a:prstGeom prst="roundRect">
            <a:avLst/>
          </a:prstGeom>
          <a:solidFill>
            <a:srgbClr val="FFCC99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Small success </a:t>
            </a:r>
            <a:r>
              <a:rPr lang="en-US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6 </a:t>
            </a:r>
            <a: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เดือน</a:t>
            </a:r>
            <a:endParaRPr lang="th-TH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7" name="กล่องข้อความ 14"/>
          <p:cNvSpPr txBox="1">
            <a:spLocks noChangeArrowheads="1"/>
          </p:cNvSpPr>
          <p:nvPr/>
        </p:nvSpPr>
        <p:spPr bwMode="auto">
          <a:xfrm>
            <a:off x="9911481" y="6472902"/>
            <a:ext cx="203934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แหล่งที่มา </a:t>
            </a:r>
            <a:r>
              <a:rPr lang="en-US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ข้อมูลจากจังหวัด</a:t>
            </a:r>
            <a:endParaRPr lang="th-TH" sz="18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9" name="สี่เหลี่ยมผืนผ้า 18"/>
          <p:cNvSpPr/>
          <p:nvPr/>
        </p:nvSpPr>
        <p:spPr>
          <a:xfrm>
            <a:off x="1264416" y="7"/>
            <a:ext cx="10943350" cy="1087814"/>
          </a:xfrm>
          <a:prstGeom prst="rect">
            <a:avLst/>
          </a:prstGeom>
          <a:solidFill>
            <a:srgbClr val="0099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ตัวชี้วัดที่            </a:t>
            </a:r>
            <a:r>
              <a:rPr lang="th-TH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ระดับความสำเร็จของเขตสุขภาพที่มีการบริหารจัดการระบบการผลิตและพัฒนากำลังคน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                      ได้ตามเกณฑ์เป้าหมายที่กำหนด </a:t>
            </a:r>
            <a:r>
              <a:rPr lang="th-TH" sz="2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(7 เขตสุขภาพ ผ่านเกณฑ์ ทั้ง 5 องค์ประกอบที่ระดับคะแนน </a:t>
            </a:r>
            <a:r>
              <a:rPr lang="en-US" sz="2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3</a:t>
            </a:r>
            <a:r>
              <a:rPr lang="th-TH" sz="2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)</a:t>
            </a:r>
            <a:endParaRPr lang="en-US" sz="26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2" name="สี่เหลี่ยมคางหมู 21"/>
          <p:cNvSpPr/>
          <p:nvPr/>
        </p:nvSpPr>
        <p:spPr>
          <a:xfrm rot="16200000">
            <a:off x="424878" y="259822"/>
            <a:ext cx="1087821" cy="536643"/>
          </a:xfrm>
          <a:prstGeom prst="trapezoid">
            <a:avLst>
              <a:gd name="adj" fmla="val 45996"/>
            </a:avLst>
          </a:prstGeom>
          <a:solidFill>
            <a:srgbClr val="0099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pic>
        <p:nvPicPr>
          <p:cNvPr id="24" name="Picture 2" descr="C:\Users\stat14\Desktop\symbol-ministry\logo MOPH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4953" y="157664"/>
            <a:ext cx="851341" cy="779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กล่องข้อความ 8"/>
          <p:cNvSpPr txBox="1"/>
          <p:nvPr/>
        </p:nvSpPr>
        <p:spPr>
          <a:xfrm>
            <a:off x="2260317" y="-15766"/>
            <a:ext cx="704039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24</a:t>
            </a:r>
            <a:endParaRPr lang="th-TH" sz="40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graphicFrame>
        <p:nvGraphicFramePr>
          <p:cNvPr id="10" name="ตาราง 9"/>
          <p:cNvGraphicFramePr>
            <a:graphicFrameLocks noGrp="1"/>
          </p:cNvGraphicFramePr>
          <p:nvPr/>
        </p:nvGraphicFramePr>
        <p:xfrm>
          <a:off x="315311" y="2013884"/>
          <a:ext cx="11540359" cy="437242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855780"/>
                <a:gridCol w="851338"/>
                <a:gridCol w="819806"/>
                <a:gridCol w="819807"/>
                <a:gridCol w="788276"/>
                <a:gridCol w="835573"/>
                <a:gridCol w="851338"/>
                <a:gridCol w="804041"/>
                <a:gridCol w="914400"/>
              </a:tblGrid>
              <a:tr h="902606">
                <a:tc>
                  <a:txBody>
                    <a:bodyPr/>
                    <a:lstStyle/>
                    <a:p>
                      <a:pPr algn="ctr"/>
                      <a:r>
                        <a:rPr lang="th-TH" sz="2200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                                               </a:t>
                      </a:r>
                      <a:r>
                        <a:rPr lang="th-TH" sz="22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จังหวัด</a:t>
                      </a:r>
                    </a:p>
                    <a:p>
                      <a:pPr algn="l"/>
                      <a:r>
                        <a:rPr lang="th-TH" sz="22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ผลการดำเนินงาน</a:t>
                      </a:r>
                      <a:endParaRPr lang="th-TH" sz="22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นนทบุรี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ปทุมธานี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อยุธยา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สระบุรี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ลพบุรี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สิงห์บุรี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อ่างทอง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นครนายก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</a:tr>
              <a:tr h="662272">
                <a:tc>
                  <a:txBody>
                    <a:bodyPr/>
                    <a:lstStyle/>
                    <a:p>
                      <a:r>
                        <a:rPr lang="th-TH" sz="220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องค์ประกอบที่</a:t>
                      </a:r>
                      <a:r>
                        <a:rPr lang="th-TH" sz="2200" kern="1200" baseline="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</a:t>
                      </a:r>
                      <a:r>
                        <a:rPr lang="en-US" sz="2200" kern="1200" baseline="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1 </a:t>
                      </a:r>
                      <a:r>
                        <a:rPr lang="th-TH" sz="2200" kern="1200" baseline="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การวางแผนการผลิตและพัฒนากำลังคนของเขตสุขภาพ</a:t>
                      </a:r>
                      <a:endParaRPr lang="en-US" sz="2200" kern="1200" dirty="0">
                        <a:solidFill>
                          <a:schemeClr val="dk1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</a:tr>
              <a:tr h="902606">
                <a:tc>
                  <a:txBody>
                    <a:bodyPr/>
                    <a:lstStyle/>
                    <a:p>
                      <a:r>
                        <a:rPr lang="th-TH" sz="220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องค์ประกอบที่</a:t>
                      </a:r>
                      <a:r>
                        <a:rPr lang="th-TH" sz="2200" kern="1200" baseline="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</a:t>
                      </a:r>
                      <a:r>
                        <a:rPr lang="en-US" sz="2200" kern="1200" baseline="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2 </a:t>
                      </a:r>
                      <a:r>
                        <a:rPr lang="th-TH" sz="2200" kern="1200" baseline="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การสร้างความร่วมมือด้านการผลิตและพัฒนากำลังคน</a:t>
                      </a:r>
                      <a:r>
                        <a:rPr lang="en-US" sz="2200" kern="1200" baseline="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</a:t>
                      </a:r>
                      <a:endParaRPr lang="en-US" sz="2200" kern="1200" dirty="0">
                        <a:solidFill>
                          <a:schemeClr val="dk1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</a:tr>
              <a:tr h="902606">
                <a:tc>
                  <a:txBody>
                    <a:bodyPr/>
                    <a:lstStyle/>
                    <a:p>
                      <a:r>
                        <a:rPr lang="th-TH" sz="220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องค์ประกอบที่</a:t>
                      </a:r>
                      <a:r>
                        <a:rPr lang="th-TH" sz="2200" kern="1200" baseline="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</a:t>
                      </a:r>
                      <a:r>
                        <a:rPr lang="en-US" sz="2200" kern="1200" baseline="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3 </a:t>
                      </a:r>
                      <a:r>
                        <a:rPr lang="th-TH" sz="2200" kern="1200" baseline="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การบริหารงบประมาณด้านการผลิตและพัฒนากำลังคน</a:t>
                      </a:r>
                      <a:r>
                        <a:rPr lang="en-US" sz="2200" kern="1200" baseline="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</a:t>
                      </a:r>
                      <a:endParaRPr lang="en-US" sz="2200" kern="1200" dirty="0">
                        <a:solidFill>
                          <a:schemeClr val="dk1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</a:tr>
              <a:tr h="902606">
                <a:tc>
                  <a:txBody>
                    <a:bodyPr/>
                    <a:lstStyle/>
                    <a:p>
                      <a:r>
                        <a:rPr lang="th-TH" sz="220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องค์ประกอบที่</a:t>
                      </a:r>
                      <a:r>
                        <a:rPr lang="th-TH" sz="2200" kern="1200" baseline="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</a:t>
                      </a:r>
                      <a:r>
                        <a:rPr lang="en-US" sz="2200" kern="1200" baseline="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4 </a:t>
                      </a:r>
                      <a:r>
                        <a:rPr lang="th-TH" sz="2200" kern="1200" baseline="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การบริหารจัดการด้านการผลิตและพัฒนากำลังคน</a:t>
                      </a:r>
                      <a:endParaRPr lang="en-US" sz="2200" kern="1200" dirty="0">
                        <a:solidFill>
                          <a:schemeClr val="dk1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11" name="ตัวเชื่อมต่อตรง 10"/>
          <p:cNvCxnSpPr/>
          <p:nvPr/>
        </p:nvCxnSpPr>
        <p:spPr>
          <a:xfrm>
            <a:off x="299544" y="2049507"/>
            <a:ext cx="4840015" cy="77251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กล่องข้อความ 22"/>
          <p:cNvSpPr txBox="1">
            <a:spLocks noChangeArrowheads="1"/>
          </p:cNvSpPr>
          <p:nvPr/>
        </p:nvSpPr>
        <p:spPr bwMode="auto">
          <a:xfrm>
            <a:off x="3920085" y="1276055"/>
            <a:ext cx="722613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เขตสุขภาพที่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4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ผ่านเกณฑ์ตามองค์ประกอบข้อที่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1 – 4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ที่ระดับคะแนน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2</a:t>
            </a:r>
          </a:p>
        </p:txBody>
      </p:sp>
      <p:sp>
        <p:nvSpPr>
          <p:cNvPr id="14" name="สี่เหลี่ยมผืนผ้ามุมมน 38"/>
          <p:cNvSpPr/>
          <p:nvPr/>
        </p:nvSpPr>
        <p:spPr>
          <a:xfrm>
            <a:off x="3751592" y="1243247"/>
            <a:ext cx="7410393" cy="569788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คำบรรยายภาพแบบลูกศรลง 13"/>
          <p:cNvSpPr/>
          <p:nvPr/>
        </p:nvSpPr>
        <p:spPr>
          <a:xfrm rot="16200000">
            <a:off x="646390" y="709428"/>
            <a:ext cx="1954922" cy="2648611"/>
          </a:xfrm>
          <a:prstGeom prst="downArrowCallout">
            <a:avLst/>
          </a:prstGeom>
          <a:ln w="57150">
            <a:solidFill>
              <a:srgbClr val="0070C0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0" y="1"/>
            <a:ext cx="12192000" cy="567558"/>
          </a:xfrm>
          <a:prstGeom prst="rect">
            <a:avLst/>
          </a:prstGeom>
          <a:gradFill flip="none" rotWithShape="1">
            <a:gsLst>
              <a:gs pos="0">
                <a:srgbClr val="046538">
                  <a:shade val="30000"/>
                  <a:satMod val="115000"/>
                </a:srgbClr>
              </a:gs>
              <a:gs pos="50000">
                <a:srgbClr val="046538">
                  <a:shade val="67500"/>
                  <a:satMod val="115000"/>
                </a:srgbClr>
              </a:gs>
              <a:gs pos="100000">
                <a:srgbClr val="046538">
                  <a:shade val="100000"/>
                  <a:satMod val="115000"/>
                </a:srgbClr>
              </a:gs>
            </a:gsLst>
            <a:lin ang="5400000" scaled="1"/>
            <a:tileRect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5123" name="กล่องข้อความ 25"/>
          <p:cNvSpPr txBox="1">
            <a:spLocks noChangeArrowheads="1"/>
          </p:cNvSpPr>
          <p:nvPr/>
        </p:nvSpPr>
        <p:spPr bwMode="auto">
          <a:xfrm>
            <a:off x="7021513" y="3433763"/>
            <a:ext cx="46037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th-TH" altLang="th-TH">
              <a:latin typeface="Calibri" pitchFamily="34" charset="0"/>
              <a:cs typeface="Cordia New" pitchFamily="34" charset="-34"/>
            </a:endParaRPr>
          </a:p>
        </p:txBody>
      </p:sp>
      <p:sp>
        <p:nvSpPr>
          <p:cNvPr id="2" name="กล่องข้อความ 1"/>
          <p:cNvSpPr txBox="1"/>
          <p:nvPr/>
        </p:nvSpPr>
        <p:spPr>
          <a:xfrm>
            <a:off x="271193" y="1272791"/>
            <a:ext cx="1715258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ไตรมาส</a:t>
            </a:r>
            <a:r>
              <a:rPr lang="th-TH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ไม่ผ่านเกณฑ์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8</a:t>
            </a:r>
            <a:r>
              <a:rPr lang="th-TH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h-TH" sz="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ตัวชี้วัด</a:t>
            </a:r>
          </a:p>
        </p:txBody>
      </p:sp>
      <p:sp>
        <p:nvSpPr>
          <p:cNvPr id="9" name="กล่องข้อความ 8"/>
          <p:cNvSpPr txBox="1"/>
          <p:nvPr/>
        </p:nvSpPr>
        <p:spPr>
          <a:xfrm>
            <a:off x="368300" y="59175"/>
            <a:ext cx="1138237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การดําเนินงานตามคํารับรองการปฏิบัติราชการฯ </a:t>
            </a:r>
            <a:r>
              <a:rPr lang="th-TH" sz="32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ประจําปี</a:t>
            </a:r>
            <a:r>
              <a:rPr lang="th-TH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งบประมาณ พ.ศ. 2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560</a:t>
            </a:r>
            <a:endParaRPr lang="th-TH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1" name="สี่เหลี่ยมมุมมน 10"/>
          <p:cNvSpPr/>
          <p:nvPr/>
        </p:nvSpPr>
        <p:spPr>
          <a:xfrm>
            <a:off x="3058510" y="721970"/>
            <a:ext cx="8607973" cy="2777970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h-TH" sz="2000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endParaRPr lang="th-TH" sz="2000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endParaRPr lang="th-TH" sz="2000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endParaRPr lang="th-TH" sz="2000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endParaRPr lang="th-TH" sz="18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h-TH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ตัวชี้วัดที่ </a:t>
            </a:r>
            <a:r>
              <a:rPr lang="en-US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8 </a:t>
            </a:r>
            <a:r>
              <a:rPr lang="th-TH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อัตราการเสียชีวิตจากการบาดเจ็บทางถนน</a:t>
            </a:r>
            <a:endParaRPr lang="en-US" sz="18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h-TH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ตัวชี้วัดที่ </a:t>
            </a:r>
            <a:r>
              <a:rPr lang="en-US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9 </a:t>
            </a:r>
            <a:r>
              <a:rPr lang="th-TH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อัตราผู้ป่วยความดันโลหิตสูงและ/หรือเบาหวานรายใหม่</a:t>
            </a:r>
            <a:endParaRPr lang="en-US" sz="18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h-TH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ตัวชี้วัดที่ </a:t>
            </a:r>
            <a:r>
              <a:rPr lang="en-US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13 </a:t>
            </a:r>
            <a:r>
              <a:rPr lang="th-TH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ร้อยละของผู้ป่วยโรคเบาหวานและโรคความดันโลหิตสูงที่ควบคุมได้</a:t>
            </a:r>
            <a:endParaRPr lang="en-US" sz="18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h-TH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ตัวชี้วัดที่ </a:t>
            </a:r>
            <a:r>
              <a:rPr lang="en-US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15 </a:t>
            </a:r>
            <a:r>
              <a:rPr lang="th-TH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อัตราตายของผู้ป่วยโรคหลอดเลือดสมอง</a:t>
            </a:r>
          </a:p>
          <a:p>
            <a:r>
              <a:rPr lang="th-TH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ตัวชี้วัดที่ </a:t>
            </a:r>
            <a:r>
              <a:rPr lang="en-US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18 </a:t>
            </a:r>
            <a:r>
              <a:rPr lang="th-TH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อัตราตายจากโรคหลอดเลือดหัวใจ</a:t>
            </a:r>
          </a:p>
          <a:p>
            <a:r>
              <a:rPr lang="th-TH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ตัวชี้วัดที่ </a:t>
            </a:r>
            <a:r>
              <a:rPr lang="en-US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20 </a:t>
            </a:r>
            <a:r>
              <a:rPr lang="th-TH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ร้อยละของผู้ป่วย </a:t>
            </a:r>
            <a:r>
              <a:rPr lang="en-US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CKD </a:t>
            </a:r>
            <a:r>
              <a:rPr lang="th-TH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ที่มีอัตราการลดลงของ</a:t>
            </a:r>
            <a:r>
              <a:rPr lang="en-US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eGFR</a:t>
            </a:r>
            <a:r>
              <a:rPr lang="en-US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&lt;4ml/min/1.73m2/yr</a:t>
            </a:r>
          </a:p>
          <a:p>
            <a:r>
              <a:rPr lang="th-TH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ตัวชี้วัดที่ </a:t>
            </a:r>
            <a:r>
              <a:rPr lang="en-US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22 </a:t>
            </a:r>
            <a:r>
              <a:rPr lang="th-TH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ร้อยละของโรงพยาบาลสังกัดกระทรวงสาธารณสุขมีคุณภาพมาตรฐานผ่าน</a:t>
            </a:r>
          </a:p>
          <a:p>
            <a:r>
              <a:rPr lang="th-TH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       การรับรอง </a:t>
            </a:r>
            <a:r>
              <a:rPr lang="en-US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 </a:t>
            </a:r>
            <a:r>
              <a:rPr lang="th-TH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ขั้น </a:t>
            </a:r>
            <a:r>
              <a:rPr lang="en-US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</a:p>
          <a:p>
            <a:r>
              <a:rPr lang="th-TH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ตัวชี้วัดที่ </a:t>
            </a:r>
            <a:r>
              <a:rPr lang="en-US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28 </a:t>
            </a:r>
            <a:r>
              <a:rPr lang="th-TH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ร้อยละของหน่วยบริการที่ประสบภาวะวิกฤติทางการเงิน</a:t>
            </a:r>
            <a:endParaRPr lang="en-US" sz="18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sz="2000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endParaRPr lang="en-US" sz="2000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endParaRPr lang="en-US" sz="2000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endParaRPr lang="th-TH" sz="2000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endParaRPr lang="en-US" sz="2000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9" name="สี่เหลี่ยมมุมมน 18"/>
          <p:cNvSpPr/>
          <p:nvPr/>
        </p:nvSpPr>
        <p:spPr>
          <a:xfrm>
            <a:off x="3100553" y="3673356"/>
            <a:ext cx="8607973" cy="3042750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66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h-TH" sz="2000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endParaRPr lang="th-TH" sz="2000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endParaRPr lang="th-TH" sz="2000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endParaRPr lang="th-TH" sz="2000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endParaRPr lang="th-TH" sz="18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h-TH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ตัวชี้วัดที่ </a:t>
            </a:r>
            <a:r>
              <a:rPr lang="en-US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8 </a:t>
            </a:r>
            <a:r>
              <a:rPr lang="th-TH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อัตราการเสียชีวิตจากการบาดเจ็บทางถนน</a:t>
            </a:r>
            <a:endParaRPr lang="en-US" sz="18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h-TH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ตัวชี้วัดที่ </a:t>
            </a:r>
            <a:r>
              <a:rPr lang="en-US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9 </a:t>
            </a:r>
            <a:r>
              <a:rPr lang="th-TH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อัตราผู้ป่วยความดันโลหิตสูงและ/หรือเบาหวานราย</a:t>
            </a:r>
            <a:r>
              <a:rPr lang="th-TH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ใหม่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ตัวชี้วัดที่ </a:t>
            </a:r>
            <a:r>
              <a:rPr lang="en-US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10 </a:t>
            </a:r>
            <a:r>
              <a:rPr lang="th-TH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ร้อยละของผู้ป่วย</a:t>
            </a:r>
            <a:r>
              <a:rPr lang="th-TH" sz="1800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ยาเสพติด</a:t>
            </a:r>
            <a:r>
              <a:rPr lang="th-TH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ที่หยุดเสพต่อเนื่อง 3 เดือน หลังจำหน่าย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       จากการบำบัดรักษาตามเกณฑ์กำหนด (</a:t>
            </a:r>
            <a:r>
              <a:rPr lang="en-US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 months remission rate</a:t>
            </a:r>
            <a:r>
              <a:rPr lang="th-TH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lang="en-US" sz="18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h-TH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ตัวชี้วัดที่ </a:t>
            </a:r>
            <a:r>
              <a:rPr lang="en-US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13 </a:t>
            </a:r>
            <a:r>
              <a:rPr lang="th-TH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ร้อยละของผู้ป่วยโรคเบาหวานและโรคความดันโลหิตสูงที่ควบคุมได้</a:t>
            </a:r>
            <a:endParaRPr lang="en-US" sz="18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h-TH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ตัวชี้วัดที่ </a:t>
            </a:r>
            <a:r>
              <a:rPr lang="en-US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15 </a:t>
            </a:r>
            <a:r>
              <a:rPr lang="th-TH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อัตราตายของผู้ป่วยโรคหลอดเลือดสมอง</a:t>
            </a:r>
          </a:p>
          <a:p>
            <a:r>
              <a:rPr lang="th-TH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ตัวชี้วัดที่ </a:t>
            </a:r>
            <a:r>
              <a:rPr lang="en-US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18 </a:t>
            </a:r>
            <a:r>
              <a:rPr lang="th-TH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อัตราตายจากโรคหลอดเลือดหัวใจ</a:t>
            </a:r>
          </a:p>
          <a:p>
            <a:r>
              <a:rPr lang="th-TH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ตัวชี้วัดที่ </a:t>
            </a:r>
            <a:r>
              <a:rPr lang="en-US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22 </a:t>
            </a:r>
            <a:r>
              <a:rPr lang="th-TH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ร้อยละของโรงพยาบาลสังกัดกระทรวงสาธารณสุขมีคุณภาพมาตรฐานผ่าน</a:t>
            </a:r>
          </a:p>
          <a:p>
            <a:r>
              <a:rPr lang="th-TH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       การรับรอง </a:t>
            </a:r>
            <a:r>
              <a:rPr lang="en-US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 </a:t>
            </a:r>
            <a:r>
              <a:rPr lang="th-TH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ขั้น </a:t>
            </a:r>
            <a:r>
              <a:rPr lang="en-US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  <a:endParaRPr lang="th-TH" sz="18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h-TH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ตัวชี้วัดที่ </a:t>
            </a:r>
            <a:r>
              <a:rPr lang="en-US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28 </a:t>
            </a:r>
            <a:r>
              <a:rPr lang="th-TH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ร้อยละของหน่วยบริการที่ประสบภาวะวิกฤติทางการเงิน</a:t>
            </a:r>
            <a:endParaRPr lang="en-US" sz="18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sz="2000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endParaRPr lang="en-US" sz="2000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endParaRPr lang="en-US" sz="2000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endParaRPr lang="th-TH" sz="2000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endParaRPr lang="en-US" sz="2000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0" name="คำบรรยายภาพแบบลูกศรลง 19"/>
          <p:cNvSpPr/>
          <p:nvPr/>
        </p:nvSpPr>
        <p:spPr>
          <a:xfrm rot="16200000">
            <a:off x="688431" y="3715388"/>
            <a:ext cx="1954922" cy="2648611"/>
          </a:xfrm>
          <a:prstGeom prst="downArrowCallout">
            <a:avLst/>
          </a:prstGeom>
          <a:ln w="57150">
            <a:solidFill>
              <a:srgbClr val="FF6600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1" name="กล่องข้อความ 1"/>
          <p:cNvSpPr txBox="1"/>
          <p:nvPr/>
        </p:nvSpPr>
        <p:spPr>
          <a:xfrm>
            <a:off x="313234" y="4294517"/>
            <a:ext cx="1715258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ไตรมาส</a:t>
            </a:r>
            <a:r>
              <a:rPr lang="th-TH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ไม่ผ่านเกณฑ์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8</a:t>
            </a:r>
            <a:r>
              <a:rPr lang="th-TH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h-TH" sz="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ตัวชี้วัด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สี่เหลี่ยมผืนผ้ามุมมน 19"/>
          <p:cNvSpPr/>
          <p:nvPr/>
        </p:nvSpPr>
        <p:spPr>
          <a:xfrm>
            <a:off x="504502" y="1387360"/>
            <a:ext cx="3294993" cy="536027"/>
          </a:xfrm>
          <a:prstGeom prst="roundRect">
            <a:avLst/>
          </a:prstGeom>
          <a:solidFill>
            <a:srgbClr val="FFCC99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Small success </a:t>
            </a:r>
            <a:r>
              <a:rPr lang="en-US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6 </a:t>
            </a:r>
            <a:r>
              <a:rPr lang="th-TH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เดือน</a:t>
            </a:r>
            <a:endParaRPr lang="th-TH" sz="32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7" name="กล่องข้อความ 14"/>
          <p:cNvSpPr txBox="1">
            <a:spLocks noChangeArrowheads="1"/>
          </p:cNvSpPr>
          <p:nvPr/>
        </p:nvSpPr>
        <p:spPr bwMode="auto">
          <a:xfrm>
            <a:off x="9911481" y="6315242"/>
            <a:ext cx="203934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แหล่งที่มา </a:t>
            </a:r>
            <a:r>
              <a:rPr lang="en-US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ข้อมูลจากจังหวัด</a:t>
            </a:r>
            <a:endParaRPr lang="th-TH" sz="18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9" name="สี่เหลี่ยมผืนผ้า 18"/>
          <p:cNvSpPr/>
          <p:nvPr/>
        </p:nvSpPr>
        <p:spPr>
          <a:xfrm>
            <a:off x="1264416" y="7"/>
            <a:ext cx="10943350" cy="819800"/>
          </a:xfrm>
          <a:prstGeom prst="rect">
            <a:avLst/>
          </a:prstGeom>
          <a:solidFill>
            <a:srgbClr val="0099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th-TH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ตัวชี้วัดที่            </a:t>
            </a:r>
            <a:r>
              <a:rPr lang="th-TH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ร้อยละของหน่วยงานที่มีการนำดัชนีความสุขของคนทำงาน (</a:t>
            </a:r>
            <a:r>
              <a:rPr lang="en-US" sz="2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Happinometer</a:t>
            </a: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) </a:t>
            </a:r>
            <a:r>
              <a:rPr lang="th-TH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ไปใช้  </a:t>
            </a:r>
            <a:r>
              <a:rPr lang="th-TH" sz="2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(ร้อยละ </a:t>
            </a:r>
            <a:r>
              <a:rPr lang="en-US" sz="2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50</a:t>
            </a:r>
            <a:r>
              <a:rPr lang="th-TH" sz="2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)</a:t>
            </a:r>
            <a:endParaRPr lang="en-US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2" name="สี่เหลี่ยมคางหมู 21"/>
          <p:cNvSpPr/>
          <p:nvPr/>
        </p:nvSpPr>
        <p:spPr>
          <a:xfrm rot="16200000">
            <a:off x="543118" y="141581"/>
            <a:ext cx="851342" cy="536643"/>
          </a:xfrm>
          <a:prstGeom prst="trapezoid">
            <a:avLst>
              <a:gd name="adj" fmla="val 45996"/>
            </a:avLst>
          </a:prstGeom>
          <a:solidFill>
            <a:srgbClr val="0099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pic>
        <p:nvPicPr>
          <p:cNvPr id="24" name="Picture 2" descr="C:\Users\stat14\Desktop\symbol-ministry\logo MOPH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9187" y="31532"/>
            <a:ext cx="851341" cy="779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กล่องข้อความ 8"/>
          <p:cNvSpPr txBox="1"/>
          <p:nvPr/>
        </p:nvSpPr>
        <p:spPr>
          <a:xfrm>
            <a:off x="2260317" y="47298"/>
            <a:ext cx="704039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25</a:t>
            </a:r>
            <a:endParaRPr lang="th-TH" sz="40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graphicFrame>
        <p:nvGraphicFramePr>
          <p:cNvPr id="10" name="ตาราง 9"/>
          <p:cNvGraphicFramePr>
            <a:graphicFrameLocks noGrp="1"/>
          </p:cNvGraphicFramePr>
          <p:nvPr/>
        </p:nvGraphicFramePr>
        <p:xfrm>
          <a:off x="378372" y="2676034"/>
          <a:ext cx="11398470" cy="174390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796078"/>
                <a:gridCol w="840872"/>
                <a:gridCol w="809726"/>
                <a:gridCol w="809727"/>
                <a:gridCol w="778584"/>
                <a:gridCol w="825299"/>
                <a:gridCol w="840872"/>
                <a:gridCol w="794155"/>
                <a:gridCol w="903157"/>
              </a:tblGrid>
              <a:tr h="839676">
                <a:tc>
                  <a:txBody>
                    <a:bodyPr/>
                    <a:lstStyle/>
                    <a:p>
                      <a:pPr algn="ctr"/>
                      <a:r>
                        <a:rPr lang="th-TH" sz="2400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                                           </a:t>
                      </a:r>
                      <a:r>
                        <a:rPr lang="th-TH" sz="24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จังหวัด</a:t>
                      </a:r>
                    </a:p>
                    <a:p>
                      <a:pPr algn="l"/>
                      <a:r>
                        <a:rPr lang="th-TH" sz="24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ผลการดำเนินงาน</a:t>
                      </a:r>
                      <a:endParaRPr lang="th-TH" sz="24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นนทบุรี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ปทุมธานี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อยุธยา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สระบุรี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ลพบุรี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สิงห์บุรี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อ่างทอง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นครนายก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</a:tr>
              <a:tr h="904227">
                <a:tc>
                  <a:txBody>
                    <a:bodyPr/>
                    <a:lstStyle/>
                    <a:p>
                      <a:r>
                        <a:rPr lang="th-TH" sz="240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มีการชี้แจงทำความเข้าใจแนวทางการวัดดัชนีความสุขของคนทำงานและการนำดัชนีความสุขของคนทำงานไปใช้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11" name="ตัวเชื่อมต่อตรง 10"/>
          <p:cNvCxnSpPr/>
          <p:nvPr/>
        </p:nvCxnSpPr>
        <p:spPr>
          <a:xfrm>
            <a:off x="315310" y="2695903"/>
            <a:ext cx="4824249" cy="81980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กล่องข้อความ 22"/>
          <p:cNvSpPr txBox="1">
            <a:spLocks noChangeArrowheads="1"/>
          </p:cNvSpPr>
          <p:nvPr/>
        </p:nvSpPr>
        <p:spPr bwMode="auto">
          <a:xfrm>
            <a:off x="4377299" y="1386417"/>
            <a:ext cx="659551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มีการชี้แจงทำความเข้าใจแนวทางการวัดดัชนีความสุขของคนทำงาน</a:t>
            </a:r>
          </a:p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และการนำดัชนีความสุขของคนทำงานไปใช้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4" name="สี่เหลี่ยมผืนผ้ามุมมน 38"/>
          <p:cNvSpPr/>
          <p:nvPr/>
        </p:nvSpPr>
        <p:spPr>
          <a:xfrm>
            <a:off x="4145743" y="1322076"/>
            <a:ext cx="6953181" cy="1058515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ตัวเชื่อมต่อตรง 24"/>
          <p:cNvCxnSpPr/>
          <p:nvPr/>
        </p:nvCxnSpPr>
        <p:spPr>
          <a:xfrm>
            <a:off x="2723040" y="4037701"/>
            <a:ext cx="8349609" cy="12275"/>
          </a:xfrm>
          <a:prstGeom prst="line">
            <a:avLst/>
          </a:prstGeom>
          <a:ln w="57150">
            <a:solidFill>
              <a:srgbClr val="0099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สี่เหลี่ยมผืนผ้ามุมมน 19"/>
          <p:cNvSpPr/>
          <p:nvPr/>
        </p:nvSpPr>
        <p:spPr>
          <a:xfrm>
            <a:off x="1215847" y="1229700"/>
            <a:ext cx="2725549" cy="536027"/>
          </a:xfrm>
          <a:prstGeom prst="roundRect">
            <a:avLst/>
          </a:prstGeom>
          <a:solidFill>
            <a:srgbClr val="FFCC99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Small success </a:t>
            </a:r>
            <a:r>
              <a:rPr lang="en-US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6 </a:t>
            </a:r>
            <a: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เดือน</a:t>
            </a:r>
            <a:endParaRPr lang="th-TH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7" name="กล่องข้อความ 14"/>
          <p:cNvSpPr txBox="1">
            <a:spLocks noChangeArrowheads="1"/>
          </p:cNvSpPr>
          <p:nvPr/>
        </p:nvSpPr>
        <p:spPr bwMode="auto">
          <a:xfrm>
            <a:off x="9454267" y="6378306"/>
            <a:ext cx="26564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แหล่งที่มา </a:t>
            </a:r>
            <a:r>
              <a:rPr lang="en-US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สบรส. ณ </a:t>
            </a:r>
            <a:r>
              <a:rPr lang="en-US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7 </a:t>
            </a:r>
            <a:r>
              <a:rPr lang="th-TH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เมษายน </a:t>
            </a:r>
            <a:r>
              <a:rPr lang="en-US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2560</a:t>
            </a:r>
            <a:endParaRPr lang="th-TH" sz="18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9" name="สี่เหลี่ยมผืนผ้า 18"/>
          <p:cNvSpPr/>
          <p:nvPr/>
        </p:nvSpPr>
        <p:spPr>
          <a:xfrm>
            <a:off x="1264416" y="7"/>
            <a:ext cx="10943350" cy="819800"/>
          </a:xfrm>
          <a:prstGeom prst="rect">
            <a:avLst/>
          </a:prstGeom>
          <a:solidFill>
            <a:srgbClr val="0099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th-TH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ตัวชี้วัดที่            </a:t>
            </a:r>
            <a:r>
              <a:rPr lang="th-TH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ร้อยละของการจัดซื้อร่วมของยาเวชภัณฑ์ที่มิใช่ยา วัสดุวิทยาศาสตร์และวัสดุทันตก</a:t>
            </a:r>
            <a:r>
              <a:rPr lang="th-TH" sz="2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รรม</a:t>
            </a:r>
            <a:r>
              <a:rPr lang="th-TH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(ร้อยละ </a:t>
            </a:r>
            <a:r>
              <a:rPr lang="en-US" sz="2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20</a:t>
            </a:r>
            <a:r>
              <a:rPr lang="th-TH" sz="2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)</a:t>
            </a:r>
            <a:endParaRPr lang="en-US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2" name="สี่เหลี่ยมคางหมู 21"/>
          <p:cNvSpPr/>
          <p:nvPr/>
        </p:nvSpPr>
        <p:spPr>
          <a:xfrm rot="16200000">
            <a:off x="543118" y="141581"/>
            <a:ext cx="851342" cy="536643"/>
          </a:xfrm>
          <a:prstGeom prst="trapezoid">
            <a:avLst>
              <a:gd name="adj" fmla="val 45996"/>
            </a:avLst>
          </a:prstGeom>
          <a:solidFill>
            <a:srgbClr val="0099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pic>
        <p:nvPicPr>
          <p:cNvPr id="24" name="Picture 2" descr="C:\Users\stat14\Desktop\symbol-ministry\logo MOPH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9187" y="31532"/>
            <a:ext cx="851341" cy="779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กล่องข้อความ 8"/>
          <p:cNvSpPr txBox="1"/>
          <p:nvPr/>
        </p:nvSpPr>
        <p:spPr>
          <a:xfrm>
            <a:off x="2260317" y="47298"/>
            <a:ext cx="704039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26</a:t>
            </a:r>
            <a:endParaRPr lang="th-TH" sz="40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3" name="กล่องข้อความ 22"/>
          <p:cNvSpPr txBox="1">
            <a:spLocks noChangeArrowheads="1"/>
          </p:cNvSpPr>
          <p:nvPr/>
        </p:nvSpPr>
        <p:spPr bwMode="auto">
          <a:xfrm>
            <a:off x="4456129" y="1228757"/>
            <a:ext cx="307980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ระบุร้อยละของการจัดซื้อร่วมฯ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4" name="สี่เหลี่ยมผืนผ้ามุมมน 38"/>
          <p:cNvSpPr/>
          <p:nvPr/>
        </p:nvSpPr>
        <p:spPr>
          <a:xfrm>
            <a:off x="4287637" y="1195949"/>
            <a:ext cx="3374421" cy="569788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graphicFrame>
        <p:nvGraphicFramePr>
          <p:cNvPr id="15" name="แผนภูมิ 14"/>
          <p:cNvGraphicFramePr/>
          <p:nvPr/>
        </p:nvGraphicFramePr>
        <p:xfrm>
          <a:off x="1923395" y="1541592"/>
          <a:ext cx="8544908" cy="48592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3" name="สี่เหลี่ยมผืนผ้ามุมมน 12"/>
          <p:cNvSpPr/>
          <p:nvPr/>
        </p:nvSpPr>
        <p:spPr>
          <a:xfrm>
            <a:off x="2923174" y="3247695"/>
            <a:ext cx="687131" cy="2317531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27" name="TextBox 26"/>
          <p:cNvSpPr txBox="1"/>
          <p:nvPr/>
        </p:nvSpPr>
        <p:spPr>
          <a:xfrm>
            <a:off x="11141515" y="3897219"/>
            <a:ext cx="4619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Q4</a:t>
            </a:r>
            <a:endParaRPr lang="th-TH" sz="1600" dirty="0"/>
          </a:p>
        </p:txBody>
      </p:sp>
      <p:sp>
        <p:nvSpPr>
          <p:cNvPr id="16" name="ดาว 5 แฉก 15"/>
          <p:cNvSpPr/>
          <p:nvPr/>
        </p:nvSpPr>
        <p:spPr>
          <a:xfrm>
            <a:off x="6285940" y="4010790"/>
            <a:ext cx="256751" cy="230134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8" name="ดาว 5 แฉก 17"/>
          <p:cNvSpPr/>
          <p:nvPr/>
        </p:nvSpPr>
        <p:spPr>
          <a:xfrm>
            <a:off x="7058449" y="3695479"/>
            <a:ext cx="256751" cy="230134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0" name="ดาว 5 แฉก 19"/>
          <p:cNvSpPr/>
          <p:nvPr/>
        </p:nvSpPr>
        <p:spPr>
          <a:xfrm>
            <a:off x="8666533" y="3506293"/>
            <a:ext cx="256751" cy="230134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1" name="ดาว 5 แฉก 20"/>
          <p:cNvSpPr/>
          <p:nvPr/>
        </p:nvSpPr>
        <p:spPr>
          <a:xfrm>
            <a:off x="9423277" y="3490528"/>
            <a:ext cx="256751" cy="230134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สี่เหลี่ยมผืนผ้ามุมมน 19"/>
          <p:cNvSpPr/>
          <p:nvPr/>
        </p:nvSpPr>
        <p:spPr>
          <a:xfrm>
            <a:off x="711334" y="1087812"/>
            <a:ext cx="2725549" cy="536027"/>
          </a:xfrm>
          <a:prstGeom prst="roundRect">
            <a:avLst/>
          </a:prstGeom>
          <a:solidFill>
            <a:srgbClr val="FFCC99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Small success </a:t>
            </a:r>
            <a:r>
              <a:rPr lang="en-US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6 </a:t>
            </a:r>
            <a: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เดือน</a:t>
            </a:r>
            <a:endParaRPr lang="th-TH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7" name="กล่องข้อความ 14"/>
          <p:cNvSpPr txBox="1">
            <a:spLocks noChangeArrowheads="1"/>
          </p:cNvSpPr>
          <p:nvPr/>
        </p:nvSpPr>
        <p:spPr bwMode="auto">
          <a:xfrm>
            <a:off x="9911481" y="6472902"/>
            <a:ext cx="203934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แหล่งที่มา </a:t>
            </a:r>
            <a:r>
              <a:rPr lang="en-US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ข้อมูลจากจังหวัด</a:t>
            </a:r>
            <a:endParaRPr lang="th-TH" sz="18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9" name="สี่เหลี่ยมผืนผ้า 18"/>
          <p:cNvSpPr/>
          <p:nvPr/>
        </p:nvSpPr>
        <p:spPr>
          <a:xfrm>
            <a:off x="1264416" y="7"/>
            <a:ext cx="10943350" cy="772503"/>
          </a:xfrm>
          <a:prstGeom prst="rect">
            <a:avLst/>
          </a:prstGeom>
          <a:solidFill>
            <a:srgbClr val="0099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th-TH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ตัวชี้วัดที่          </a:t>
            </a: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ร้อยละของจังหวัดและหน่วยบริการที่ผ่านเกณฑ์คุณภาพข้อมูล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2" name="สี่เหลี่ยมคางหมู 21"/>
          <p:cNvSpPr/>
          <p:nvPr/>
        </p:nvSpPr>
        <p:spPr>
          <a:xfrm rot="16200000">
            <a:off x="582533" y="102167"/>
            <a:ext cx="772512" cy="536643"/>
          </a:xfrm>
          <a:prstGeom prst="trapezoid">
            <a:avLst>
              <a:gd name="adj" fmla="val 45996"/>
            </a:avLst>
          </a:prstGeom>
          <a:solidFill>
            <a:srgbClr val="0099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pic>
        <p:nvPicPr>
          <p:cNvPr id="24" name="Picture 2" descr="C:\Users\stat14\Desktop\symbol-ministry\logo MOPH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719" y="15766"/>
            <a:ext cx="851341" cy="779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กล่องข้อความ 8"/>
          <p:cNvSpPr txBox="1"/>
          <p:nvPr/>
        </p:nvSpPr>
        <p:spPr>
          <a:xfrm>
            <a:off x="2291849" y="47298"/>
            <a:ext cx="652743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27</a:t>
            </a:r>
            <a:endParaRPr lang="th-TH" sz="36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graphicFrame>
        <p:nvGraphicFramePr>
          <p:cNvPr id="10" name="ตาราง 9"/>
          <p:cNvGraphicFramePr>
            <a:graphicFrameLocks noGrp="1"/>
          </p:cNvGraphicFramePr>
          <p:nvPr/>
        </p:nvGraphicFramePr>
        <p:xfrm>
          <a:off x="378373" y="1935060"/>
          <a:ext cx="11414235" cy="432663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988675"/>
                <a:gridCol w="740980"/>
                <a:gridCol w="819806"/>
                <a:gridCol w="835573"/>
                <a:gridCol w="772510"/>
                <a:gridCol w="835573"/>
                <a:gridCol w="819807"/>
                <a:gridCol w="835572"/>
                <a:gridCol w="851338"/>
                <a:gridCol w="914401"/>
              </a:tblGrid>
              <a:tr h="885646">
                <a:tc>
                  <a:txBody>
                    <a:bodyPr/>
                    <a:lstStyle/>
                    <a:p>
                      <a:pPr algn="ctr"/>
                      <a:r>
                        <a:rPr lang="th-TH" sz="22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ผลการดำเนินงาน</a:t>
                      </a:r>
                      <a:endParaRPr lang="th-TH" sz="22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เขต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นนทบุรี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ปทุมธานี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อยุธยา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สระบุรี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ลพบุรี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สิงห์บุรี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อ่างทอง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นครนายก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</a:tr>
              <a:tr h="773593">
                <a:tc>
                  <a:txBody>
                    <a:bodyPr/>
                    <a:lstStyle/>
                    <a:p>
                      <a:r>
                        <a:rPr lang="th-TH" sz="200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1. ร้อยละของจังหวัดที่มีการจัดอบรมและฟื้นฟูคุณภาพข้อมูลสาเหตุการตายไม่น้อยกว่าร้อยละ 50</a:t>
                      </a:r>
                      <a:endParaRPr lang="en-US" sz="2000" kern="1200" dirty="0">
                        <a:solidFill>
                          <a:schemeClr val="dk1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0" dirty="0" smtClean="0">
                          <a:latin typeface="TH SarabunPSK" pitchFamily="34" charset="-34"/>
                          <a:cs typeface="TH SarabunPSK" pitchFamily="34" charset="-34"/>
                        </a:rPr>
                        <a:t>37.5</a:t>
                      </a:r>
                      <a:endParaRPr lang="th-TH" sz="20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696118">
                <a:tc>
                  <a:txBody>
                    <a:bodyPr/>
                    <a:lstStyle/>
                    <a:p>
                      <a:r>
                        <a:rPr lang="th-TH" sz="200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2. 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VDO Conference </a:t>
                      </a:r>
                      <a:r>
                        <a:rPr lang="th-TH" sz="200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เพื่อ 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M&amp;E </a:t>
                      </a:r>
                      <a:r>
                        <a:rPr lang="th-TH" sz="200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และ 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KM </a:t>
                      </a:r>
                      <a:endParaRPr lang="en-US" sz="2000" kern="1200" dirty="0">
                        <a:solidFill>
                          <a:schemeClr val="dk1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1085627">
                <a:tc>
                  <a:txBody>
                    <a:bodyPr/>
                    <a:lstStyle/>
                    <a:p>
                      <a:r>
                        <a:rPr lang="th-TH" sz="200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3. ร้อยละของหน่วยบริการส่งครบถ้วน-ทันเวลาของข้อมูลบริการสุขภาพตามโครงสร้าง 43 แฟ้ม มา 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HDC </a:t>
                      </a:r>
                      <a:r>
                        <a:rPr lang="th-TH" sz="200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จังหวัด/กระทรวงไม่น้อยกว่าร้อยละ 100</a:t>
                      </a:r>
                      <a:endParaRPr lang="en-US" sz="2000" kern="1200" dirty="0">
                        <a:solidFill>
                          <a:schemeClr val="dk1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  <a:p>
                      <a:pPr algn="ctr"/>
                      <a:r>
                        <a:rPr lang="en-US" sz="2000" b="0" dirty="0" smtClean="0">
                          <a:latin typeface="TH SarabunPSK" pitchFamily="34" charset="-34"/>
                          <a:cs typeface="TH SarabunPSK" pitchFamily="34" charset="-34"/>
                        </a:rPr>
                        <a:t>100</a:t>
                      </a:r>
                      <a:endParaRPr lang="th-TH" sz="2000" b="0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  <a:p>
                      <a:pPr algn="ctr"/>
                      <a:r>
                        <a:rPr lang="en-US" sz="2000" b="0" dirty="0" smtClean="0">
                          <a:latin typeface="TH SarabunPSK" pitchFamily="34" charset="-34"/>
                          <a:cs typeface="TH SarabunPSK" pitchFamily="34" charset="-34"/>
                        </a:rPr>
                        <a:t>100</a:t>
                      </a:r>
                      <a:endParaRPr lang="th-TH" sz="2000" b="0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  <a:p>
                      <a:pPr algn="ctr"/>
                      <a:r>
                        <a:rPr lang="en-US" sz="2000" b="0" dirty="0" smtClean="0">
                          <a:latin typeface="TH SarabunPSK" pitchFamily="34" charset="-34"/>
                          <a:cs typeface="TH SarabunPSK" pitchFamily="34" charset="-34"/>
                        </a:rPr>
                        <a:t>100</a:t>
                      </a:r>
                      <a:endParaRPr lang="th-TH" sz="2000" b="0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  <a:p>
                      <a:pPr algn="ctr"/>
                      <a:r>
                        <a:rPr lang="en-US" sz="2000" b="0" dirty="0" smtClean="0">
                          <a:latin typeface="TH SarabunPSK" pitchFamily="34" charset="-34"/>
                          <a:cs typeface="TH SarabunPSK" pitchFamily="34" charset="-34"/>
                        </a:rPr>
                        <a:t>100</a:t>
                      </a:r>
                      <a:endParaRPr lang="th-TH" sz="2000" b="0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  <a:p>
                      <a:pPr algn="ctr"/>
                      <a:r>
                        <a:rPr lang="en-US" sz="2000" b="0" dirty="0" smtClean="0">
                          <a:latin typeface="TH SarabunPSK" pitchFamily="34" charset="-34"/>
                          <a:cs typeface="TH SarabunPSK" pitchFamily="34" charset="-34"/>
                        </a:rPr>
                        <a:t>100</a:t>
                      </a:r>
                      <a:endParaRPr lang="th-TH" sz="2000" b="0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  <a:p>
                      <a:pPr algn="ctr"/>
                      <a:r>
                        <a:rPr lang="en-US" sz="2000" b="0" dirty="0" smtClean="0">
                          <a:latin typeface="TH SarabunPSK" pitchFamily="34" charset="-34"/>
                          <a:cs typeface="TH SarabunPSK" pitchFamily="34" charset="-34"/>
                        </a:rPr>
                        <a:t>100</a:t>
                      </a:r>
                      <a:endParaRPr lang="th-TH" sz="2000" b="0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  <a:p>
                      <a:pPr algn="ctr"/>
                      <a:r>
                        <a:rPr lang="en-US" sz="2000" b="0" dirty="0" smtClean="0">
                          <a:latin typeface="TH SarabunPSK" pitchFamily="34" charset="-34"/>
                          <a:cs typeface="TH SarabunPSK" pitchFamily="34" charset="-34"/>
                        </a:rPr>
                        <a:t>100</a:t>
                      </a:r>
                      <a:endParaRPr lang="th-TH" sz="2000" b="0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  <a:p>
                      <a:pPr algn="ctr"/>
                      <a:r>
                        <a:rPr lang="en-US" sz="2000" b="0" dirty="0" smtClean="0">
                          <a:latin typeface="TH SarabunPSK" pitchFamily="34" charset="-34"/>
                          <a:cs typeface="TH SarabunPSK" pitchFamily="34" charset="-34"/>
                        </a:rPr>
                        <a:t>100</a:t>
                      </a:r>
                      <a:endParaRPr lang="th-TH" sz="2000" b="0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  <a:p>
                      <a:pPr algn="ctr"/>
                      <a:r>
                        <a:rPr lang="en-US" sz="2000" b="0" dirty="0" smtClean="0">
                          <a:latin typeface="TH SarabunPSK" pitchFamily="34" charset="-34"/>
                          <a:cs typeface="TH SarabunPSK" pitchFamily="34" charset="-34"/>
                        </a:rPr>
                        <a:t>100</a:t>
                      </a:r>
                      <a:endParaRPr lang="th-TH" sz="2000" b="0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885646">
                <a:tc>
                  <a:txBody>
                    <a:bodyPr/>
                    <a:lstStyle/>
                    <a:p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4</a:t>
                      </a:r>
                      <a:r>
                        <a:rPr lang="th-TH" sz="200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.ร้อยละของหน่วยบริการที่ผ่านเกณฑ์คุณภาพข้อมูลบริการสุขภาพ</a:t>
                      </a:r>
                      <a:r>
                        <a:rPr lang="th-TH" sz="2000" kern="1200" baseline="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</a:t>
                      </a:r>
                      <a:r>
                        <a:rPr lang="th-TH" sz="200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ไม่น้อยกว่าร้อยละ 40</a:t>
                      </a:r>
                      <a:endParaRPr lang="en-US" sz="2000" kern="1200" dirty="0">
                        <a:solidFill>
                          <a:schemeClr val="dk1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th-TH" sz="2400" b="0" dirty="0" smtClean="0">
                          <a:latin typeface="TH SarabunPSK" pitchFamily="34" charset="-34"/>
                          <a:cs typeface="TH SarabunPSK" pitchFamily="34" charset="-34"/>
                        </a:rPr>
                        <a:t>อยู่ระหว่างดำเนินการ</a:t>
                      </a:r>
                      <a:endParaRPr lang="th-TH" sz="24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8" name="แผนภูมิ 8"/>
          <p:cNvSpPr>
            <a:spLocks noChangeArrowheads="1"/>
          </p:cNvSpPr>
          <p:nvPr/>
        </p:nvSpPr>
        <p:spPr bwMode="auto">
          <a:xfrm>
            <a:off x="0" y="0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13" name="สี่เหลี่ยมผืนผ้ามุมมน 19"/>
          <p:cNvSpPr/>
          <p:nvPr/>
        </p:nvSpPr>
        <p:spPr>
          <a:xfrm>
            <a:off x="871673" y="1166822"/>
            <a:ext cx="3220872" cy="441259"/>
          </a:xfrm>
          <a:prstGeom prst="roundRect">
            <a:avLst/>
          </a:prstGeom>
          <a:solidFill>
            <a:srgbClr val="FFCC99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Small success </a:t>
            </a:r>
            <a:r>
              <a:rPr lang="en-US" sz="34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6 </a:t>
            </a:r>
            <a:r>
              <a:rPr lang="th-TH" sz="34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เดือน</a:t>
            </a:r>
          </a:p>
        </p:txBody>
      </p:sp>
      <p:sp>
        <p:nvSpPr>
          <p:cNvPr id="15" name="สี่เหลี่ยมผืนผ้า 14"/>
          <p:cNvSpPr/>
          <p:nvPr/>
        </p:nvSpPr>
        <p:spPr>
          <a:xfrm>
            <a:off x="1248650" y="15773"/>
            <a:ext cx="10943350" cy="756742"/>
          </a:xfrm>
          <a:prstGeom prst="rect">
            <a:avLst/>
          </a:prstGeom>
          <a:solidFill>
            <a:srgbClr val="0099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ตัวชี้วัดที่        ร้อยละของหน่วยบริการที่ประสบภาวะวิกฤติทางการเงิน </a:t>
            </a:r>
            <a:r>
              <a:rPr lang="th-TH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(ไม่เกินร้อยละ </a:t>
            </a:r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8</a:t>
            </a:r>
            <a:r>
              <a:rPr lang="th-TH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)</a:t>
            </a:r>
            <a:endParaRPr lang="th-TH" sz="3200" b="1" dirty="0" smtClean="0">
              <a:solidFill>
                <a:srgbClr val="FFFF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7" name="สี่เหลี่ยมคางหมู 16"/>
          <p:cNvSpPr/>
          <p:nvPr/>
        </p:nvSpPr>
        <p:spPr>
          <a:xfrm rot="16200000">
            <a:off x="590415" y="110052"/>
            <a:ext cx="756747" cy="536643"/>
          </a:xfrm>
          <a:prstGeom prst="trapezoid">
            <a:avLst>
              <a:gd name="adj" fmla="val 45996"/>
            </a:avLst>
          </a:prstGeom>
          <a:solidFill>
            <a:srgbClr val="0099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pic>
        <p:nvPicPr>
          <p:cNvPr id="19" name="Picture 2" descr="C:\Users\stat14\Desktop\symbol-ministry\logo MOPH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6123" y="31536"/>
            <a:ext cx="851341" cy="779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3" descr="H:\ \RHSO4_Logo_With_Tex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378076" y="78834"/>
            <a:ext cx="635249" cy="669459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extLst>
            <a:ext uri="{909E8E84-426E-40DD-AFC4-6F175D3DCCD1}"/>
          </a:extLst>
        </p:spPr>
      </p:pic>
      <p:sp>
        <p:nvSpPr>
          <p:cNvPr id="21" name="กล่องข้อความ 8"/>
          <p:cNvSpPr txBox="1"/>
          <p:nvPr/>
        </p:nvSpPr>
        <p:spPr>
          <a:xfrm>
            <a:off x="2465272" y="78834"/>
            <a:ext cx="652743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28</a:t>
            </a:r>
            <a:endParaRPr lang="th-TH" sz="36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graphicFrame>
        <p:nvGraphicFramePr>
          <p:cNvPr id="18" name="ตาราง 17"/>
          <p:cNvGraphicFramePr>
            <a:graphicFrameLocks noGrp="1"/>
          </p:cNvGraphicFramePr>
          <p:nvPr/>
        </p:nvGraphicFramePr>
        <p:xfrm>
          <a:off x="520260" y="2108477"/>
          <a:ext cx="10720555" cy="174390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95906"/>
                <a:gridCol w="914400"/>
                <a:gridCol w="867103"/>
                <a:gridCol w="914400"/>
                <a:gridCol w="819807"/>
                <a:gridCol w="993227"/>
                <a:gridCol w="914400"/>
                <a:gridCol w="851338"/>
                <a:gridCol w="837587"/>
                <a:gridCol w="912387"/>
              </a:tblGrid>
              <a:tr h="839676">
                <a:tc>
                  <a:txBody>
                    <a:bodyPr/>
                    <a:lstStyle/>
                    <a:p>
                      <a:pPr algn="ctr"/>
                      <a:endParaRPr lang="th-TH" sz="24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เขต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นนทบุรี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ปทุมธานี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อยุธยา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สระบุรี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ลพบุรี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สิงห์บุรี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อ่างทอง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นครนายก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</a:tr>
              <a:tr h="904227">
                <a:tc>
                  <a:txBody>
                    <a:bodyPr/>
                    <a:lstStyle/>
                    <a:p>
                      <a:r>
                        <a:rPr lang="th-TH" sz="240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หน่วยบริการที่ประสบภาวะวิกฤติทางการเงินระดับ 7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TH SarabunPSK" pitchFamily="34" charset="-34"/>
                          <a:cs typeface="TH SarabunPSK" pitchFamily="34" charset="-34"/>
                        </a:rPr>
                        <a:t>1 </a:t>
                      </a:r>
                      <a:r>
                        <a:rPr lang="th-TH" sz="2400" b="0" dirty="0" smtClean="0">
                          <a:latin typeface="TH SarabunPSK" pitchFamily="34" charset="-34"/>
                          <a:cs typeface="TH SarabunPSK" pitchFamily="34" charset="-34"/>
                        </a:rPr>
                        <a:t>แห่ง</a:t>
                      </a:r>
                      <a:endParaRPr lang="th-TH" sz="24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 </a:t>
                      </a:r>
                      <a:r>
                        <a:rPr lang="th-TH" sz="2400" b="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แห่ง</a:t>
                      </a:r>
                      <a:r>
                        <a:rPr lang="th-TH" sz="2400" b="0" baseline="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(</a:t>
                      </a:r>
                      <a:r>
                        <a:rPr lang="th-TH" sz="1800" b="0" baseline="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รพ.ดอนพุด)</a:t>
                      </a:r>
                      <a:endParaRPr lang="th-TH" sz="1800" b="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2" name="กล่องข้อความ 14"/>
          <p:cNvSpPr txBox="1">
            <a:spLocks noChangeArrowheads="1"/>
          </p:cNvSpPr>
          <p:nvPr/>
        </p:nvSpPr>
        <p:spPr bwMode="auto">
          <a:xfrm>
            <a:off x="9911481" y="6394072"/>
            <a:ext cx="203934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แหล่งที่มา </a:t>
            </a:r>
            <a:r>
              <a:rPr lang="en-US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ข้อมูลจากจังหวัด</a:t>
            </a:r>
            <a:endParaRPr lang="th-TH" sz="1800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รูปภาพ 1"/>
          <p:cNvSpPr>
            <a:spLocks noChangeAspect="1"/>
          </p:cNvSpPr>
          <p:nvPr/>
        </p:nvSpPr>
        <p:spPr bwMode="auto">
          <a:xfrm>
            <a:off x="3687763" y="428625"/>
            <a:ext cx="5195887" cy="482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38915" name="TextBox 6"/>
          <p:cNvSpPr txBox="1">
            <a:spLocks noChangeArrowheads="1"/>
          </p:cNvSpPr>
          <p:nvPr/>
        </p:nvSpPr>
        <p:spPr bwMode="auto">
          <a:xfrm>
            <a:off x="2530475" y="33338"/>
            <a:ext cx="7510463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h-TH" sz="9600" b="1" dirty="0" smtClean="0">
                <a:latin typeface="Courier New" pitchFamily="49" charset="0"/>
                <a:cs typeface="TH Kodchasal" pitchFamily="2" charset="-34"/>
              </a:rPr>
              <a:t>ขอบคุณ</a:t>
            </a:r>
            <a:endParaRPr lang="th-TH" sz="9600" b="1" dirty="0">
              <a:latin typeface="Courier New" pitchFamily="49" charset="0"/>
              <a:cs typeface="TH Kodchasal" pitchFamily="2" charset="-34"/>
            </a:endParaRPr>
          </a:p>
        </p:txBody>
      </p:sp>
      <p:sp>
        <p:nvSpPr>
          <p:cNvPr id="38916" name="TextBox 6"/>
          <p:cNvSpPr txBox="1">
            <a:spLocks noChangeArrowheads="1"/>
          </p:cNvSpPr>
          <p:nvPr/>
        </p:nvSpPr>
        <p:spPr bwMode="auto">
          <a:xfrm>
            <a:off x="5264150" y="5165725"/>
            <a:ext cx="533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sz="6000" b="1"/>
              <a:t>3</a:t>
            </a:r>
          </a:p>
        </p:txBody>
      </p:sp>
      <p:sp>
        <p:nvSpPr>
          <p:cNvPr id="38917" name="TextBox 7"/>
          <p:cNvSpPr txBox="1">
            <a:spLocks noChangeArrowheads="1"/>
          </p:cNvSpPr>
          <p:nvPr/>
        </p:nvSpPr>
        <p:spPr bwMode="auto">
          <a:xfrm>
            <a:off x="6129338" y="5180013"/>
            <a:ext cx="625475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sz="6000" b="1"/>
              <a:t>6</a:t>
            </a:r>
          </a:p>
        </p:txBody>
      </p:sp>
      <p:sp>
        <p:nvSpPr>
          <p:cNvPr id="38918" name="TextBox 8"/>
          <p:cNvSpPr txBox="1">
            <a:spLocks noChangeArrowheads="1"/>
          </p:cNvSpPr>
          <p:nvPr/>
        </p:nvSpPr>
        <p:spPr bwMode="auto">
          <a:xfrm>
            <a:off x="7075488" y="5210175"/>
            <a:ext cx="58737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sz="6000" b="1"/>
              <a:t>9</a:t>
            </a:r>
          </a:p>
        </p:txBody>
      </p:sp>
      <p:sp>
        <p:nvSpPr>
          <p:cNvPr id="38919" name="TextBox 9"/>
          <p:cNvSpPr txBox="1">
            <a:spLocks noChangeArrowheads="1"/>
          </p:cNvSpPr>
          <p:nvPr/>
        </p:nvSpPr>
        <p:spPr bwMode="auto">
          <a:xfrm>
            <a:off x="7739063" y="5210175"/>
            <a:ext cx="7048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sz="6000" b="1"/>
              <a:t>12</a:t>
            </a:r>
          </a:p>
        </p:txBody>
      </p:sp>
      <p:pic>
        <p:nvPicPr>
          <p:cNvPr id="38920" name="รูปภาพ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6188" y="1206500"/>
            <a:ext cx="7688262" cy="423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21" name="TextBox 11"/>
          <p:cNvSpPr txBox="1">
            <a:spLocks noChangeArrowheads="1"/>
          </p:cNvSpPr>
          <p:nvPr/>
        </p:nvSpPr>
        <p:spPr bwMode="auto">
          <a:xfrm>
            <a:off x="11113" y="6070600"/>
            <a:ext cx="12192000" cy="647700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36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ประชาชนสุขภาพดี เจ้าหน้าที่มีความสุข ระบบสุขภาพยั่งยืน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ตัวเชื่อมต่อตรง 15"/>
          <p:cNvCxnSpPr/>
          <p:nvPr/>
        </p:nvCxnSpPr>
        <p:spPr>
          <a:xfrm>
            <a:off x="6684579" y="3580496"/>
            <a:ext cx="5171089" cy="0"/>
          </a:xfrm>
          <a:prstGeom prst="line">
            <a:avLst/>
          </a:prstGeom>
          <a:ln w="57150">
            <a:solidFill>
              <a:srgbClr val="0099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แผนภูมิ 13"/>
          <p:cNvGraphicFramePr/>
          <p:nvPr/>
        </p:nvGraphicFramePr>
        <p:xfrm>
          <a:off x="220720" y="2093407"/>
          <a:ext cx="5880535" cy="416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8677" name="กล่องข้อความ 22"/>
          <p:cNvSpPr txBox="1">
            <a:spLocks noChangeArrowheads="1"/>
          </p:cNvSpPr>
          <p:nvPr/>
        </p:nvSpPr>
        <p:spPr bwMode="auto">
          <a:xfrm>
            <a:off x="2303357" y="1188772"/>
            <a:ext cx="1448837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th-TH" altLang="th-TH" b="1" dirty="0" smtClean="0">
                <a:latin typeface="TH SarabunPSK" pitchFamily="34" charset="-34"/>
                <a:cs typeface="TH SarabunPSK" pitchFamily="34" charset="-34"/>
              </a:rPr>
              <a:t>การคัดกรอง</a:t>
            </a:r>
            <a:endParaRPr lang="th-TH" alt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9" name="สี่เหลี่ยมผืนผ้ามุมมน 38"/>
          <p:cNvSpPr/>
          <p:nvPr/>
        </p:nvSpPr>
        <p:spPr>
          <a:xfrm>
            <a:off x="2174333" y="1187076"/>
            <a:ext cx="1640923" cy="531373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13" name="สี่เหลี่ยมผืนผ้ามุมมน 12"/>
          <p:cNvSpPr/>
          <p:nvPr/>
        </p:nvSpPr>
        <p:spPr>
          <a:xfrm>
            <a:off x="1520044" y="3200421"/>
            <a:ext cx="482177" cy="2222938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17" name="กล่องข้อความ 14"/>
          <p:cNvSpPr txBox="1">
            <a:spLocks noChangeArrowheads="1"/>
          </p:cNvSpPr>
          <p:nvPr/>
        </p:nvSpPr>
        <p:spPr bwMode="auto">
          <a:xfrm>
            <a:off x="8634474" y="6503879"/>
            <a:ext cx="33393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แหล่งที่มา </a:t>
            </a:r>
            <a:r>
              <a:rPr lang="en-US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: HDC</a:t>
            </a:r>
            <a:r>
              <a:rPr lang="th-TH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ข้อมูล </a:t>
            </a:r>
            <a:r>
              <a:rPr lang="th-TH" sz="1800" b="1" dirty="0">
                <a:latin typeface="TH SarabunPSK" pitchFamily="34" charset="-34"/>
                <a:cs typeface="TH SarabunPSK" pitchFamily="34" charset="-34"/>
              </a:rPr>
              <a:t>ณ วันที่ </a:t>
            </a:r>
            <a:r>
              <a:rPr lang="en-US" sz="1800" b="1" dirty="0" smtClean="0">
                <a:latin typeface="TH SarabunPSK" pitchFamily="34" charset="-34"/>
                <a:cs typeface="TH SarabunPSK" pitchFamily="34" charset="-34"/>
              </a:rPr>
              <a:t>5 </a:t>
            </a:r>
            <a:r>
              <a:rPr lang="th-TH" sz="1800" b="1" dirty="0" smtClean="0">
                <a:latin typeface="TH SarabunPSK" pitchFamily="34" charset="-34"/>
                <a:cs typeface="TH SarabunPSK" pitchFamily="34" charset="-34"/>
              </a:rPr>
              <a:t>เมษายน </a:t>
            </a:r>
            <a:r>
              <a:rPr lang="en-US" sz="1800" b="1" dirty="0" smtClean="0">
                <a:latin typeface="TH SarabunPSK" pitchFamily="34" charset="-34"/>
                <a:cs typeface="TH SarabunPSK" pitchFamily="34" charset="-34"/>
              </a:rPr>
              <a:t>2560</a:t>
            </a:r>
            <a:endParaRPr lang="th-TH" sz="18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9" name="สี่เหลี่ยมผืนผ้า 18"/>
          <p:cNvSpPr/>
          <p:nvPr/>
        </p:nvSpPr>
        <p:spPr>
          <a:xfrm>
            <a:off x="1248650" y="7"/>
            <a:ext cx="10943350" cy="756742"/>
          </a:xfrm>
          <a:prstGeom prst="rect">
            <a:avLst/>
          </a:prstGeom>
          <a:solidFill>
            <a:srgbClr val="0099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ตัวชี้วัดที่        </a:t>
            </a:r>
            <a:r>
              <a:rPr lang="th-TH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ร้อยละของเด็กอายุ 0-5 ปี มีพัฒนาการสมวัย  </a:t>
            </a:r>
            <a:r>
              <a:rPr lang="th-TH" b="1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(ร้อยละ </a:t>
            </a:r>
            <a:r>
              <a:rPr lang="en-US" b="1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8</a:t>
            </a:r>
            <a:r>
              <a:rPr lang="th-TH" b="1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0)</a:t>
            </a:r>
          </a:p>
        </p:txBody>
      </p:sp>
      <p:sp>
        <p:nvSpPr>
          <p:cNvPr id="22" name="สี่เหลี่ยมคางหมู 21"/>
          <p:cNvSpPr/>
          <p:nvPr/>
        </p:nvSpPr>
        <p:spPr>
          <a:xfrm rot="16200000">
            <a:off x="590415" y="94286"/>
            <a:ext cx="756747" cy="536643"/>
          </a:xfrm>
          <a:prstGeom prst="trapezoid">
            <a:avLst>
              <a:gd name="adj" fmla="val 45996"/>
            </a:avLst>
          </a:prstGeom>
          <a:solidFill>
            <a:srgbClr val="0099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pic>
        <p:nvPicPr>
          <p:cNvPr id="24" name="Picture 2" descr="C:\Users\stat14\Desktop\symbol-ministry\logo MOPH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6123" y="15770"/>
            <a:ext cx="851341" cy="779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กล่องข้อความ 8"/>
          <p:cNvSpPr txBox="1"/>
          <p:nvPr/>
        </p:nvSpPr>
        <p:spPr>
          <a:xfrm>
            <a:off x="2339144" y="4"/>
            <a:ext cx="444352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1</a:t>
            </a:r>
            <a:endParaRPr lang="th-TH" sz="40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8" name="กล่องข้อความ 22"/>
          <p:cNvSpPr txBox="1">
            <a:spLocks noChangeArrowheads="1"/>
          </p:cNvSpPr>
          <p:nvPr/>
        </p:nvSpPr>
        <p:spPr bwMode="auto">
          <a:xfrm>
            <a:off x="8478174" y="1167750"/>
            <a:ext cx="180093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th-TH" altLang="th-TH" b="1" dirty="0" smtClean="0">
                <a:latin typeface="TH SarabunPSK" pitchFamily="34" charset="-34"/>
                <a:cs typeface="TH SarabunPSK" pitchFamily="34" charset="-34"/>
              </a:rPr>
              <a:t>พัฒนาการสมวัย</a:t>
            </a:r>
            <a:endParaRPr lang="th-TH" alt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0" name="สี่เหลี่ยมผืนผ้ามุมมน 38"/>
          <p:cNvSpPr/>
          <p:nvPr/>
        </p:nvSpPr>
        <p:spPr>
          <a:xfrm>
            <a:off x="8349150" y="1166054"/>
            <a:ext cx="2071847" cy="531373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graphicFrame>
        <p:nvGraphicFramePr>
          <p:cNvPr id="27" name="แผนภูมิ 26"/>
          <p:cNvGraphicFramePr/>
          <p:nvPr/>
        </p:nvGraphicFramePr>
        <p:xfrm>
          <a:off x="5954113" y="2056622"/>
          <a:ext cx="5880535" cy="416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8" name="สี่เหลี่ยมผืนผ้ามุมมน 12"/>
          <p:cNvSpPr/>
          <p:nvPr/>
        </p:nvSpPr>
        <p:spPr>
          <a:xfrm>
            <a:off x="7267901" y="2270245"/>
            <a:ext cx="451944" cy="3100561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15" name="TextBox 14"/>
          <p:cNvSpPr txBox="1"/>
          <p:nvPr/>
        </p:nvSpPr>
        <p:spPr>
          <a:xfrm>
            <a:off x="11752920" y="3446143"/>
            <a:ext cx="439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Q4</a:t>
            </a:r>
            <a:endParaRPr lang="th-TH" sz="1200" b="1" dirty="0"/>
          </a:p>
        </p:txBody>
      </p:sp>
      <p:sp>
        <p:nvSpPr>
          <p:cNvPr id="31" name="ดาว 5 แฉก 30"/>
          <p:cNvSpPr/>
          <p:nvPr/>
        </p:nvSpPr>
        <p:spPr>
          <a:xfrm>
            <a:off x="3605802" y="3853135"/>
            <a:ext cx="256751" cy="230134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2" name="ดาว 5 แฉก 31"/>
          <p:cNvSpPr/>
          <p:nvPr/>
        </p:nvSpPr>
        <p:spPr>
          <a:xfrm>
            <a:off x="5544960" y="3317118"/>
            <a:ext cx="256751" cy="230134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4" name="ดาว 5 แฉก 33"/>
          <p:cNvSpPr/>
          <p:nvPr/>
        </p:nvSpPr>
        <p:spPr>
          <a:xfrm>
            <a:off x="3096049" y="3327616"/>
            <a:ext cx="256751" cy="230134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แผนภูมิ 17"/>
          <p:cNvGraphicFramePr/>
          <p:nvPr/>
        </p:nvGraphicFramePr>
        <p:xfrm>
          <a:off x="0" y="1702677"/>
          <a:ext cx="6053959" cy="3641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37" name="ตัวเชื่อมต่อตรง 36"/>
          <p:cNvCxnSpPr/>
          <p:nvPr/>
        </p:nvCxnSpPr>
        <p:spPr>
          <a:xfrm>
            <a:off x="576654" y="2560989"/>
            <a:ext cx="5083166" cy="0"/>
          </a:xfrm>
          <a:prstGeom prst="line">
            <a:avLst/>
          </a:prstGeom>
          <a:ln w="57150">
            <a:solidFill>
              <a:srgbClr val="0099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กล่องข้อความ 14"/>
          <p:cNvSpPr txBox="1">
            <a:spLocks noChangeArrowheads="1"/>
          </p:cNvSpPr>
          <p:nvPr/>
        </p:nvSpPr>
        <p:spPr bwMode="auto">
          <a:xfrm>
            <a:off x="8634474" y="6472347"/>
            <a:ext cx="33393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แหล่งที่มา </a:t>
            </a:r>
            <a:r>
              <a:rPr lang="en-US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: HDC</a:t>
            </a:r>
            <a:r>
              <a:rPr lang="th-TH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ข้อมูล </a:t>
            </a:r>
            <a:r>
              <a:rPr lang="th-TH" sz="1800" b="1" dirty="0">
                <a:latin typeface="TH SarabunPSK" pitchFamily="34" charset="-34"/>
                <a:cs typeface="TH SarabunPSK" pitchFamily="34" charset="-34"/>
              </a:rPr>
              <a:t>ณ วันที่ </a:t>
            </a:r>
            <a:r>
              <a:rPr lang="en-US" sz="1800" b="1" dirty="0" smtClean="0">
                <a:latin typeface="TH SarabunPSK" pitchFamily="34" charset="-34"/>
                <a:cs typeface="TH SarabunPSK" pitchFamily="34" charset="-34"/>
              </a:rPr>
              <a:t>5 </a:t>
            </a:r>
            <a:r>
              <a:rPr lang="th-TH" sz="1800" b="1" dirty="0" smtClean="0">
                <a:latin typeface="TH SarabunPSK" pitchFamily="34" charset="-34"/>
                <a:cs typeface="TH SarabunPSK" pitchFamily="34" charset="-34"/>
              </a:rPr>
              <a:t>เมษายน </a:t>
            </a:r>
            <a:r>
              <a:rPr lang="en-US" sz="1800" b="1" dirty="0" smtClean="0">
                <a:latin typeface="TH SarabunPSK" pitchFamily="34" charset="-34"/>
                <a:cs typeface="TH SarabunPSK" pitchFamily="34" charset="-34"/>
              </a:rPr>
              <a:t>2560</a:t>
            </a:r>
            <a:endParaRPr lang="th-TH" sz="18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9" name="สี่เหลี่ยมผืนผ้า 18"/>
          <p:cNvSpPr/>
          <p:nvPr/>
        </p:nvSpPr>
        <p:spPr>
          <a:xfrm>
            <a:off x="1248650" y="7"/>
            <a:ext cx="10943350" cy="756742"/>
          </a:xfrm>
          <a:prstGeom prst="rect">
            <a:avLst/>
          </a:prstGeom>
          <a:solidFill>
            <a:srgbClr val="0099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ตัวชี้วัดที่        </a:t>
            </a:r>
            <a:r>
              <a:rPr lang="th-TH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ร้อยละของเด็กอายุ 0-5 ปี มีพัฒนาการสมวัย  </a:t>
            </a:r>
            <a:r>
              <a:rPr lang="th-TH" b="1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(ร้อยละ </a:t>
            </a:r>
            <a:r>
              <a:rPr lang="en-US" b="1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8</a:t>
            </a:r>
            <a:r>
              <a:rPr lang="th-TH" b="1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0)</a:t>
            </a:r>
          </a:p>
        </p:txBody>
      </p:sp>
      <p:sp>
        <p:nvSpPr>
          <p:cNvPr id="22" name="สี่เหลี่ยมคางหมู 21"/>
          <p:cNvSpPr/>
          <p:nvPr/>
        </p:nvSpPr>
        <p:spPr>
          <a:xfrm rot="16200000">
            <a:off x="590415" y="94286"/>
            <a:ext cx="756747" cy="536643"/>
          </a:xfrm>
          <a:prstGeom prst="trapezoid">
            <a:avLst>
              <a:gd name="adj" fmla="val 45996"/>
            </a:avLst>
          </a:prstGeom>
          <a:solidFill>
            <a:srgbClr val="0099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pic>
        <p:nvPicPr>
          <p:cNvPr id="24" name="Picture 2" descr="C:\Users\stat14\Desktop\symbol-ministry\logo MOPH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6123" y="15770"/>
            <a:ext cx="851341" cy="779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กล่องข้อความ 8"/>
          <p:cNvSpPr txBox="1"/>
          <p:nvPr/>
        </p:nvSpPr>
        <p:spPr>
          <a:xfrm>
            <a:off x="2323378" y="4"/>
            <a:ext cx="444352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1</a:t>
            </a:r>
            <a:endParaRPr lang="th-TH" sz="40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graphicFrame>
        <p:nvGraphicFramePr>
          <p:cNvPr id="11" name="ตาราง 10"/>
          <p:cNvGraphicFramePr>
            <a:graphicFrameLocks noGrp="1"/>
          </p:cNvGraphicFramePr>
          <p:nvPr/>
        </p:nvGraphicFramePr>
        <p:xfrm>
          <a:off x="1229711" y="5244368"/>
          <a:ext cx="9837685" cy="11330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5186"/>
                <a:gridCol w="851337"/>
                <a:gridCol w="804042"/>
                <a:gridCol w="835572"/>
                <a:gridCol w="788276"/>
                <a:gridCol w="835573"/>
                <a:gridCol w="804041"/>
                <a:gridCol w="835572"/>
                <a:gridCol w="788276"/>
                <a:gridCol w="819810"/>
              </a:tblGrid>
              <a:tr h="345899"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เขต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  <a:endParaRPr lang="th-TH" sz="18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นนทบุรี</a:t>
                      </a:r>
                      <a:endParaRPr lang="th-TH" sz="18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ปทุมธานี</a:t>
                      </a:r>
                      <a:endParaRPr lang="th-TH" sz="18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อยุธยา</a:t>
                      </a:r>
                      <a:endParaRPr lang="th-TH" sz="18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สระบุรี</a:t>
                      </a:r>
                      <a:endParaRPr lang="th-TH" sz="18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ลพบุรี</a:t>
                      </a:r>
                      <a:endParaRPr lang="th-TH" sz="18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สิงห์บุรี</a:t>
                      </a:r>
                      <a:endParaRPr lang="th-TH" sz="18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อ่างทอง</a:t>
                      </a:r>
                      <a:endParaRPr lang="th-TH" sz="18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นครนายก</a:t>
                      </a:r>
                      <a:endParaRPr lang="th-TH" sz="18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</a:tr>
              <a:tr h="345899"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พบพัฒนาการสงสัยล่าช้า</a:t>
                      </a:r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latin typeface="TH SarabunPSK" pitchFamily="34" charset="-34"/>
                          <a:cs typeface="TH SarabunPSK" pitchFamily="34" charset="-34"/>
                        </a:rPr>
                        <a:t>2,672</a:t>
                      </a:r>
                      <a:endParaRPr lang="th-TH" sz="18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latin typeface="TH SarabunPSK" pitchFamily="34" charset="-34"/>
                          <a:cs typeface="TH SarabunPSK" pitchFamily="34" charset="-34"/>
                        </a:rPr>
                        <a:t>99</a:t>
                      </a:r>
                      <a:endParaRPr lang="th-TH" sz="18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latin typeface="TH SarabunPSK" pitchFamily="34" charset="-34"/>
                          <a:cs typeface="TH SarabunPSK" pitchFamily="34" charset="-34"/>
                        </a:rPr>
                        <a:t>677</a:t>
                      </a:r>
                      <a:endParaRPr lang="th-TH" sz="18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latin typeface="TH SarabunPSK" pitchFamily="34" charset="-34"/>
                          <a:cs typeface="TH SarabunPSK" pitchFamily="34" charset="-34"/>
                        </a:rPr>
                        <a:t>466</a:t>
                      </a:r>
                      <a:endParaRPr lang="th-TH" sz="18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latin typeface="TH SarabunPSK" pitchFamily="34" charset="-34"/>
                          <a:cs typeface="TH SarabunPSK" pitchFamily="34" charset="-34"/>
                        </a:rPr>
                        <a:t>86</a:t>
                      </a:r>
                      <a:endParaRPr lang="th-TH" sz="18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latin typeface="TH SarabunPSK" pitchFamily="34" charset="-34"/>
                          <a:cs typeface="TH SarabunPSK" pitchFamily="34" charset="-34"/>
                        </a:rPr>
                        <a:t>978</a:t>
                      </a:r>
                      <a:endParaRPr lang="th-TH" sz="18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latin typeface="TH SarabunPSK" pitchFamily="34" charset="-34"/>
                          <a:cs typeface="TH SarabunPSK" pitchFamily="34" charset="-34"/>
                        </a:rPr>
                        <a:t>188</a:t>
                      </a:r>
                      <a:endParaRPr lang="th-TH" sz="18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latin typeface="TH SarabunPSK" pitchFamily="34" charset="-34"/>
                          <a:cs typeface="TH SarabunPSK" pitchFamily="34" charset="-34"/>
                        </a:rPr>
                        <a:t>93</a:t>
                      </a:r>
                      <a:endParaRPr lang="th-TH" sz="18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latin typeface="TH SarabunPSK" pitchFamily="34" charset="-34"/>
                          <a:cs typeface="TH SarabunPSK" pitchFamily="34" charset="-34"/>
                        </a:rPr>
                        <a:t>85</a:t>
                      </a:r>
                      <a:endParaRPr lang="th-TH" sz="18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</a:tr>
              <a:tr h="401571"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ติดตามกระตุ้นพัฒนาการ</a:t>
                      </a:r>
                      <a:r>
                        <a:rPr lang="th-T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ได้</a:t>
                      </a:r>
                      <a:endParaRPr lang="th-T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1,108</a:t>
                      </a:r>
                      <a:endParaRPr lang="th-TH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46</a:t>
                      </a:r>
                      <a:endParaRPr lang="th-TH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284</a:t>
                      </a:r>
                      <a:endParaRPr lang="th-TH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237</a:t>
                      </a:r>
                      <a:endParaRPr lang="th-TH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22</a:t>
                      </a:r>
                      <a:endParaRPr lang="th-TH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358</a:t>
                      </a:r>
                      <a:endParaRPr lang="th-TH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94</a:t>
                      </a:r>
                      <a:endParaRPr lang="th-TH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37</a:t>
                      </a:r>
                      <a:endParaRPr lang="th-TH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30</a:t>
                      </a:r>
                      <a:endParaRPr lang="th-TH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2" name="แผนภูมิ 11"/>
          <p:cNvGraphicFramePr/>
          <p:nvPr/>
        </p:nvGraphicFramePr>
        <p:xfrm>
          <a:off x="5838499" y="1891859"/>
          <a:ext cx="6353501" cy="34368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สี่เหลี่ยมผืนผ้ามุมมน 12"/>
          <p:cNvSpPr/>
          <p:nvPr/>
        </p:nvSpPr>
        <p:spPr>
          <a:xfrm>
            <a:off x="6574221" y="2948152"/>
            <a:ext cx="599090" cy="1466192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20" name="สี่เหลี่ยมผืนผ้ามุมมน 12"/>
          <p:cNvSpPr/>
          <p:nvPr/>
        </p:nvSpPr>
        <p:spPr>
          <a:xfrm>
            <a:off x="688427" y="3042742"/>
            <a:ext cx="599090" cy="1382112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27" name="ดาว 5 แฉก 26"/>
          <p:cNvSpPr/>
          <p:nvPr/>
        </p:nvSpPr>
        <p:spPr>
          <a:xfrm>
            <a:off x="9071180" y="3154196"/>
            <a:ext cx="256751" cy="230134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8" name="ดาว 5 แฉก 27"/>
          <p:cNvSpPr/>
          <p:nvPr/>
        </p:nvSpPr>
        <p:spPr>
          <a:xfrm>
            <a:off x="11404476" y="2917727"/>
            <a:ext cx="256751" cy="230134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9" name="ดาว 5 แฉก 28"/>
          <p:cNvSpPr/>
          <p:nvPr/>
        </p:nvSpPr>
        <p:spPr>
          <a:xfrm>
            <a:off x="9654504" y="2933493"/>
            <a:ext cx="256751" cy="230134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0" name="กล่องข้อความ 22"/>
          <p:cNvSpPr txBox="1">
            <a:spLocks noChangeArrowheads="1"/>
          </p:cNvSpPr>
          <p:nvPr/>
        </p:nvSpPr>
        <p:spPr bwMode="auto">
          <a:xfrm>
            <a:off x="1229729" y="1094178"/>
            <a:ext cx="37837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พบพัฒนาการสงสัยล่าช้า ร้อยละ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20</a:t>
            </a:r>
            <a:endParaRPr lang="th-TH" b="1" dirty="0" smtClean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1" name="สี่เหลี่ยมผืนผ้ามุมมน 38"/>
          <p:cNvSpPr/>
          <p:nvPr/>
        </p:nvSpPr>
        <p:spPr>
          <a:xfrm>
            <a:off x="1166668" y="1060948"/>
            <a:ext cx="3799490" cy="531373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32" name="กล่องข้อความ 22"/>
          <p:cNvSpPr txBox="1">
            <a:spLocks noChangeArrowheads="1"/>
          </p:cNvSpPr>
          <p:nvPr/>
        </p:nvSpPr>
        <p:spPr bwMode="auto">
          <a:xfrm>
            <a:off x="6558454" y="1073154"/>
            <a:ext cx="512379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ติดตามกระตุ้นพัฒนาการซ้ำ ร้อยละ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90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3" name="สี่เหลี่ยมผืนผ้ามุมมน 38"/>
          <p:cNvSpPr/>
          <p:nvPr/>
        </p:nvSpPr>
        <p:spPr>
          <a:xfrm>
            <a:off x="7015655" y="1055692"/>
            <a:ext cx="4240924" cy="531373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cxnSp>
        <p:nvCxnSpPr>
          <p:cNvPr id="21" name="ตัวเชื่อมต่อตรง 20"/>
          <p:cNvCxnSpPr/>
          <p:nvPr/>
        </p:nvCxnSpPr>
        <p:spPr>
          <a:xfrm>
            <a:off x="6446682" y="2440131"/>
            <a:ext cx="5235566" cy="0"/>
          </a:xfrm>
          <a:prstGeom prst="line">
            <a:avLst/>
          </a:prstGeom>
          <a:ln w="57150">
            <a:solidFill>
              <a:srgbClr val="0099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1671976" y="2306083"/>
            <a:ext cx="5988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Q4</a:t>
            </a:r>
            <a:endParaRPr lang="th-TH" sz="1400" dirty="0"/>
          </a:p>
        </p:txBody>
      </p:sp>
      <p:sp>
        <p:nvSpPr>
          <p:cNvPr id="38" name="TextBox 37"/>
          <p:cNvSpPr txBox="1"/>
          <p:nvPr/>
        </p:nvSpPr>
        <p:spPr>
          <a:xfrm>
            <a:off x="5612756" y="2411177"/>
            <a:ext cx="5988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Q4</a:t>
            </a:r>
            <a:endParaRPr lang="th-TH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กล่องข้อความ 22"/>
          <p:cNvSpPr txBox="1">
            <a:spLocks noChangeArrowheads="1"/>
          </p:cNvSpPr>
          <p:nvPr/>
        </p:nvSpPr>
        <p:spPr bwMode="auto">
          <a:xfrm>
            <a:off x="3769550" y="952282"/>
            <a:ext cx="32776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h-TH" sz="2400" b="1" dirty="0" smtClean="0"/>
              <a:t>ระดับเขตสุขภาพ/ </a:t>
            </a:r>
            <a:r>
              <a:rPr lang="th-TH" sz="2400" b="1" dirty="0" err="1" smtClean="0"/>
              <a:t>สสจ.</a:t>
            </a:r>
            <a:r>
              <a:rPr lang="th-TH" sz="2400" b="1" dirty="0" smtClean="0"/>
              <a:t>/ รพศ.,</a:t>
            </a:r>
            <a:r>
              <a:rPr lang="th-TH" sz="2400" b="1" dirty="0" err="1" smtClean="0"/>
              <a:t>รพท.</a:t>
            </a:r>
            <a:endParaRPr lang="en-US" sz="2400" b="1" dirty="0"/>
          </a:p>
        </p:txBody>
      </p:sp>
      <p:sp>
        <p:nvSpPr>
          <p:cNvPr id="39" name="สี่เหลี่ยมผืนผ้ามุมมน 38"/>
          <p:cNvSpPr/>
          <p:nvPr/>
        </p:nvSpPr>
        <p:spPr>
          <a:xfrm>
            <a:off x="3577462" y="934820"/>
            <a:ext cx="3453959" cy="531373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12" name="สี่เหลี่ยมผืนผ้ามุมมน 19"/>
          <p:cNvSpPr/>
          <p:nvPr/>
        </p:nvSpPr>
        <p:spPr>
          <a:xfrm>
            <a:off x="222600" y="930166"/>
            <a:ext cx="3220872" cy="536027"/>
          </a:xfrm>
          <a:prstGeom prst="roundRect">
            <a:avLst/>
          </a:prstGeom>
          <a:solidFill>
            <a:srgbClr val="FFCC99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Small </a:t>
            </a:r>
            <a:r>
              <a:rPr lang="en-US" sz="34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success 6 </a:t>
            </a:r>
            <a:r>
              <a:rPr lang="th-TH" sz="34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เดือน</a:t>
            </a:r>
          </a:p>
        </p:txBody>
      </p:sp>
      <p:sp>
        <p:nvSpPr>
          <p:cNvPr id="17" name="กล่องข้อความ 14"/>
          <p:cNvSpPr txBox="1">
            <a:spLocks noChangeArrowheads="1"/>
          </p:cNvSpPr>
          <p:nvPr/>
        </p:nvSpPr>
        <p:spPr bwMode="auto">
          <a:xfrm>
            <a:off x="10037648" y="6503879"/>
            <a:ext cx="203934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แหล่งที่มา </a:t>
            </a:r>
            <a:r>
              <a:rPr lang="en-US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ข้อมูลจากจังหวัด</a:t>
            </a:r>
            <a:endParaRPr lang="th-TH" sz="1800" b="1" dirty="0"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15" name="ตาราง 14"/>
          <p:cNvGraphicFramePr>
            <a:graphicFrameLocks noGrp="1"/>
          </p:cNvGraphicFramePr>
          <p:nvPr/>
        </p:nvGraphicFramePr>
        <p:xfrm>
          <a:off x="315311" y="1791721"/>
          <a:ext cx="11540358" cy="446454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202620"/>
                <a:gridCol w="854666"/>
                <a:gridCol w="800713"/>
                <a:gridCol w="693683"/>
                <a:gridCol w="804041"/>
                <a:gridCol w="788276"/>
                <a:gridCol w="772511"/>
                <a:gridCol w="788276"/>
                <a:gridCol w="835572"/>
              </a:tblGrid>
              <a:tr h="723511">
                <a:tc>
                  <a:txBody>
                    <a:bodyPr/>
                    <a:lstStyle/>
                    <a:p>
                      <a:pPr algn="ctr"/>
                      <a:r>
                        <a:rPr lang="th-TH" sz="1800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                                                       </a:t>
                      </a:r>
                      <a:r>
                        <a:rPr lang="th-TH" sz="18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จังหวัด</a:t>
                      </a:r>
                    </a:p>
                    <a:p>
                      <a:pPr algn="l"/>
                      <a:r>
                        <a:rPr lang="th-TH" sz="18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    ผลการดำเนินงาน</a:t>
                      </a:r>
                      <a:endParaRPr lang="th-TH" sz="18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นนทบุรี</a:t>
                      </a:r>
                      <a:endParaRPr lang="th-TH" sz="18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ปทุมธานี</a:t>
                      </a:r>
                      <a:endParaRPr lang="th-TH" sz="18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อยุธยา</a:t>
                      </a:r>
                      <a:endParaRPr lang="th-TH" sz="18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สระบุรี</a:t>
                      </a:r>
                      <a:endParaRPr lang="th-TH" sz="18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ลพบุรี</a:t>
                      </a:r>
                      <a:endParaRPr lang="th-TH" sz="18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สิงห์บุรี</a:t>
                      </a:r>
                      <a:endParaRPr lang="th-TH" sz="18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อ่างทอง</a:t>
                      </a:r>
                      <a:endParaRPr lang="th-TH" sz="18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นครนายก</a:t>
                      </a:r>
                      <a:endParaRPr lang="th-TH" sz="18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</a:tr>
              <a:tr h="723511">
                <a:tc>
                  <a:txBody>
                    <a:bodyPr/>
                    <a:lstStyle/>
                    <a:p>
                      <a:r>
                        <a:rPr lang="en-US" sz="1800" kern="120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1</a:t>
                      </a:r>
                      <a:r>
                        <a:rPr lang="th-TH" sz="1800" kern="120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. ให้</a:t>
                      </a:r>
                      <a:r>
                        <a:rPr lang="th-TH" sz="180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ความรู้ ฝึกทักษะตามมาตรฐานโรงเรียนพ่อแม่ให้กับหญิงตั้งครรภ์ </a:t>
                      </a:r>
                      <a:r>
                        <a:rPr lang="th-TH" sz="1800" kern="120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และมารดา</a:t>
                      </a:r>
                    </a:p>
                    <a:p>
                      <a:r>
                        <a:rPr lang="th-TH" sz="1800" kern="120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ที่</a:t>
                      </a:r>
                      <a:r>
                        <a:rPr lang="th-TH" sz="180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มีบุตรอายุต่ำกว่า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6</a:t>
                      </a:r>
                      <a:r>
                        <a:rPr lang="th-TH" sz="180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ปี ด้วยกิจกรรม กิน กอด เล่น เล่า เฝ้าดูช่องปาก นอน และกระตุ้นให้สมัครรับข้อความสั้น ตามโครงการ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SMS</a:t>
                      </a:r>
                      <a:r>
                        <a:rPr lang="th-TH" sz="180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ครอบครัวผูกพันเฉลิมพระเกียรติพระนางเจ้าสิริกิติ์ พระบรมราชินีนาถ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</a:tr>
              <a:tr h="723511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2</a:t>
                      </a:r>
                      <a:r>
                        <a:rPr lang="th-TH" sz="180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. พัฒนาสถานบริการสาธารณสุขตามมาตรฐานบริการอนามัยแม่และเด็กคุณภาพ (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Safe motherhood and baby friendly Hospital</a:t>
                      </a:r>
                      <a:r>
                        <a:rPr lang="th-TH" sz="180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)  และให้สถานบริการฯ</a:t>
                      </a:r>
                    </a:p>
                    <a:p>
                      <a:r>
                        <a:rPr lang="th-TH" sz="180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ประเมินตนเอง แล้วส่งผลการประเมินมายังกรมอนามัย เพื่อรับการสุ่มประเมิน</a:t>
                      </a:r>
                      <a:endParaRPr lang="th-TH" sz="18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</a:tr>
              <a:tr h="723511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3</a:t>
                      </a:r>
                      <a:r>
                        <a:rPr lang="th-TH" sz="180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. สร้างการมีส่วนร่วมภาคีภาครัฐ  เอกชน ชุมชน กระตุ้นให้เกิดการใฝ่เรียนรู้ของเด็ก โดยจัดกิจกรรม อ่านเล่านิทาน  เล่น ศิลปะ ดนตรี และฝึกภาษาที่ 2 ในศูนย์เด็กเล็กและ </a:t>
                      </a:r>
                      <a:r>
                        <a:rPr lang="th-TH" sz="1800" kern="1200" dirty="0" err="1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รร.</a:t>
                      </a:r>
                      <a:r>
                        <a:rPr lang="th-TH" sz="180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อนุบาล</a:t>
                      </a:r>
                      <a:endParaRPr lang="th-TH" sz="18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</a:tr>
              <a:tr h="7235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4</a:t>
                      </a:r>
                      <a:r>
                        <a:rPr lang="th-TH" sz="180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.ประสานศูนย์เด็กเล็ก โรงเรียน และเทศบาล เพื่อจัดทำโครงการส่งเสริมทักษะ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ความเป็นเลิศตามความถนัด และความชอบของเด็กปฐมวัย 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20" name="ตัวเชื่อมต่อตรง 19"/>
          <p:cNvCxnSpPr/>
          <p:nvPr/>
        </p:nvCxnSpPr>
        <p:spPr>
          <a:xfrm>
            <a:off x="346841" y="1828800"/>
            <a:ext cx="5108028" cy="64638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สี่เหลี่ยมผืนผ้า 12"/>
          <p:cNvSpPr/>
          <p:nvPr/>
        </p:nvSpPr>
        <p:spPr>
          <a:xfrm>
            <a:off x="1248650" y="7"/>
            <a:ext cx="10943350" cy="756742"/>
          </a:xfrm>
          <a:prstGeom prst="rect">
            <a:avLst/>
          </a:prstGeom>
          <a:solidFill>
            <a:srgbClr val="0099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ตัวชี้วัดที่        </a:t>
            </a:r>
            <a:r>
              <a:rPr lang="th-TH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ร้อยละของเด็กอายุ 0-5 ปี มีพัฒนาการสมวัย  </a:t>
            </a:r>
            <a:r>
              <a:rPr lang="th-TH" b="1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(ร้อยละ </a:t>
            </a:r>
            <a:r>
              <a:rPr lang="en-US" b="1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8</a:t>
            </a:r>
            <a:r>
              <a:rPr lang="th-TH" b="1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0)</a:t>
            </a:r>
          </a:p>
        </p:txBody>
      </p:sp>
      <p:sp>
        <p:nvSpPr>
          <p:cNvPr id="14" name="สี่เหลี่ยมคางหมู 13"/>
          <p:cNvSpPr/>
          <p:nvPr/>
        </p:nvSpPr>
        <p:spPr>
          <a:xfrm rot="16200000">
            <a:off x="590415" y="94286"/>
            <a:ext cx="756747" cy="536643"/>
          </a:xfrm>
          <a:prstGeom prst="trapezoid">
            <a:avLst>
              <a:gd name="adj" fmla="val 45996"/>
            </a:avLst>
          </a:prstGeom>
          <a:solidFill>
            <a:srgbClr val="0099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pic>
        <p:nvPicPr>
          <p:cNvPr id="16" name="Picture 2" descr="C:\Users\stat14\Desktop\symbol-ministry\logo MOPH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6123" y="15770"/>
            <a:ext cx="851341" cy="779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กล่องข้อความ 8"/>
          <p:cNvSpPr txBox="1"/>
          <p:nvPr/>
        </p:nvSpPr>
        <p:spPr>
          <a:xfrm>
            <a:off x="2323378" y="4"/>
            <a:ext cx="444352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1</a:t>
            </a:r>
            <a:endParaRPr lang="th-TH" sz="40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กล่องข้อความ 22"/>
          <p:cNvSpPr txBox="1">
            <a:spLocks noChangeArrowheads="1"/>
          </p:cNvSpPr>
          <p:nvPr/>
        </p:nvSpPr>
        <p:spPr bwMode="auto">
          <a:xfrm>
            <a:off x="3769550" y="1109942"/>
            <a:ext cx="225287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h-TH" sz="2400" b="1" dirty="0" smtClean="0"/>
              <a:t>ระดับอำเภอ/</a:t>
            </a:r>
            <a:r>
              <a:rPr lang="th-TH" sz="2400" b="1" dirty="0" err="1" smtClean="0"/>
              <a:t>รพช.</a:t>
            </a:r>
            <a:r>
              <a:rPr lang="th-TH" sz="2400" b="1" dirty="0" smtClean="0"/>
              <a:t>พื้นที่</a:t>
            </a:r>
            <a:endParaRPr lang="en-US" sz="2400" b="1" dirty="0" smtClean="0"/>
          </a:p>
        </p:txBody>
      </p:sp>
      <p:sp>
        <p:nvSpPr>
          <p:cNvPr id="39" name="สี่เหลี่ยมผืนผ้ามุมมน 38"/>
          <p:cNvSpPr/>
          <p:nvPr/>
        </p:nvSpPr>
        <p:spPr>
          <a:xfrm>
            <a:off x="3577462" y="1092480"/>
            <a:ext cx="2523793" cy="531373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12" name="สี่เหลี่ยมผืนผ้ามุมมน 19"/>
          <p:cNvSpPr/>
          <p:nvPr/>
        </p:nvSpPr>
        <p:spPr>
          <a:xfrm>
            <a:off x="222600" y="1087826"/>
            <a:ext cx="3220872" cy="536027"/>
          </a:xfrm>
          <a:prstGeom prst="roundRect">
            <a:avLst/>
          </a:prstGeom>
          <a:solidFill>
            <a:srgbClr val="FFCC99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Small </a:t>
            </a:r>
            <a:r>
              <a:rPr lang="en-US" sz="34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success 6 </a:t>
            </a:r>
            <a:r>
              <a:rPr lang="th-TH" sz="34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เดือน</a:t>
            </a:r>
          </a:p>
        </p:txBody>
      </p:sp>
      <p:sp>
        <p:nvSpPr>
          <p:cNvPr id="17" name="กล่องข้อความ 14"/>
          <p:cNvSpPr txBox="1">
            <a:spLocks noChangeArrowheads="1"/>
          </p:cNvSpPr>
          <p:nvPr/>
        </p:nvSpPr>
        <p:spPr bwMode="auto">
          <a:xfrm>
            <a:off x="10037648" y="6503879"/>
            <a:ext cx="203934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แหล่งที่มา </a:t>
            </a:r>
            <a:r>
              <a:rPr lang="en-US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ข้อมูลจากจังหวัด</a:t>
            </a:r>
            <a:endParaRPr lang="th-TH" sz="1800" b="1" dirty="0"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15" name="ตาราง 14"/>
          <p:cNvGraphicFramePr>
            <a:graphicFrameLocks noGrp="1"/>
          </p:cNvGraphicFramePr>
          <p:nvPr/>
        </p:nvGraphicFramePr>
        <p:xfrm>
          <a:off x="283780" y="2185859"/>
          <a:ext cx="11540358" cy="364959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855779"/>
                <a:gridCol w="851338"/>
                <a:gridCol w="819806"/>
                <a:gridCol w="819807"/>
                <a:gridCol w="788276"/>
                <a:gridCol w="835573"/>
                <a:gridCol w="851338"/>
                <a:gridCol w="804041"/>
                <a:gridCol w="914400"/>
              </a:tblGrid>
              <a:tr h="723511">
                <a:tc>
                  <a:txBody>
                    <a:bodyPr/>
                    <a:lstStyle/>
                    <a:p>
                      <a:pPr algn="ctr"/>
                      <a:r>
                        <a:rPr lang="th-TH" sz="2000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                                                 </a:t>
                      </a:r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จังหวัด</a:t>
                      </a:r>
                    </a:p>
                    <a:p>
                      <a:pPr algn="l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   ผลการดำเนินงาน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นนทบุรี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ปทุมธานี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อยุธยา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สระบุรี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ลพบุรี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สิงห์บุรี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อ่างทอง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นครนายก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</a:tr>
              <a:tr h="723511">
                <a:tc>
                  <a:txBody>
                    <a:bodyPr/>
                    <a:lstStyle/>
                    <a:p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1</a:t>
                      </a:r>
                      <a:r>
                        <a:rPr lang="th-TH" sz="200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. ให้ความรู้การปฏิบัติตัวของหญิงตั้งครรภ์และการเลี้ยงดูบุตรอายุ</a:t>
                      </a:r>
                    </a:p>
                    <a:p>
                      <a:r>
                        <a:rPr lang="th-TH" sz="200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ต่ำกวา 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6</a:t>
                      </a:r>
                      <a:r>
                        <a:rPr lang="th-TH" sz="200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ปี ด้วยกิจกรรมกิน กอด เล่น เล่า เฝ้าดูช่องปาก นอน /กระตุ้นให้สมัครรับข้อความสั้น ตามโครงการ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SMS</a:t>
                      </a:r>
                      <a:r>
                        <a:rPr lang="th-TH" sz="200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ครอบครัวผูกพันเฉลิมพระเกียรติ  พระนางเจ้าสิริกิติ์พระบรมราชินีนาถและจัดกิจกรรมโรงเรียนพ่อแม่ในสถานบริการสาธารณสุขทุกระดับ</a:t>
                      </a:r>
                      <a:endParaRPr lang="en-US" sz="2000" kern="1200" dirty="0" smtClean="0">
                        <a:solidFill>
                          <a:schemeClr val="dk1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</a:tr>
              <a:tr h="723511">
                <a:tc>
                  <a:txBody>
                    <a:bodyPr/>
                    <a:lstStyle/>
                    <a:p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2</a:t>
                      </a:r>
                      <a:r>
                        <a:rPr lang="th-TH" sz="200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. พัฒนาสถานบริการสาธารณสุขตามมาตรฐานบริการอนามัยแม่และเด็กคุณภาพ  (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Safe motherhood and baby friendly Hospital</a:t>
                      </a:r>
                      <a:r>
                        <a:rPr lang="th-TH" sz="200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) และให้สถานบริการฯประเมินตนเอง แล้วส่งผลการประเมินมายัง</a:t>
                      </a:r>
                    </a:p>
                    <a:p>
                      <a:r>
                        <a:rPr lang="th-TH" sz="200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กรมอนามัย เพื่อรับการสุ่มประเมิน 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endParaRPr lang="th-TH" sz="2800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20" name="ตัวเชื่อมต่อตรง 19"/>
          <p:cNvCxnSpPr/>
          <p:nvPr/>
        </p:nvCxnSpPr>
        <p:spPr>
          <a:xfrm>
            <a:off x="299544" y="2207173"/>
            <a:ext cx="4808484" cy="64638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สี่เหลี่ยมผืนผ้า 12"/>
          <p:cNvSpPr/>
          <p:nvPr/>
        </p:nvSpPr>
        <p:spPr>
          <a:xfrm>
            <a:off x="1248650" y="7"/>
            <a:ext cx="10943350" cy="756742"/>
          </a:xfrm>
          <a:prstGeom prst="rect">
            <a:avLst/>
          </a:prstGeom>
          <a:solidFill>
            <a:srgbClr val="0099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ตัวชี้วัดที่        </a:t>
            </a:r>
            <a:r>
              <a:rPr lang="th-TH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ร้อยละของเด็กอายุ 0-5 ปี มีพัฒนาการสมวัย  </a:t>
            </a:r>
            <a:r>
              <a:rPr lang="th-TH" b="1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(ร้อยละ </a:t>
            </a:r>
            <a:r>
              <a:rPr lang="en-US" b="1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8</a:t>
            </a:r>
            <a:r>
              <a:rPr lang="th-TH" b="1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0)</a:t>
            </a:r>
          </a:p>
        </p:txBody>
      </p:sp>
      <p:sp>
        <p:nvSpPr>
          <p:cNvPr id="14" name="สี่เหลี่ยมคางหมู 13"/>
          <p:cNvSpPr/>
          <p:nvPr/>
        </p:nvSpPr>
        <p:spPr>
          <a:xfrm rot="16200000">
            <a:off x="590415" y="94286"/>
            <a:ext cx="756747" cy="536643"/>
          </a:xfrm>
          <a:prstGeom prst="trapezoid">
            <a:avLst>
              <a:gd name="adj" fmla="val 45996"/>
            </a:avLst>
          </a:prstGeom>
          <a:solidFill>
            <a:srgbClr val="0099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pic>
        <p:nvPicPr>
          <p:cNvPr id="16" name="Picture 2" descr="C:\Users\stat14\Desktop\symbol-ministry\logo MOPH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6123" y="15770"/>
            <a:ext cx="851341" cy="779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กล่องข้อความ 8"/>
          <p:cNvSpPr txBox="1"/>
          <p:nvPr/>
        </p:nvSpPr>
        <p:spPr>
          <a:xfrm>
            <a:off x="2323378" y="4"/>
            <a:ext cx="444352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1</a:t>
            </a:r>
            <a:endParaRPr lang="th-TH" sz="40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แผนภูมิ 13"/>
          <p:cNvGraphicFramePr/>
          <p:nvPr/>
        </p:nvGraphicFramePr>
        <p:xfrm>
          <a:off x="1734208" y="1163219"/>
          <a:ext cx="9238592" cy="54582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สี่เหลี่ยมผืนผ้ามุมมน 19"/>
          <p:cNvSpPr/>
          <p:nvPr/>
        </p:nvSpPr>
        <p:spPr>
          <a:xfrm>
            <a:off x="222600" y="930166"/>
            <a:ext cx="3220872" cy="536027"/>
          </a:xfrm>
          <a:prstGeom prst="roundRect">
            <a:avLst/>
          </a:prstGeom>
          <a:solidFill>
            <a:srgbClr val="FFCC99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Small success </a:t>
            </a:r>
            <a:r>
              <a:rPr lang="en-US" sz="34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6 </a:t>
            </a:r>
            <a:r>
              <a:rPr lang="th-TH" sz="34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เดือน</a:t>
            </a:r>
            <a:endParaRPr lang="th-TH" sz="34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3" name="สี่เหลี่ยมผืนผ้ามุมมน 12"/>
          <p:cNvSpPr/>
          <p:nvPr/>
        </p:nvSpPr>
        <p:spPr>
          <a:xfrm>
            <a:off x="3531475" y="3736428"/>
            <a:ext cx="725213" cy="1891862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17" name="กล่องข้อความ 14"/>
          <p:cNvSpPr txBox="1">
            <a:spLocks noChangeArrowheads="1"/>
          </p:cNvSpPr>
          <p:nvPr/>
        </p:nvSpPr>
        <p:spPr bwMode="auto">
          <a:xfrm>
            <a:off x="8634474" y="6503879"/>
            <a:ext cx="33393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แหล่งที่มา </a:t>
            </a:r>
            <a:r>
              <a:rPr lang="en-US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: HDC</a:t>
            </a:r>
            <a:r>
              <a:rPr lang="th-TH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ข้อมูล </a:t>
            </a:r>
            <a:r>
              <a:rPr lang="th-TH" sz="1800" b="1" dirty="0">
                <a:latin typeface="TH SarabunPSK" pitchFamily="34" charset="-34"/>
                <a:cs typeface="TH SarabunPSK" pitchFamily="34" charset="-34"/>
              </a:rPr>
              <a:t>ณ วันที่ </a:t>
            </a:r>
            <a:r>
              <a:rPr lang="en-US" sz="1800" b="1" dirty="0" smtClean="0">
                <a:latin typeface="TH SarabunPSK" pitchFamily="34" charset="-34"/>
                <a:cs typeface="TH SarabunPSK" pitchFamily="34" charset="-34"/>
              </a:rPr>
              <a:t>5 </a:t>
            </a:r>
            <a:r>
              <a:rPr lang="th-TH" sz="1800" b="1" dirty="0" smtClean="0">
                <a:latin typeface="TH SarabunPSK" pitchFamily="34" charset="-34"/>
                <a:cs typeface="TH SarabunPSK" pitchFamily="34" charset="-34"/>
              </a:rPr>
              <a:t>เมษายน </a:t>
            </a:r>
            <a:r>
              <a:rPr lang="en-US" sz="1800" b="1" dirty="0" smtClean="0">
                <a:latin typeface="TH SarabunPSK" pitchFamily="34" charset="-34"/>
                <a:cs typeface="TH SarabunPSK" pitchFamily="34" charset="-34"/>
              </a:rPr>
              <a:t>2560</a:t>
            </a:r>
            <a:endParaRPr lang="th-TH" sz="18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9" name="สี่เหลี่ยมผืนผ้า 18"/>
          <p:cNvSpPr/>
          <p:nvPr/>
        </p:nvSpPr>
        <p:spPr>
          <a:xfrm>
            <a:off x="1248650" y="7"/>
            <a:ext cx="10943350" cy="756742"/>
          </a:xfrm>
          <a:prstGeom prst="rect">
            <a:avLst/>
          </a:prstGeom>
          <a:solidFill>
            <a:srgbClr val="0099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ตัวชี้วัดที่        </a:t>
            </a: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อัตราการคลอดมีชีพในหญิงอายุ 15-19 ปี  </a:t>
            </a:r>
            <a:r>
              <a:rPr lang="th-TH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(ไม่เกิน 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42 </a:t>
            </a:r>
            <a:r>
              <a:rPr lang="th-TH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ต่อพันประชากร)</a:t>
            </a:r>
          </a:p>
        </p:txBody>
      </p:sp>
      <p:sp>
        <p:nvSpPr>
          <p:cNvPr id="22" name="สี่เหลี่ยมคางหมู 21"/>
          <p:cNvSpPr/>
          <p:nvPr/>
        </p:nvSpPr>
        <p:spPr>
          <a:xfrm rot="16200000">
            <a:off x="590415" y="94286"/>
            <a:ext cx="756747" cy="536643"/>
          </a:xfrm>
          <a:prstGeom prst="trapezoid">
            <a:avLst>
              <a:gd name="adj" fmla="val 45996"/>
            </a:avLst>
          </a:prstGeom>
          <a:solidFill>
            <a:srgbClr val="0099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pic>
        <p:nvPicPr>
          <p:cNvPr id="24" name="Picture 2" descr="C:\Users\stat14\Desktop\symbol-ministry\logo MOPH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6123" y="15770"/>
            <a:ext cx="851341" cy="779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กล่องข้อความ 8"/>
          <p:cNvSpPr txBox="1"/>
          <p:nvPr/>
        </p:nvSpPr>
        <p:spPr>
          <a:xfrm>
            <a:off x="2307612" y="4"/>
            <a:ext cx="444352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2</a:t>
            </a:r>
            <a:endParaRPr lang="th-TH" sz="40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cxnSp>
        <p:nvCxnSpPr>
          <p:cNvPr id="11" name="ตัวเชื่อมต่อตรง 10"/>
          <p:cNvCxnSpPr/>
          <p:nvPr/>
        </p:nvCxnSpPr>
        <p:spPr>
          <a:xfrm>
            <a:off x="2565434" y="1967631"/>
            <a:ext cx="812359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สี่เหลี่ยมผืนผ้า 14"/>
          <p:cNvSpPr/>
          <p:nvPr/>
        </p:nvSpPr>
        <p:spPr>
          <a:xfrm>
            <a:off x="10704786" y="1837506"/>
            <a:ext cx="688986" cy="29083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Q4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16" name="ดาว 5 แฉก 15"/>
          <p:cNvSpPr/>
          <p:nvPr/>
        </p:nvSpPr>
        <p:spPr>
          <a:xfrm>
            <a:off x="7594476" y="3332872"/>
            <a:ext cx="351345" cy="324729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8" name="ดาว 5 แฉก 17"/>
          <p:cNvSpPr/>
          <p:nvPr/>
        </p:nvSpPr>
        <p:spPr>
          <a:xfrm>
            <a:off x="9912005" y="3348640"/>
            <a:ext cx="351345" cy="324729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0" name="ดาว 5 แฉก 19"/>
          <p:cNvSpPr/>
          <p:nvPr/>
        </p:nvSpPr>
        <p:spPr>
          <a:xfrm>
            <a:off x="9123730" y="3411699"/>
            <a:ext cx="351345" cy="324729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ธีมของ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ธีมของ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ธีมของ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9210</TotalTime>
  <Words>5564</Words>
  <Application>Microsoft Office PowerPoint</Application>
  <PresentationFormat>กำหนดเอง</PresentationFormat>
  <Paragraphs>1665</Paragraphs>
  <Slides>44</Slides>
  <Notes>3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44</vt:i4>
      </vt:variant>
    </vt:vector>
  </HeadingPairs>
  <TitlesOfParts>
    <vt:vector size="45" baseType="lpstr">
      <vt:lpstr>Office Theme</vt:lpstr>
      <vt:lpstr>ภาพนิ่ง 1</vt:lpstr>
      <vt:lpstr>ภาพนิ่ง 2</vt:lpstr>
      <vt:lpstr>ภาพนิ่ง 3</vt:lpstr>
      <vt:lpstr>ภาพนิ่ง 4</vt:lpstr>
      <vt:lpstr>ภาพนิ่ง 5</vt:lpstr>
      <vt:lpstr>ภาพนิ่ง 6</vt:lpstr>
      <vt:lpstr>ภาพนิ่ง 7</vt:lpstr>
      <vt:lpstr>ภาพนิ่ง 8</vt:lpstr>
      <vt:lpstr>ภาพนิ่ง 9</vt:lpstr>
      <vt:lpstr>ภาพนิ่ง 10</vt:lpstr>
      <vt:lpstr>ภาพนิ่ง 11</vt:lpstr>
      <vt:lpstr>ภาพนิ่ง 12</vt:lpstr>
      <vt:lpstr>ภาพนิ่ง 13</vt:lpstr>
      <vt:lpstr>ภาพนิ่ง 14</vt:lpstr>
      <vt:lpstr>ภาพนิ่ง 15</vt:lpstr>
      <vt:lpstr>ภาพนิ่ง 16</vt:lpstr>
      <vt:lpstr>ภาพนิ่ง 17</vt:lpstr>
      <vt:lpstr>ภาพนิ่ง 18</vt:lpstr>
      <vt:lpstr>ภาพนิ่ง 19</vt:lpstr>
      <vt:lpstr>ภาพนิ่ง 20</vt:lpstr>
      <vt:lpstr>ภาพนิ่ง 21</vt:lpstr>
      <vt:lpstr>ภาพนิ่ง 22</vt:lpstr>
      <vt:lpstr>ภาพนิ่ง 23</vt:lpstr>
      <vt:lpstr>ภาพนิ่ง 24</vt:lpstr>
      <vt:lpstr>ภาพนิ่ง 25</vt:lpstr>
      <vt:lpstr>ภาพนิ่ง 26</vt:lpstr>
      <vt:lpstr>ภาพนิ่ง 27</vt:lpstr>
      <vt:lpstr>ภาพนิ่ง 28</vt:lpstr>
      <vt:lpstr>ภาพนิ่ง 29</vt:lpstr>
      <vt:lpstr>ภาพนิ่ง 30</vt:lpstr>
      <vt:lpstr>ภาพนิ่ง 31</vt:lpstr>
      <vt:lpstr>ภาพนิ่ง 32</vt:lpstr>
      <vt:lpstr>ภาพนิ่ง 33</vt:lpstr>
      <vt:lpstr>ภาพนิ่ง 34</vt:lpstr>
      <vt:lpstr>ภาพนิ่ง 35</vt:lpstr>
      <vt:lpstr>ภาพนิ่ง 36</vt:lpstr>
      <vt:lpstr>ภาพนิ่ง 37</vt:lpstr>
      <vt:lpstr>ภาพนิ่ง 38</vt:lpstr>
      <vt:lpstr>ภาพนิ่ง 39</vt:lpstr>
      <vt:lpstr>ภาพนิ่ง 40</vt:lpstr>
      <vt:lpstr>ภาพนิ่ง 41</vt:lpstr>
      <vt:lpstr>ภาพนิ่ง 42</vt:lpstr>
      <vt:lpstr>ภาพนิ่ง 43</vt:lpstr>
      <vt:lpstr>ภาพนิ่ง 44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Corporate Edition</dc:creator>
  <cp:lastModifiedBy>Mr.Robin ThaiSakon</cp:lastModifiedBy>
  <cp:revision>1109</cp:revision>
  <dcterms:created xsi:type="dcterms:W3CDTF">2017-02-03T07:25:40Z</dcterms:created>
  <dcterms:modified xsi:type="dcterms:W3CDTF">2017-05-15T09:01:56Z</dcterms:modified>
</cp:coreProperties>
</file>