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28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26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6"/>
  </p:notesMasterIdLst>
  <p:handoutMasterIdLst>
    <p:handoutMasterId r:id="rId37"/>
  </p:handoutMasterIdLst>
  <p:sldIdLst>
    <p:sldId id="257" r:id="rId2"/>
    <p:sldId id="417" r:id="rId3"/>
    <p:sldId id="415" r:id="rId4"/>
    <p:sldId id="377" r:id="rId5"/>
    <p:sldId id="378" r:id="rId6"/>
    <p:sldId id="414" r:id="rId7"/>
    <p:sldId id="404" r:id="rId8"/>
    <p:sldId id="385" r:id="rId9"/>
    <p:sldId id="386" r:id="rId10"/>
    <p:sldId id="405" r:id="rId11"/>
    <p:sldId id="388" r:id="rId12"/>
    <p:sldId id="352" r:id="rId13"/>
    <p:sldId id="356" r:id="rId14"/>
    <p:sldId id="389" r:id="rId15"/>
    <p:sldId id="390" r:id="rId16"/>
    <p:sldId id="391" r:id="rId17"/>
    <p:sldId id="333" r:id="rId18"/>
    <p:sldId id="392" r:id="rId19"/>
    <p:sldId id="334" r:id="rId20"/>
    <p:sldId id="411" r:id="rId21"/>
    <p:sldId id="394" r:id="rId22"/>
    <p:sldId id="335" r:id="rId23"/>
    <p:sldId id="407" r:id="rId24"/>
    <p:sldId id="408" r:id="rId25"/>
    <p:sldId id="397" r:id="rId26"/>
    <p:sldId id="409" r:id="rId27"/>
    <p:sldId id="410" r:id="rId28"/>
    <p:sldId id="398" r:id="rId29"/>
    <p:sldId id="399" r:id="rId30"/>
    <p:sldId id="400" r:id="rId31"/>
    <p:sldId id="401" r:id="rId32"/>
    <p:sldId id="412" r:id="rId33"/>
    <p:sldId id="416" r:id="rId34"/>
    <p:sldId id="321" r:id="rId35"/>
  </p:sldIdLst>
  <p:sldSz cx="12192000" cy="6858000"/>
  <p:notesSz cx="9926638" cy="6797675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6600"/>
    <a:srgbClr val="006600"/>
    <a:srgbClr val="CC0066"/>
    <a:srgbClr val="FF3300"/>
    <a:srgbClr val="CC0099"/>
    <a:srgbClr val="CC66FF"/>
    <a:srgbClr val="FF99FF"/>
    <a:srgbClr val="D60093"/>
    <a:srgbClr val="FF5050"/>
    <a:srgbClr val="FF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สไตล์ธีม 1 - เน้น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EBBBCC-DAD2-459C-BE2E-F6DE35CF9A28}" styleName="ลักษณะสีเข้ม 2 - เน้น 3/เน้น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ลักษณะสีปานกลาง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ลักษณะชุดรูปแบบ 1 - เน้น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2" autoAdjust="0"/>
    <p:restoredTop sz="94322" autoAdjust="0"/>
  </p:normalViewPr>
  <p:slideViewPr>
    <p:cSldViewPr snapToGrid="0">
      <p:cViewPr>
        <p:scale>
          <a:sx n="60" d="100"/>
          <a:sy n="60" d="100"/>
        </p:scale>
        <p:origin x="-840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การคัดกรอง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txPr>
              <a:bodyPr/>
              <a:lstStyle/>
              <a:p>
                <a:pPr>
                  <a:defRPr sz="10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นนทบุรี</c:v>
                </c:pt>
                <c:pt idx="3">
                  <c:v>ปทุมธานี</c:v>
                </c:pt>
                <c:pt idx="4">
                  <c:v>อยุธยา</c:v>
                </c:pt>
                <c:pt idx="5">
                  <c:v>สระบุรี</c:v>
                </c:pt>
                <c:pt idx="6">
                  <c:v>ลพบุรี</c:v>
                </c:pt>
                <c:pt idx="7">
                  <c:v>สิงห์บุรี</c:v>
                </c:pt>
                <c:pt idx="8">
                  <c:v>อ่างทอง</c:v>
                </c:pt>
                <c:pt idx="9">
                  <c:v>นครนายก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 formatCode="0.00">
                  <c:v>58.84</c:v>
                </c:pt>
                <c:pt idx="1">
                  <c:v>49.58</c:v>
                </c:pt>
                <c:pt idx="2">
                  <c:v>42.13</c:v>
                </c:pt>
                <c:pt idx="3">
                  <c:v>53.86</c:v>
                </c:pt>
                <c:pt idx="4">
                  <c:v>38.21</c:v>
                </c:pt>
                <c:pt idx="5">
                  <c:v>41.55</c:v>
                </c:pt>
                <c:pt idx="6">
                  <c:v>56.25</c:v>
                </c:pt>
                <c:pt idx="7">
                  <c:v>66.489999999999995</c:v>
                </c:pt>
                <c:pt idx="8">
                  <c:v>57.3</c:v>
                </c:pt>
                <c:pt idx="9">
                  <c:v>69.09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พัฒนาการสมวัย</c:v>
                </c:pt>
              </c:strCache>
            </c:strRef>
          </c:tx>
          <c:spPr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0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นนทบุรี</c:v>
                </c:pt>
                <c:pt idx="3">
                  <c:v>ปทุมธานี</c:v>
                </c:pt>
                <c:pt idx="4">
                  <c:v>อยุธยา</c:v>
                </c:pt>
                <c:pt idx="5">
                  <c:v>สระบุรี</c:v>
                </c:pt>
                <c:pt idx="6">
                  <c:v>ลพบุรี</c:v>
                </c:pt>
                <c:pt idx="7">
                  <c:v>สิงห์บุรี</c:v>
                </c:pt>
                <c:pt idx="8">
                  <c:v>อ่างทอง</c:v>
                </c:pt>
                <c:pt idx="9">
                  <c:v>นครนายก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94.61999999999999</c:v>
                </c:pt>
                <c:pt idx="1">
                  <c:v>94.84</c:v>
                </c:pt>
                <c:pt idx="2" formatCode="0.00">
                  <c:v>98.86</c:v>
                </c:pt>
                <c:pt idx="3" formatCode="0.00">
                  <c:v>95.57</c:v>
                </c:pt>
                <c:pt idx="4" formatCode="0.00">
                  <c:v>94.169999999999987</c:v>
                </c:pt>
                <c:pt idx="5" formatCode="0.00">
                  <c:v>96.72</c:v>
                </c:pt>
                <c:pt idx="6" formatCode="0.00">
                  <c:v>87.9</c:v>
                </c:pt>
                <c:pt idx="7" formatCode="0.00">
                  <c:v>95.78</c:v>
                </c:pt>
                <c:pt idx="8" formatCode="0.00">
                  <c:v>97.2</c:v>
                </c:pt>
                <c:pt idx="9" formatCode="0.00">
                  <c:v>96.53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สงสัยล่าช้า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0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นนทบุรี</c:v>
                </c:pt>
                <c:pt idx="3">
                  <c:v>ปทุมธานี</c:v>
                </c:pt>
                <c:pt idx="4">
                  <c:v>อยุธยา</c:v>
                </c:pt>
                <c:pt idx="5">
                  <c:v>สระบุรี</c:v>
                </c:pt>
                <c:pt idx="6">
                  <c:v>ลพบุรี</c:v>
                </c:pt>
                <c:pt idx="7">
                  <c:v>สิงห์บุรี</c:v>
                </c:pt>
                <c:pt idx="8">
                  <c:v>อ่างทอง</c:v>
                </c:pt>
                <c:pt idx="9">
                  <c:v>นครนายก</c:v>
                </c:pt>
              </c:strCache>
            </c:strRef>
          </c:cat>
          <c:val>
            <c:numRef>
              <c:f>Sheet1!$D$2:$D$11</c:f>
              <c:numCache>
                <c:formatCode>0.00</c:formatCode>
                <c:ptCount val="10"/>
                <c:pt idx="0">
                  <c:v>15.54</c:v>
                </c:pt>
                <c:pt idx="1">
                  <c:v>7.54</c:v>
                </c:pt>
                <c:pt idx="2">
                  <c:v>16.04</c:v>
                </c:pt>
                <c:pt idx="3">
                  <c:v>7.2</c:v>
                </c:pt>
                <c:pt idx="4">
                  <c:v>8.77</c:v>
                </c:pt>
                <c:pt idx="5">
                  <c:v>2.58</c:v>
                </c:pt>
                <c:pt idx="6">
                  <c:v>18.459999999999987</c:v>
                </c:pt>
                <c:pt idx="7">
                  <c:v>9.7800000000000011</c:v>
                </c:pt>
                <c:pt idx="8">
                  <c:v>3.64</c:v>
                </c:pt>
                <c:pt idx="9">
                  <c:v>3.15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ติดตามกระตุ้นได้</c:v>
                </c:pt>
              </c:strCache>
            </c:strRef>
          </c:tx>
          <c:spPr>
            <a:solidFill>
              <a:srgbClr val="FF33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0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นนทบุรี</c:v>
                </c:pt>
                <c:pt idx="3">
                  <c:v>ปทุมธานี</c:v>
                </c:pt>
                <c:pt idx="4">
                  <c:v>อยุธยา</c:v>
                </c:pt>
                <c:pt idx="5">
                  <c:v>สระบุรี</c:v>
                </c:pt>
                <c:pt idx="6">
                  <c:v>ลพบุรี</c:v>
                </c:pt>
                <c:pt idx="7">
                  <c:v>สิงห์บุรี</c:v>
                </c:pt>
                <c:pt idx="8">
                  <c:v>อ่างทอง</c:v>
                </c:pt>
                <c:pt idx="9">
                  <c:v>นครนายก</c:v>
                </c:pt>
              </c:strCache>
            </c:strRef>
          </c:cat>
          <c:val>
            <c:numRef>
              <c:f>Sheet1!$E$2:$E$11</c:f>
              <c:numCache>
                <c:formatCode>0.00</c:formatCode>
                <c:ptCount val="10"/>
                <c:pt idx="0">
                  <c:v>65.97</c:v>
                </c:pt>
                <c:pt idx="1">
                  <c:v>46.02</c:v>
                </c:pt>
                <c:pt idx="2">
                  <c:v>37.31</c:v>
                </c:pt>
                <c:pt idx="3">
                  <c:v>51.230000000000011</c:v>
                </c:pt>
                <c:pt idx="4">
                  <c:v>46.53</c:v>
                </c:pt>
                <c:pt idx="5">
                  <c:v>34.020000000000003</c:v>
                </c:pt>
                <c:pt idx="6">
                  <c:v>42.81</c:v>
                </c:pt>
                <c:pt idx="7">
                  <c:v>48.14</c:v>
                </c:pt>
                <c:pt idx="8">
                  <c:v>43.11</c:v>
                </c:pt>
                <c:pt idx="9">
                  <c:v>58.790000000000013</c:v>
                </c:pt>
              </c:numCache>
            </c:numRef>
          </c:val>
        </c:ser>
        <c:dLbls>
          <c:showVal val="1"/>
        </c:dLbls>
        <c:gapWidth val="75"/>
        <c:overlap val="11"/>
        <c:axId val="80754944"/>
        <c:axId val="80777216"/>
      </c:barChart>
      <c:catAx>
        <c:axId val="807549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1"/>
            </a:pPr>
            <a:endParaRPr lang="th-TH"/>
          </a:p>
        </c:txPr>
        <c:crossAx val="80777216"/>
        <c:crosses val="autoZero"/>
        <c:auto val="1"/>
        <c:lblAlgn val="ctr"/>
        <c:lblOffset val="100"/>
      </c:catAx>
      <c:valAx>
        <c:axId val="80777216"/>
        <c:scaling>
          <c:orientation val="minMax"/>
          <c:max val="100"/>
        </c:scaling>
        <c:axPos val="l"/>
        <c:numFmt formatCode="0.00" sourceLinked="1"/>
        <c:majorTickMark val="none"/>
        <c:tickLblPos val="nextTo"/>
        <c:txPr>
          <a:bodyPr/>
          <a:lstStyle/>
          <a:p>
            <a:pPr>
              <a:defRPr sz="1000" b="1"/>
            </a:pPr>
            <a:endParaRPr lang="th-TH"/>
          </a:p>
        </c:txPr>
        <c:crossAx val="8075494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th-TH"/>
        </a:p>
      </c:txPr>
    </c:legend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view3D>
      <c:rAngAx val="1"/>
    </c:view3D>
    <c:plotArea>
      <c:layout>
        <c:manualLayout>
          <c:layoutTarget val="inner"/>
          <c:xMode val="edge"/>
          <c:yMode val="edge"/>
          <c:x val="5.6124099306408382E-2"/>
          <c:y val="6.4634351698210316E-2"/>
          <c:w val="0.84300685806460063"/>
          <c:h val="0.80502817263831783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การคัดกรอง</c:v>
                </c:pt>
              </c:strCache>
            </c:strRef>
          </c:tx>
          <c:spPr>
            <a:solidFill>
              <a:srgbClr val="CC0066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9.4863168628069316E-3"/>
                  <c:y val="-1.7201245365193935E-2"/>
                </c:manualLayout>
              </c:layout>
              <c:showVal val="1"/>
            </c:dLbl>
            <c:dLbl>
              <c:idx val="1"/>
              <c:layout>
                <c:manualLayout>
                  <c:x val="2.3393447017104442E-3"/>
                  <c:y val="-2.5210553343888317E-2"/>
                </c:manualLayout>
              </c:layout>
              <c:showVal val="1"/>
            </c:dLbl>
            <c:dLbl>
              <c:idx val="2"/>
              <c:layout>
                <c:manualLayout>
                  <c:x val="4.8570203726806192E-4"/>
                  <c:y val="-1.4587324205411221E-2"/>
                </c:manualLayout>
              </c:layout>
              <c:showVal val="1"/>
            </c:dLbl>
            <c:dLbl>
              <c:idx val="3"/>
              <c:layout>
                <c:manualLayout>
                  <c:x val="2.7520973497065161E-4"/>
                  <c:y val="-2.3837609572626699E-2"/>
                </c:manualLayout>
              </c:layout>
              <c:showVal val="1"/>
            </c:dLbl>
            <c:dLbl>
              <c:idx val="4"/>
              <c:layout>
                <c:manualLayout>
                  <c:x val="1.7195559557939011E-3"/>
                  <c:y val="-2.6342914336081588E-2"/>
                </c:manualLayout>
              </c:layout>
              <c:showVal val="1"/>
            </c:dLbl>
            <c:dLbl>
              <c:idx val="5"/>
              <c:layout>
                <c:manualLayout>
                  <c:x val="2.9534098743196641E-3"/>
                  <c:y val="-2.3339351179820281E-2"/>
                </c:manualLayout>
              </c:layout>
              <c:showVal val="1"/>
            </c:dLbl>
            <c:dLbl>
              <c:idx val="6"/>
              <c:layout>
                <c:manualLayout>
                  <c:x val="4.6633270635451814E-3"/>
                  <c:y val="-3.3039883872944792E-2"/>
                </c:manualLayout>
              </c:layout>
              <c:showVal val="1"/>
            </c:dLbl>
            <c:dLbl>
              <c:idx val="7"/>
              <c:layout>
                <c:manualLayout>
                  <c:x val="-5.2755264373007104E-3"/>
                  <c:y val="-2.3511869415411276E-2"/>
                </c:manualLayout>
              </c:layout>
              <c:showVal val="1"/>
            </c:dLbl>
            <c:dLbl>
              <c:idx val="8"/>
              <c:layout>
                <c:manualLayout>
                  <c:x val="3.0893623818218402E-3"/>
                  <c:y val="-2.6342914336081588E-2"/>
                </c:manualLayout>
              </c:layout>
              <c:showVal val="1"/>
            </c:dLbl>
            <c:dLbl>
              <c:idx val="9"/>
              <c:layout>
                <c:manualLayout>
                  <c:x val="0"/>
                  <c:y val="-8.7522566924326268E-3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นนทบุรี</c:v>
                </c:pt>
                <c:pt idx="3">
                  <c:v>ปทุมธานี</c:v>
                </c:pt>
                <c:pt idx="4">
                  <c:v>อยุธยา</c:v>
                </c:pt>
                <c:pt idx="5">
                  <c:v>สระบุรี</c:v>
                </c:pt>
                <c:pt idx="6">
                  <c:v>ลพบุรี</c:v>
                </c:pt>
                <c:pt idx="7">
                  <c:v>สิงห์บุรี</c:v>
                </c:pt>
                <c:pt idx="8">
                  <c:v>อ่างทอง</c:v>
                </c:pt>
                <c:pt idx="9">
                  <c:v>นครนายก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83.06</c:v>
                </c:pt>
                <c:pt idx="1">
                  <c:v>68.59</c:v>
                </c:pt>
                <c:pt idx="2">
                  <c:v>32.520000000000003</c:v>
                </c:pt>
                <c:pt idx="3">
                  <c:v>85.95</c:v>
                </c:pt>
                <c:pt idx="4">
                  <c:v>73.02</c:v>
                </c:pt>
                <c:pt idx="5">
                  <c:v>73.75</c:v>
                </c:pt>
                <c:pt idx="6">
                  <c:v>87.61</c:v>
                </c:pt>
                <c:pt idx="7">
                  <c:v>91.61999999999999</c:v>
                </c:pt>
                <c:pt idx="8">
                  <c:v>94.92</c:v>
                </c:pt>
                <c:pt idx="9">
                  <c:v>90.710000000000022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เบาหวานรายใหม่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1.0466344314676281E-2"/>
                  <c:y val="-2.5798625295593468E-2"/>
                </c:manualLayout>
              </c:layout>
              <c:showVal val="1"/>
            </c:dLbl>
            <c:dLbl>
              <c:idx val="1"/>
              <c:layout>
                <c:manualLayout>
                  <c:x val="1.038778185022012E-2"/>
                  <c:y val="-2.9584904473733811E-2"/>
                </c:manualLayout>
              </c:layout>
              <c:showVal val="1"/>
            </c:dLbl>
            <c:dLbl>
              <c:idx val="2"/>
              <c:layout>
                <c:manualLayout>
                  <c:x val="1.0173120203401645E-2"/>
                  <c:y val="-1.1366480686923901E-2"/>
                </c:manualLayout>
              </c:layout>
              <c:showVal val="1"/>
            </c:dLbl>
            <c:dLbl>
              <c:idx val="3"/>
              <c:layout>
                <c:manualLayout>
                  <c:x val="9.2747882696571828E-3"/>
                  <c:y val="-4.8774351989381414E-3"/>
                </c:manualLayout>
              </c:layout>
              <c:showVal val="1"/>
            </c:dLbl>
            <c:dLbl>
              <c:idx val="4"/>
              <c:layout>
                <c:manualLayout>
                  <c:x val="1.0412656397529444E-2"/>
                  <c:y val="-1.0456573886435621E-2"/>
                </c:manualLayout>
              </c:layout>
              <c:showVal val="1"/>
            </c:dLbl>
            <c:dLbl>
              <c:idx val="5"/>
              <c:layout>
                <c:manualLayout>
                  <c:x val="7.9611843132749854E-3"/>
                  <c:y val="-1.5104503607547309E-2"/>
                </c:manualLayout>
              </c:layout>
              <c:showVal val="1"/>
            </c:dLbl>
            <c:dLbl>
              <c:idx val="6"/>
              <c:layout>
                <c:manualLayout>
                  <c:x val="9.8870629093441766E-3"/>
                  <c:y val="-2.0983901395317226E-2"/>
                </c:manualLayout>
              </c:layout>
              <c:showVal val="1"/>
            </c:dLbl>
            <c:dLbl>
              <c:idx val="7"/>
              <c:layout>
                <c:manualLayout>
                  <c:x val="8.2805659054454028E-3"/>
                  <c:y val="-1.0456573886435621E-2"/>
                </c:manualLayout>
              </c:layout>
              <c:showVal val="1"/>
            </c:dLbl>
            <c:dLbl>
              <c:idx val="8"/>
              <c:layout>
                <c:manualLayout>
                  <c:x val="7.0112994055269154E-3"/>
                  <c:y val="-1.3010297822031038E-2"/>
                </c:manualLayout>
              </c:layout>
              <c:showVal val="1"/>
            </c:dLbl>
            <c:dLbl>
              <c:idx val="9"/>
              <c:layout>
                <c:manualLayout>
                  <c:x val="7.9213090847639576E-3"/>
                  <c:y val="-2.3107778054762291E-3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นนทบุรี</c:v>
                </c:pt>
                <c:pt idx="3">
                  <c:v>ปทุมธานี</c:v>
                </c:pt>
                <c:pt idx="4">
                  <c:v>อยุธยา</c:v>
                </c:pt>
                <c:pt idx="5">
                  <c:v>สระบุรี</c:v>
                </c:pt>
                <c:pt idx="6">
                  <c:v>ลพบุรี</c:v>
                </c:pt>
                <c:pt idx="7">
                  <c:v>สิงห์บุรี</c:v>
                </c:pt>
                <c:pt idx="8">
                  <c:v>อ่างทอง</c:v>
                </c:pt>
                <c:pt idx="9">
                  <c:v>นครนายก</c:v>
                </c:pt>
              </c:strCache>
            </c:strRef>
          </c:cat>
          <c:val>
            <c:numRef>
              <c:f>Sheet1!$C$2:$C$11</c:f>
              <c:numCache>
                <c:formatCode>0.00</c:formatCode>
                <c:ptCount val="10"/>
                <c:pt idx="0">
                  <c:v>2.2000000000000002</c:v>
                </c:pt>
                <c:pt idx="1">
                  <c:v>1.9700000000000084</c:v>
                </c:pt>
                <c:pt idx="2" formatCode="General">
                  <c:v>1.6600000000000001</c:v>
                </c:pt>
                <c:pt idx="3" formatCode="General">
                  <c:v>1.71</c:v>
                </c:pt>
                <c:pt idx="4" formatCode="General">
                  <c:v>2.62</c:v>
                </c:pt>
                <c:pt idx="5" formatCode="General">
                  <c:v>1.6</c:v>
                </c:pt>
                <c:pt idx="6" formatCode="General">
                  <c:v>2.13</c:v>
                </c:pt>
                <c:pt idx="7" formatCode="General">
                  <c:v>4.46</c:v>
                </c:pt>
                <c:pt idx="8" formatCode="General">
                  <c:v>2.2000000000000002</c:v>
                </c:pt>
                <c:pt idx="9" formatCode="General">
                  <c:v>1.79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คอลัมน์1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นนทบุรี</c:v>
                </c:pt>
                <c:pt idx="3">
                  <c:v>ปทุมธานี</c:v>
                </c:pt>
                <c:pt idx="4">
                  <c:v>อยุธยา</c:v>
                </c:pt>
                <c:pt idx="5">
                  <c:v>สระบุรี</c:v>
                </c:pt>
                <c:pt idx="6">
                  <c:v>ลพบุรี</c:v>
                </c:pt>
                <c:pt idx="7">
                  <c:v>สิงห์บุรี</c:v>
                </c:pt>
                <c:pt idx="8">
                  <c:v>อ่างทอง</c:v>
                </c:pt>
                <c:pt idx="9">
                  <c:v>นครนายก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</c:numCache>
            </c:numRef>
          </c:val>
        </c:ser>
        <c:dLbls>
          <c:showVal val="1"/>
        </c:dLbls>
        <c:gapWidth val="0"/>
        <c:gapDepth val="0"/>
        <c:shape val="box"/>
        <c:axId val="119199616"/>
        <c:axId val="119201152"/>
        <c:axId val="0"/>
      </c:bar3DChart>
      <c:catAx>
        <c:axId val="119199616"/>
        <c:scaling>
          <c:orientation val="minMax"/>
        </c:scaling>
        <c:delete val="1"/>
        <c:axPos val="b"/>
        <c:tickLblPos val="none"/>
        <c:crossAx val="119201152"/>
        <c:crosses val="autoZero"/>
        <c:auto val="1"/>
        <c:lblAlgn val="ctr"/>
        <c:lblOffset val="100"/>
      </c:catAx>
      <c:valAx>
        <c:axId val="119201152"/>
        <c:scaling>
          <c:logBase val="5"/>
          <c:orientation val="minMax"/>
        </c:scaling>
        <c:axPos val="l"/>
        <c:numFmt formatCode="0.00" sourceLinked="1"/>
        <c:tickLblPos val="nextTo"/>
        <c:txPr>
          <a:bodyPr/>
          <a:lstStyle/>
          <a:p>
            <a:pPr>
              <a:defRPr sz="1000" b="1"/>
            </a:pPr>
            <a:endParaRPr lang="th-TH"/>
          </a:p>
        </c:txPr>
        <c:crossAx val="119199616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txPr>
        <a:bodyPr/>
        <a:lstStyle/>
        <a:p>
          <a:pPr>
            <a:defRPr sz="1200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th-TH"/>
        </a:p>
      </c:txPr>
    </c:legend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depthPercent val="100"/>
      <c:rAngAx val="1"/>
    </c:view3D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6706014293378033E-2"/>
          <c:y val="5.1161465101770456E-2"/>
          <c:w val="0.90444498758125036"/>
          <c:h val="0.85879686097315278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00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6.3894847226811102E-2"/>
                  <c:y val="-0.11334220292830917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98.62</a:t>
                    </a:r>
                    <a:endParaRPr lang="en-US" sz="14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1.6054472584143765E-2"/>
                  <c:y val="-1.8269863141462356E-2"/>
                </c:manualLayout>
              </c:layout>
              <c:showVal val="1"/>
            </c:dLbl>
            <c:dLbl>
              <c:idx val="3"/>
              <c:layout>
                <c:manualLayout>
                  <c:x val="1.4594975076494378E-2"/>
                  <c:y val="-1.5224885951218613E-2"/>
                </c:manualLayout>
              </c:layout>
              <c:showVal val="1"/>
            </c:dLbl>
            <c:dLbl>
              <c:idx val="4"/>
              <c:layout>
                <c:manualLayout>
                  <c:x val="1.6054472584143765E-2"/>
                  <c:y val="-1.8269863141462343E-2"/>
                </c:manualLayout>
              </c:layout>
              <c:showVal val="1"/>
            </c:dLbl>
            <c:dLbl>
              <c:idx val="5"/>
              <c:layout>
                <c:manualLayout>
                  <c:x val="1.459497507649433E-2"/>
                  <c:y val="-2.4359817521949875E-2"/>
                </c:manualLayout>
              </c:layout>
              <c:showVal val="1"/>
            </c:dLbl>
            <c:dLbl>
              <c:idx val="6"/>
              <c:layout>
                <c:manualLayout>
                  <c:x val="1.7513970091793202E-2"/>
                  <c:y val="-2.13148403317059E-2"/>
                </c:manualLayout>
              </c:layout>
              <c:showVal val="1"/>
            </c:dLbl>
            <c:dLbl>
              <c:idx val="7"/>
              <c:layout>
                <c:manualLayout>
                  <c:x val="1.7513970091793306E-2"/>
                  <c:y val="-2.13148403317059E-2"/>
                </c:manualLayout>
              </c:layout>
              <c:showVal val="1"/>
            </c:dLbl>
            <c:dLbl>
              <c:idx val="8"/>
              <c:layout>
                <c:manualLayout>
                  <c:x val="1.6054472584143765E-2"/>
                  <c:y val="-2.4359817521949902E-2"/>
                </c:manualLayout>
              </c:layout>
              <c:showVal val="1"/>
            </c:dLbl>
            <c:dLbl>
              <c:idx val="9"/>
              <c:layout>
                <c:manualLayout>
                  <c:x val="1.4171681450222552E-2"/>
                  <c:y val="-3.653972628292448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อยุธยา</c:v>
                </c:pt>
                <c:pt idx="3">
                  <c:v>สิงห์บุรี</c:v>
                </c:pt>
                <c:pt idx="4">
                  <c:v>อ่างทอง</c:v>
                </c:pt>
                <c:pt idx="5">
                  <c:v>ปทุมธานี</c:v>
                </c:pt>
                <c:pt idx="6">
                  <c:v>สระบุรี</c:v>
                </c:pt>
                <c:pt idx="7">
                  <c:v>นครนายก</c:v>
                </c:pt>
                <c:pt idx="8">
                  <c:v>นนทบุรี</c:v>
                </c:pt>
                <c:pt idx="9">
                  <c:v>ลพบุรี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98.61999999999999</c:v>
                </c:pt>
                <c:pt idx="1">
                  <c:v>86.8</c:v>
                </c:pt>
                <c:pt idx="2" formatCode="_-* #,##0.00_-;\-* #,##0.00_-;_-* &quot;-&quot;??_-;_-@_-">
                  <c:v>97.940000000000026</c:v>
                </c:pt>
                <c:pt idx="3" formatCode="_-* #,##0.00_-;\-* #,##0.00_-;_-* &quot;-&quot;??_-;_-@_-">
                  <c:v>94.86999999999999</c:v>
                </c:pt>
                <c:pt idx="4" formatCode="_-* #,##0.00_-;\-* #,##0.00_-;_-* &quot;-&quot;??_-;_-@_-">
                  <c:v>94.69</c:v>
                </c:pt>
                <c:pt idx="5" formatCode="_-* #,##0.00_-;\-* #,##0.00_-;_-* &quot;-&quot;??_-;_-@_-">
                  <c:v>92.11</c:v>
                </c:pt>
                <c:pt idx="6" formatCode="_-* #,##0.00_-;\-* #,##0.00_-;_-* &quot;-&quot;??_-;_-@_-">
                  <c:v>90.73</c:v>
                </c:pt>
                <c:pt idx="7" formatCode="_-* #,##0.00_-;\-* #,##0.00_-;_-* &quot;-&quot;??_-;_-@_-">
                  <c:v>89.63</c:v>
                </c:pt>
                <c:pt idx="8" formatCode="_-* #,##0.00_-;\-* #,##0.00_-;_-* &quot;-&quot;??_-;_-@_-">
                  <c:v>42.25</c:v>
                </c:pt>
                <c:pt idx="9" formatCode="_-* #,##0.00_-;\-* #,##0.00_-;_-* &quot;-&quot;??_-;_-@_-">
                  <c:v>40.86</c:v>
                </c:pt>
              </c:numCache>
            </c:numRef>
          </c:val>
        </c:ser>
        <c:dLbls>
          <c:showVal val="1"/>
        </c:dLbls>
        <c:gapWidth val="54"/>
        <c:gapDepth val="71"/>
        <c:shape val="box"/>
        <c:axId val="119617792"/>
        <c:axId val="119619584"/>
        <c:axId val="0"/>
      </c:bar3DChart>
      <c:catAx>
        <c:axId val="119617792"/>
        <c:scaling>
          <c:orientation val="minMax"/>
        </c:scaling>
        <c:delete val="1"/>
        <c:axPos val="b"/>
        <c:tickLblPos val="none"/>
        <c:crossAx val="119619584"/>
        <c:crosses val="autoZero"/>
        <c:auto val="1"/>
        <c:lblAlgn val="ctr"/>
        <c:lblOffset val="100"/>
      </c:catAx>
      <c:valAx>
        <c:axId val="119619584"/>
        <c:scaling>
          <c:orientation val="minMax"/>
        </c:scaling>
        <c:axPos val="l"/>
        <c:numFmt formatCode="0.00" sourceLinked="1"/>
        <c:majorTickMark val="in"/>
        <c:tickLblPos val="nextTo"/>
        <c:txPr>
          <a:bodyPr/>
          <a:lstStyle/>
          <a:p>
            <a:pPr>
              <a:defRPr sz="1200" b="1"/>
            </a:pPr>
            <a:endParaRPr lang="th-TH"/>
          </a:p>
        </c:txPr>
        <c:crossAx val="119617792"/>
        <c:crosses val="autoZero"/>
        <c:crossBetween val="between"/>
      </c:valAx>
      <c:spPr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depthPercent val="100"/>
      <c:rAngAx val="1"/>
    </c:view3D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9113201566611942E-2"/>
          <c:y val="2.8777050876017059E-2"/>
          <c:w val="0.94088679843338863"/>
          <c:h val="0.93904995042173456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00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7.2660606127258914E-2"/>
                  <c:y val="8.0548517427925639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87.99</a:t>
                    </a:r>
                    <a:endParaRPr lang="en-US" sz="14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1.7972523222226481E-2"/>
                  <c:y val="-6.9444444444444926E-3"/>
                </c:manualLayout>
              </c:layout>
              <c:showVal val="1"/>
            </c:dLbl>
            <c:dLbl>
              <c:idx val="3"/>
              <c:layout>
                <c:manualLayout>
                  <c:x val="2.0042332438761135E-2"/>
                  <c:y val="-6.9444444444444926E-3"/>
                </c:manualLayout>
              </c:layout>
              <c:showVal val="1"/>
            </c:dLbl>
            <c:dLbl>
              <c:idx val="4"/>
              <c:layout>
                <c:manualLayout>
                  <c:x val="1.8426784712746103E-2"/>
                  <c:y val="-6.9444444444444926E-3"/>
                </c:manualLayout>
              </c:layout>
              <c:showVal val="1"/>
            </c:dLbl>
            <c:dLbl>
              <c:idx val="5"/>
              <c:layout>
                <c:manualLayout>
                  <c:x val="2.0269526788261862E-2"/>
                  <c:y val="-6.9444444444444926E-3"/>
                </c:manualLayout>
              </c:layout>
              <c:showVal val="1"/>
            </c:dLbl>
            <c:dLbl>
              <c:idx val="6"/>
              <c:layout>
                <c:manualLayout>
                  <c:x val="1.6584169845712884E-2"/>
                  <c:y val="-6.9444444444444926E-3"/>
                </c:manualLayout>
              </c:layout>
              <c:showVal val="1"/>
            </c:dLbl>
            <c:dLbl>
              <c:idx val="7"/>
              <c:layout>
                <c:manualLayout>
                  <c:x val="1.6584169845712884E-2"/>
                  <c:y val="-6.9444444444444926E-3"/>
                </c:manualLayout>
              </c:layout>
              <c:showVal val="1"/>
            </c:dLbl>
            <c:dLbl>
              <c:idx val="8"/>
              <c:layout>
                <c:manualLayout>
                  <c:x val="1.3352947185200656E-2"/>
                  <c:y val="-6.9444444444444926E-3"/>
                </c:manualLayout>
              </c:layout>
              <c:showVal val="1"/>
            </c:dLbl>
            <c:dLbl>
              <c:idx val="9"/>
              <c:layout>
                <c:manualLayout>
                  <c:x val="1.5863251508719627E-2"/>
                  <c:y val="-3.4511282200113316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นนทบุรี</c:v>
                </c:pt>
                <c:pt idx="3">
                  <c:v>ปทุมธานี</c:v>
                </c:pt>
                <c:pt idx="4">
                  <c:v>อยุธยา</c:v>
                </c:pt>
                <c:pt idx="5">
                  <c:v>สระบุรี</c:v>
                </c:pt>
                <c:pt idx="6">
                  <c:v>ลพบุรี</c:v>
                </c:pt>
                <c:pt idx="7">
                  <c:v>สิงห์บุรี</c:v>
                </c:pt>
                <c:pt idx="8">
                  <c:v>อ่างทอง</c:v>
                </c:pt>
                <c:pt idx="9">
                  <c:v>นครนายก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 formatCode="0.00">
                  <c:v>87.990000000000023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</c:ser>
        <c:dLbls>
          <c:showVal val="1"/>
        </c:dLbls>
        <c:gapWidth val="54"/>
        <c:gapDepth val="71"/>
        <c:shape val="box"/>
        <c:axId val="119022336"/>
        <c:axId val="119023872"/>
        <c:axId val="0"/>
      </c:bar3DChart>
      <c:catAx>
        <c:axId val="119022336"/>
        <c:scaling>
          <c:orientation val="minMax"/>
        </c:scaling>
        <c:delete val="1"/>
        <c:axPos val="b"/>
        <c:tickLblPos val="none"/>
        <c:crossAx val="119023872"/>
        <c:crosses val="autoZero"/>
        <c:auto val="1"/>
        <c:lblAlgn val="ctr"/>
        <c:lblOffset val="100"/>
      </c:catAx>
      <c:valAx>
        <c:axId val="119023872"/>
        <c:scaling>
          <c:orientation val="minMax"/>
          <c:min val="0"/>
        </c:scaling>
        <c:axPos val="l"/>
        <c:numFmt formatCode="0.00" sourceLinked="1"/>
        <c:majorTickMark val="in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119022336"/>
        <c:crosses val="autoZero"/>
        <c:crossBetween val="between"/>
      </c:valAx>
      <c:spPr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depthPercent val="100"/>
      <c:rAngAx val="1"/>
    </c:view3D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3352832359365298E-2"/>
          <c:y val="3.6380639084891746E-2"/>
          <c:w val="0.90444498758125036"/>
          <c:h val="0.89813153371819765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00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6.8347702112968159E-2"/>
                  <c:y val="0.4515751973919703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91.64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8311467710669403E-2"/>
                  <c:y val="-1.7331008339899555E-2"/>
                </c:manualLayout>
              </c:layout>
              <c:showVal val="1"/>
            </c:dLbl>
            <c:dLbl>
              <c:idx val="3"/>
              <c:layout>
                <c:manualLayout>
                  <c:x val="1.6646788827881325E-2"/>
                  <c:y val="-1.7331008339899555E-2"/>
                </c:manualLayout>
              </c:layout>
              <c:showVal val="1"/>
            </c:dLbl>
            <c:dLbl>
              <c:idx val="4"/>
              <c:layout>
                <c:manualLayout>
                  <c:x val="1.4982109945093216E-2"/>
                  <c:y val="-1.7331008339899555E-2"/>
                </c:manualLayout>
              </c:layout>
              <c:showVal val="1"/>
            </c:dLbl>
            <c:dLbl>
              <c:idx val="5"/>
              <c:layout>
                <c:manualLayout>
                  <c:x val="1.4982109945093216E-2"/>
                  <c:y val="-1.7331008339899562E-2"/>
                </c:manualLayout>
              </c:layout>
              <c:showVal val="1"/>
            </c:dLbl>
            <c:dLbl>
              <c:idx val="6"/>
              <c:layout>
                <c:manualLayout>
                  <c:x val="1.4982109945093216E-2"/>
                  <c:y val="-1.7331008339899562E-2"/>
                </c:manualLayout>
              </c:layout>
              <c:showVal val="1"/>
            </c:dLbl>
            <c:dLbl>
              <c:idx val="7"/>
              <c:layout>
                <c:manualLayout>
                  <c:x val="1.6646788827881263E-2"/>
                  <c:y val="-1.7331008339899562E-2"/>
                </c:manualLayout>
              </c:layout>
              <c:showVal val="1"/>
            </c:dLbl>
            <c:dLbl>
              <c:idx val="8"/>
              <c:layout>
                <c:manualLayout>
                  <c:x val="1.4785231771439242E-2"/>
                  <c:y val="-2.1552009215447303E-2"/>
                </c:manualLayout>
              </c:layout>
              <c:showVal val="1"/>
            </c:dLbl>
            <c:dLbl>
              <c:idx val="9"/>
              <c:layout>
                <c:manualLayout>
                  <c:x val="1.4274931085394436E-2"/>
                  <c:y val="-2.110433150617464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นนทบุรี</c:v>
                </c:pt>
                <c:pt idx="3">
                  <c:v>ปทุมธานี</c:v>
                </c:pt>
                <c:pt idx="4">
                  <c:v>อยุธยา</c:v>
                </c:pt>
                <c:pt idx="5">
                  <c:v>สระบุรี</c:v>
                </c:pt>
                <c:pt idx="6">
                  <c:v>ลพบุรี</c:v>
                </c:pt>
                <c:pt idx="7">
                  <c:v>สิงห์บุรี</c:v>
                </c:pt>
                <c:pt idx="8">
                  <c:v>อ่างทอง</c:v>
                </c:pt>
                <c:pt idx="9">
                  <c:v>นครนายก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 formatCode="0.00">
                  <c:v>91.64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</c:ser>
        <c:dLbls>
          <c:showVal val="1"/>
        </c:dLbls>
        <c:gapWidth val="54"/>
        <c:gapDepth val="71"/>
        <c:shape val="box"/>
        <c:axId val="95232768"/>
        <c:axId val="95234304"/>
        <c:axId val="0"/>
      </c:bar3DChart>
      <c:catAx>
        <c:axId val="95232768"/>
        <c:scaling>
          <c:orientation val="minMax"/>
        </c:scaling>
        <c:delete val="1"/>
        <c:axPos val="b"/>
        <c:tickLblPos val="none"/>
        <c:crossAx val="95234304"/>
        <c:crosses val="autoZero"/>
        <c:auto val="1"/>
        <c:lblAlgn val="ctr"/>
        <c:lblOffset val="100"/>
      </c:catAx>
      <c:valAx>
        <c:axId val="95234304"/>
        <c:scaling>
          <c:orientation val="minMax"/>
        </c:scaling>
        <c:axPos val="l"/>
        <c:numFmt formatCode="0.00" sourceLinked="1"/>
        <c:majorTickMark val="in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95232768"/>
        <c:crosses val="autoZero"/>
        <c:crossBetween val="between"/>
      </c:valAx>
      <c:spPr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view3D>
      <c:rAngAx val="1"/>
    </c:view3D>
    <c:plotArea>
      <c:layout>
        <c:manualLayout>
          <c:layoutTarget val="inner"/>
          <c:xMode val="edge"/>
          <c:yMode val="edge"/>
          <c:x val="4.0804484499653022E-2"/>
          <c:y val="3.2912286878416915E-2"/>
          <c:w val="0.88957313027013751"/>
          <c:h val="0.84314094983419663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DM</c:v>
                </c:pt>
              </c:strCache>
            </c:strRef>
          </c:tx>
          <c:spPr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3.8294466962127075E-3"/>
                  <c:y val="-1.7164398835755715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layout>
                <c:manualLayout>
                  <c:x val="9.0196524775821747E-3"/>
                  <c:y val="-1.4712445277968321E-2"/>
                </c:manualLayout>
              </c:layout>
              <c:showVal val="1"/>
            </c:dLbl>
            <c:dLbl>
              <c:idx val="3"/>
              <c:layout>
                <c:manualLayout>
                  <c:x val="5.1902165148034083E-3"/>
                  <c:y val="-1.7164556203607302E-2"/>
                </c:manualLayout>
              </c:layout>
              <c:showVal val="1"/>
            </c:dLbl>
            <c:dLbl>
              <c:idx val="4"/>
              <c:layout>
                <c:manualLayout>
                  <c:x val="2.5529644641418049E-3"/>
                  <c:y val="-1.2260284882682503E-2"/>
                </c:manualLayout>
              </c:layout>
              <c:showVal val="1"/>
            </c:dLbl>
            <c:dLbl>
              <c:idx val="5"/>
              <c:layout>
                <c:manualLayout>
                  <c:x val="-1.2764822320709061E-3"/>
                  <c:y val="-1.2260284882682593E-2"/>
                </c:manualLayout>
              </c:layout>
              <c:showVal val="1"/>
            </c:dLbl>
            <c:dLbl>
              <c:idx val="6"/>
              <c:layout>
                <c:manualLayout>
                  <c:x val="2.5529644641418049E-3"/>
                  <c:y val="-1.9616455812292679E-2"/>
                </c:manualLayout>
              </c:layout>
              <c:showVal val="1"/>
            </c:dLbl>
            <c:dLbl>
              <c:idx val="7"/>
              <c:layout>
                <c:manualLayout>
                  <c:x val="0"/>
                  <c:y val="-1.9616455812292679E-2"/>
                </c:manualLayout>
              </c:layout>
              <c:showVal val="1"/>
            </c:dLbl>
            <c:dLbl>
              <c:idx val="8"/>
              <c:layout>
                <c:manualLayout>
                  <c:x val="1.2764822320709961E-3"/>
                  <c:y val="-1.9616455812292679E-2"/>
                </c:manualLayout>
              </c:layout>
              <c:showVal val="1"/>
            </c:dLbl>
            <c:dLbl>
              <c:idx val="9"/>
              <c:layout>
                <c:manualLayout>
                  <c:x val="2.5528639537299243E-3"/>
                  <c:y val="-1.9616455812292596E-2"/>
                </c:manualLayout>
              </c:layout>
              <c:showVal val="1"/>
            </c:dLbl>
            <c:numFmt formatCode="#,##0.00" sourceLinked="0"/>
            <c:txPr>
              <a:bodyPr/>
              <a:lstStyle/>
              <a:p>
                <a:pPr>
                  <a:defRPr sz="9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นนทบุรี</c:v>
                </c:pt>
                <c:pt idx="3">
                  <c:v>ปทุมธานี</c:v>
                </c:pt>
                <c:pt idx="4">
                  <c:v>อยุธยา</c:v>
                </c:pt>
                <c:pt idx="5">
                  <c:v>สระบุรี</c:v>
                </c:pt>
                <c:pt idx="6">
                  <c:v>ลพบุรี</c:v>
                </c:pt>
                <c:pt idx="7">
                  <c:v>สิงห์บุรี</c:v>
                </c:pt>
                <c:pt idx="8">
                  <c:v>อ่างทอง</c:v>
                </c:pt>
                <c:pt idx="9">
                  <c:v>นครนายก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 formatCode="General">
                  <c:v>16.73</c:v>
                </c:pt>
                <c:pt idx="1">
                  <c:v>14.8</c:v>
                </c:pt>
                <c:pt idx="2" formatCode="General">
                  <c:v>28.02</c:v>
                </c:pt>
                <c:pt idx="3" formatCode="General">
                  <c:v>25.17</c:v>
                </c:pt>
                <c:pt idx="4" formatCode="General">
                  <c:v>25.36</c:v>
                </c:pt>
                <c:pt idx="5" formatCode="General">
                  <c:v>26.14</c:v>
                </c:pt>
                <c:pt idx="6" formatCode="General">
                  <c:v>25.74</c:v>
                </c:pt>
                <c:pt idx="7" formatCode="General">
                  <c:v>19.959999999999987</c:v>
                </c:pt>
                <c:pt idx="8" formatCode="General">
                  <c:v>18.809999999999999</c:v>
                </c:pt>
                <c:pt idx="9" formatCode="General">
                  <c:v>25.85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HT</c:v>
                </c:pt>
              </c:strCache>
            </c:strRef>
          </c:tx>
          <c:spPr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7.6588933924254194E-3"/>
                  <c:y val="-1.2260284882682593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layout>
                <c:manualLayout>
                  <c:x val="7.687018213113417E-3"/>
                  <c:y val="-1.0187538465672883E-2"/>
                </c:manualLayout>
              </c:layout>
              <c:showVal val="1"/>
            </c:dLbl>
            <c:dLbl>
              <c:idx val="3"/>
              <c:layout>
                <c:manualLayout>
                  <c:x val="9.0476960414609727E-3"/>
                  <c:y val="-1.6818943371921254E-2"/>
                </c:manualLayout>
              </c:layout>
              <c:showVal val="1"/>
            </c:dLbl>
            <c:dLbl>
              <c:idx val="4"/>
              <c:layout>
                <c:manualLayout>
                  <c:x val="9.0477987651381309E-3"/>
                  <c:y val="-1.3330654778818805E-2"/>
                </c:manualLayout>
              </c:layout>
              <c:showVal val="1"/>
            </c:dLbl>
            <c:dLbl>
              <c:idx val="5"/>
              <c:layout>
                <c:manualLayout>
                  <c:x val="5.1059289282836123E-3"/>
                  <c:y val="-1.4712341859219106E-2"/>
                </c:manualLayout>
              </c:layout>
              <c:showVal val="1"/>
            </c:dLbl>
            <c:dLbl>
              <c:idx val="6"/>
              <c:layout>
                <c:manualLayout>
                  <c:x val="9.0477987651381309E-3"/>
                  <c:y val="-8.7718254833623437E-3"/>
                </c:manualLayout>
              </c:layout>
              <c:showVal val="1"/>
            </c:dLbl>
            <c:dLbl>
              <c:idx val="7"/>
              <c:layout>
                <c:manualLayout>
                  <c:x val="5.1058803758126164E-3"/>
                  <c:y val="-1.5748622945431941E-2"/>
                </c:manualLayout>
              </c:layout>
              <c:showVal val="1"/>
            </c:dLbl>
            <c:dLbl>
              <c:idx val="8"/>
              <c:layout>
                <c:manualLayout>
                  <c:x val="7.7151645006694504E-3"/>
                  <c:y val="-1.5896868602362921E-2"/>
                </c:manualLayout>
              </c:layout>
              <c:showVal val="1"/>
            </c:dLbl>
            <c:dLbl>
              <c:idx val="9"/>
              <c:layout>
                <c:manualLayout>
                  <c:x val="6.4386173639584534E-3"/>
                  <c:y val="-3.1151853335042667E-2"/>
                </c:manualLayout>
              </c:layout>
              <c:showVal val="1"/>
            </c:dLbl>
            <c:numFmt formatCode="#,##0.00" sourceLinked="0"/>
            <c:txPr>
              <a:bodyPr/>
              <a:lstStyle/>
              <a:p>
                <a:pPr>
                  <a:defRPr sz="9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นนทบุรี</c:v>
                </c:pt>
                <c:pt idx="3">
                  <c:v>ปทุมธานี</c:v>
                </c:pt>
                <c:pt idx="4">
                  <c:v>อยุธยา</c:v>
                </c:pt>
                <c:pt idx="5">
                  <c:v>สระบุรี</c:v>
                </c:pt>
                <c:pt idx="6">
                  <c:v>ลพบุรี</c:v>
                </c:pt>
                <c:pt idx="7">
                  <c:v>สิงห์บุรี</c:v>
                </c:pt>
                <c:pt idx="8">
                  <c:v>อ่างทอง</c:v>
                </c:pt>
                <c:pt idx="9">
                  <c:v>นครนายก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29.93</c:v>
                </c:pt>
                <c:pt idx="1">
                  <c:v>18.73</c:v>
                </c:pt>
                <c:pt idx="2">
                  <c:v>26.18</c:v>
                </c:pt>
                <c:pt idx="3">
                  <c:v>27.9</c:v>
                </c:pt>
                <c:pt idx="4">
                  <c:v>42.07</c:v>
                </c:pt>
                <c:pt idx="5">
                  <c:v>28.68</c:v>
                </c:pt>
                <c:pt idx="6">
                  <c:v>43.8</c:v>
                </c:pt>
                <c:pt idx="7">
                  <c:v>38.190000000000012</c:v>
                </c:pt>
                <c:pt idx="8">
                  <c:v>26.27</c:v>
                </c:pt>
                <c:pt idx="9">
                  <c:v>46.58</c:v>
                </c:pt>
              </c:numCache>
            </c:numRef>
          </c:val>
        </c:ser>
        <c:gapWidth val="49"/>
        <c:shape val="box"/>
        <c:axId val="95208192"/>
        <c:axId val="95209728"/>
        <c:axId val="0"/>
      </c:bar3DChart>
      <c:catAx>
        <c:axId val="9520819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95209728"/>
        <c:crossesAt val="0"/>
        <c:auto val="1"/>
        <c:lblAlgn val="ctr"/>
        <c:lblOffset val="100"/>
      </c:catAx>
      <c:valAx>
        <c:axId val="95209728"/>
        <c:scaling>
          <c:orientation val="minMax"/>
          <c:max val="60"/>
        </c:scaling>
        <c:axPos val="l"/>
        <c:numFmt formatCode="General" sourceLinked="0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9520819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b="1"/>
            </a:pPr>
            <a:endParaRPr lang="th-TH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th-TH"/>
          </a:p>
        </c:txPr>
      </c:legendEntry>
      <c:layout>
        <c:manualLayout>
          <c:xMode val="edge"/>
          <c:yMode val="edge"/>
          <c:x val="0.92000219006879813"/>
          <c:y val="0.53131639169828049"/>
          <c:w val="7.912414505651548E-2"/>
          <c:h val="0.15107664234380572"/>
        </c:manualLayout>
      </c:layout>
      <c:txPr>
        <a:bodyPr/>
        <a:lstStyle/>
        <a:p>
          <a:pPr>
            <a:defRPr sz="1600" b="1"/>
          </a:pPr>
          <a:endParaRPr lang="th-TH"/>
        </a:p>
      </c:txPr>
    </c:legend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depthPercent val="100"/>
      <c:rAngAx val="1"/>
    </c:view3D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6706014293378033E-2"/>
          <c:y val="5.1161465101770456E-2"/>
          <c:w val="0.90444498758125036"/>
          <c:h val="0.75401842644758965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00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gradFill flip="none" rotWithShape="1">
                <a:gsLst>
                  <a:gs pos="0">
                    <a:srgbClr val="FF6600">
                      <a:shade val="30000"/>
                      <a:satMod val="115000"/>
                    </a:srgbClr>
                  </a:gs>
                  <a:gs pos="50000">
                    <a:srgbClr val="FF6600">
                      <a:shade val="67500"/>
                      <a:satMod val="115000"/>
                    </a:srgbClr>
                  </a:gs>
                  <a:gs pos="100000">
                    <a:srgbClr val="FF660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9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1.2421681618089431E-2"/>
                  <c:y val="-1.5725744910290509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/>
                      <a:t>79.23</a:t>
                    </a:r>
                    <a:endParaRPr lang="en-US" sz="1200" b="1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layout>
                <c:manualLayout>
                  <c:x val="1.3494905082444256E-2"/>
                  <c:y val="-1.8265908391484165E-2"/>
                </c:manualLayout>
              </c:layout>
              <c:showVal val="1"/>
            </c:dLbl>
            <c:dLbl>
              <c:idx val="3"/>
              <c:layout>
                <c:manualLayout>
                  <c:x val="1.3281465196896243E-2"/>
                  <c:y val="-1.8452099476496554E-2"/>
                </c:manualLayout>
              </c:layout>
              <c:showVal val="1"/>
            </c:dLbl>
            <c:dLbl>
              <c:idx val="4"/>
              <c:layout>
                <c:manualLayout>
                  <c:x val="1.7568335017701223E-2"/>
                  <c:y val="-1.30508900058964E-2"/>
                </c:manualLayout>
              </c:layout>
              <c:showVal val="1"/>
            </c:dLbl>
            <c:dLbl>
              <c:idx val="5"/>
              <c:layout>
                <c:manualLayout>
                  <c:x val="1.0281258533984344E-2"/>
                  <c:y val="-1.3104777754319901E-2"/>
                </c:manualLayout>
              </c:layout>
              <c:showVal val="1"/>
            </c:dLbl>
            <c:dLbl>
              <c:idx val="6"/>
              <c:layout>
                <c:manualLayout>
                  <c:x val="1.6505860324561049E-2"/>
                  <c:y val="-3.6108143451786714E-2"/>
                </c:manualLayout>
              </c:layout>
              <c:showVal val="1"/>
            </c:dLbl>
            <c:dLbl>
              <c:idx val="7"/>
              <c:layout>
                <c:manualLayout>
                  <c:x val="8.567715604995179E-3"/>
                  <c:y val="-5.0122097983632402E-2"/>
                </c:manualLayout>
              </c:layout>
              <c:showVal val="1"/>
            </c:dLbl>
            <c:dLbl>
              <c:idx val="8"/>
              <c:layout>
                <c:manualLayout>
                  <c:x val="1.7354895132153193E-2"/>
                  <c:y val="-1.029471984600976E-2"/>
                </c:manualLayout>
              </c:layout>
              <c:showVal val="1"/>
            </c:dLbl>
            <c:dLbl>
              <c:idx val="9"/>
              <c:layout>
                <c:manualLayout>
                  <c:x val="1.5421769970626435E-2"/>
                  <c:y val="-1.02947198460097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อ่างทอง</c:v>
                </c:pt>
                <c:pt idx="3">
                  <c:v>สิงห์บุรี</c:v>
                </c:pt>
                <c:pt idx="4">
                  <c:v>ลพบุรี</c:v>
                </c:pt>
                <c:pt idx="5">
                  <c:v>ปทุมธานี</c:v>
                </c:pt>
                <c:pt idx="6">
                  <c:v>อยุธยา</c:v>
                </c:pt>
                <c:pt idx="7">
                  <c:v>นครนายก</c:v>
                </c:pt>
                <c:pt idx="8">
                  <c:v>สระบุรี</c:v>
                </c:pt>
                <c:pt idx="9">
                  <c:v>นนทบุรี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79.290000000000006</c:v>
                </c:pt>
                <c:pt idx="1">
                  <c:v>73.400000000000006</c:v>
                </c:pt>
                <c:pt idx="2" formatCode="General">
                  <c:v>90.59</c:v>
                </c:pt>
                <c:pt idx="3" formatCode="General">
                  <c:v>86.19</c:v>
                </c:pt>
                <c:pt idx="4" formatCode="General">
                  <c:v>86.11</c:v>
                </c:pt>
                <c:pt idx="5" formatCode="General">
                  <c:v>78.63</c:v>
                </c:pt>
                <c:pt idx="6" formatCode="General">
                  <c:v>73.569999999999993</c:v>
                </c:pt>
                <c:pt idx="7" formatCode="General">
                  <c:v>71.440000000000026</c:v>
                </c:pt>
                <c:pt idx="8" formatCode="General">
                  <c:v>68.290000000000006</c:v>
                </c:pt>
                <c:pt idx="9" formatCode="General">
                  <c:v>46.94</c:v>
                </c:pt>
              </c:numCache>
            </c:numRef>
          </c:val>
        </c:ser>
        <c:dLbls>
          <c:showVal val="1"/>
        </c:dLbls>
        <c:gapWidth val="54"/>
        <c:gapDepth val="71"/>
        <c:shape val="box"/>
        <c:axId val="120008704"/>
        <c:axId val="120010240"/>
        <c:axId val="0"/>
      </c:bar3DChart>
      <c:catAx>
        <c:axId val="120008704"/>
        <c:scaling>
          <c:orientation val="minMax"/>
        </c:scaling>
        <c:delete val="1"/>
        <c:axPos val="b"/>
        <c:tickLblPos val="none"/>
        <c:crossAx val="120010240"/>
        <c:crosses val="autoZero"/>
        <c:auto val="1"/>
        <c:lblAlgn val="ctr"/>
        <c:lblOffset val="100"/>
      </c:catAx>
      <c:valAx>
        <c:axId val="120010240"/>
        <c:scaling>
          <c:orientation val="minMax"/>
          <c:max val="100"/>
        </c:scaling>
        <c:axPos val="l"/>
        <c:numFmt formatCode="0.00" sourceLinked="1"/>
        <c:majorTickMark val="in"/>
        <c:tickLblPos val="nextTo"/>
        <c:txPr>
          <a:bodyPr/>
          <a:lstStyle/>
          <a:p>
            <a:pPr>
              <a:defRPr sz="1200" b="0"/>
            </a:pPr>
            <a:endParaRPr lang="th-TH"/>
          </a:p>
        </c:txPr>
        <c:crossAx val="120008704"/>
        <c:crosses val="autoZero"/>
        <c:crossBetween val="between"/>
      </c:valAx>
      <c:spPr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4.8585845459596856E-2"/>
          <c:y val="2.3342858664068999E-2"/>
          <c:w val="0.95141415454040312"/>
          <c:h val="0.89700904363875644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คอลัมน์3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00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7.003658778306357E-2"/>
                  <c:y val="9.5935072284700246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8.66</a:t>
                    </a:r>
                    <a:endParaRPr lang="en-US" sz="12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1.5757064934409662E-2"/>
                  <c:y val="-2.9307284465062342E-2"/>
                </c:manualLayout>
              </c:layout>
              <c:showVal val="1"/>
            </c:dLbl>
            <c:dLbl>
              <c:idx val="3"/>
              <c:layout>
                <c:manualLayout>
                  <c:x val="1.0504709956273115E-2"/>
                  <c:y val="-1.8650090114130581E-2"/>
                </c:manualLayout>
              </c:layout>
              <c:showVal val="1"/>
            </c:dLbl>
            <c:dLbl>
              <c:idx val="4"/>
              <c:layout>
                <c:manualLayout>
                  <c:x val="1.400627994169748E-2"/>
                  <c:y val="-2.397868728959646E-2"/>
                </c:manualLayout>
              </c:layout>
              <c:showVal val="1"/>
            </c:dLbl>
            <c:dLbl>
              <c:idx val="5"/>
              <c:layout>
                <c:manualLayout>
                  <c:x val="1.2255494948985301E-2"/>
                  <c:y val="-2.397868728959646E-2"/>
                </c:manualLayout>
              </c:layout>
              <c:showVal val="1"/>
            </c:dLbl>
            <c:dLbl>
              <c:idx val="6"/>
              <c:layout>
                <c:manualLayout>
                  <c:x val="5.2523549781365465E-3"/>
                  <c:y val="-2.1314388701863602E-2"/>
                </c:manualLayout>
              </c:layout>
              <c:showVal val="1"/>
            </c:dLbl>
            <c:dLbl>
              <c:idx val="7"/>
              <c:layout>
                <c:manualLayout>
                  <c:x val="1.0504709956273115E-2"/>
                  <c:y val="-2.397868728959646E-2"/>
                </c:manualLayout>
              </c:layout>
              <c:showVal val="1"/>
            </c:dLbl>
            <c:dLbl>
              <c:idx val="8"/>
              <c:layout>
                <c:manualLayout>
                  <c:x val="1.2255494948985301E-2"/>
                  <c:y val="-2.397868728959646E-2"/>
                </c:manualLayout>
              </c:layout>
              <c:showVal val="1"/>
            </c:dLbl>
            <c:dLbl>
              <c:idx val="9"/>
              <c:layout>
                <c:manualLayout>
                  <c:x val="1.5757064934409662E-2"/>
                  <c:y val="-1.8650090114130529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นครนายก</c:v>
                </c:pt>
                <c:pt idx="3">
                  <c:v>อ่างทอง</c:v>
                </c:pt>
                <c:pt idx="4">
                  <c:v>ลพบุรี</c:v>
                </c:pt>
                <c:pt idx="5">
                  <c:v>สระบุรี</c:v>
                </c:pt>
                <c:pt idx="6">
                  <c:v>สิงห์บุรี</c:v>
                </c:pt>
                <c:pt idx="7">
                  <c:v>อยุธยา</c:v>
                </c:pt>
                <c:pt idx="8">
                  <c:v>ปทุมธานี</c:v>
                </c:pt>
                <c:pt idx="9">
                  <c:v>นนทบุรี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8.66</c:v>
                </c:pt>
                <c:pt idx="1">
                  <c:v>12.18</c:v>
                </c:pt>
                <c:pt idx="2" formatCode="_-* #,##0.00_-;\-* #,##0.00_-;_-* &quot;-&quot;??_-;_-@_-">
                  <c:v>7.6599999999999975</c:v>
                </c:pt>
                <c:pt idx="3" formatCode="_-* #,##0.00_-;\-* #,##0.00_-;_-* &quot;-&quot;??_-;_-@_-">
                  <c:v>10.27</c:v>
                </c:pt>
                <c:pt idx="4" formatCode="_-* #,##0.00_-;\-* #,##0.00_-;_-* &quot;-&quot;??_-;_-@_-">
                  <c:v>11.16</c:v>
                </c:pt>
                <c:pt idx="5" formatCode="_-* #,##0.00_-;\-* #,##0.00_-;_-* &quot;-&quot;??_-;_-@_-">
                  <c:v>12.14</c:v>
                </c:pt>
                <c:pt idx="6" formatCode="_-* #,##0.00_-;\-* #,##0.00_-;_-* &quot;-&quot;??_-;_-@_-">
                  <c:v>12.89</c:v>
                </c:pt>
                <c:pt idx="7" formatCode="_-* #,##0.00_-;\-* #,##0.00_-;_-* &quot;-&quot;??_-;_-@_-">
                  <c:v>13</c:v>
                </c:pt>
                <c:pt idx="8" formatCode="_-* #,##0.00_-;\-* #,##0.00_-;_-* &quot;-&quot;??_-;_-@_-">
                  <c:v>13.14</c:v>
                </c:pt>
                <c:pt idx="9" formatCode="_-* #,##0.00_-;\-* #,##0.00_-;_-* &quot;-&quot;??_-;_-@_-">
                  <c:v>15.38</c:v>
                </c:pt>
              </c:numCache>
            </c:numRef>
          </c:val>
        </c:ser>
        <c:dLbls>
          <c:showVal val="1"/>
        </c:dLbls>
        <c:gapWidth val="46"/>
        <c:shape val="box"/>
        <c:axId val="120084352"/>
        <c:axId val="120085888"/>
        <c:axId val="0"/>
      </c:bar3DChart>
      <c:catAx>
        <c:axId val="120084352"/>
        <c:scaling>
          <c:orientation val="minMax"/>
        </c:scaling>
        <c:delete val="1"/>
        <c:axPos val="b"/>
        <c:numFmt formatCode="General" sourceLinked="1"/>
        <c:tickLblPos val="none"/>
        <c:crossAx val="120085888"/>
        <c:crosses val="autoZero"/>
        <c:auto val="1"/>
        <c:lblAlgn val="ctr"/>
        <c:lblOffset val="100"/>
      </c:catAx>
      <c:valAx>
        <c:axId val="120085888"/>
        <c:scaling>
          <c:orientation val="minMax"/>
          <c:max val="20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1200843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5.3743203193621823E-2"/>
          <c:y val="8.4369860547761341E-2"/>
          <c:w val="0.9462567968063782"/>
          <c:h val="0.75792135706079489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คอลัมน์3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00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7.003658778306357E-2"/>
                  <c:y val="-0.1055192003359126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defRPr>
                    </a:pPr>
                    <a:r>
                      <a:rPr lang="en-US" sz="14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61.79</a:t>
                    </a:r>
                    <a:endParaRPr lang="en-US" sz="1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c:rich>
              </c:tx>
              <c:numFmt formatCode="#,##0" sourceLinked="0"/>
              <c:spPr/>
              <c:showVal val="1"/>
            </c:dLbl>
            <c:dLbl>
              <c:idx val="2"/>
              <c:layout>
                <c:manualLayout>
                  <c:x val="1.7221429364570086E-2"/>
                  <c:y val="-2.3854767647642217E-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1400" b="1"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Val val="1"/>
            </c:dLbl>
            <c:dLbl>
              <c:idx val="3"/>
              <c:layout>
                <c:manualLayout>
                  <c:x val="1.9291058806464183E-2"/>
                  <c:y val="-1.0471290730034366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100 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1.4006233679140258E-2"/>
                  <c:y val="-7.5778021259002196E-2"/>
                </c:manualLayout>
              </c:layout>
              <c:showVal val="1"/>
            </c:dLbl>
            <c:dLbl>
              <c:idx val="5"/>
              <c:layout>
                <c:manualLayout>
                  <c:x val="1.8113091544867881E-2"/>
                  <c:y val="-2.1252347394660472E-2"/>
                </c:manualLayout>
              </c:layout>
              <c:showVal val="1"/>
            </c:dLbl>
            <c:dLbl>
              <c:idx val="6"/>
              <c:layout>
                <c:manualLayout>
                  <c:x val="1.6967409995218292E-2"/>
                  <c:y val="-2.6767168503223086E-2"/>
                </c:manualLayout>
              </c:layout>
              <c:showVal val="1"/>
            </c:dLbl>
            <c:dLbl>
              <c:idx val="7"/>
              <c:layout>
                <c:manualLayout>
                  <c:x val="1.0504709956273115E-2"/>
                  <c:y val="-2.397868728959646E-2"/>
                </c:manualLayout>
              </c:layout>
              <c:showVal val="1"/>
            </c:dLbl>
            <c:dLbl>
              <c:idx val="8"/>
              <c:layout>
                <c:manualLayout>
                  <c:x val="1.2255494948985301E-2"/>
                  <c:y val="-2.397868728959646E-2"/>
                </c:manualLayout>
              </c:layout>
              <c:showVal val="1"/>
            </c:dLbl>
            <c:dLbl>
              <c:idx val="9"/>
              <c:layout>
                <c:manualLayout>
                  <c:x val="1.5757064934409662E-2"/>
                  <c:y val="-1.8650090114130529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อ่างทอง</c:v>
                </c:pt>
                <c:pt idx="3">
                  <c:v>นครนายก</c:v>
                </c:pt>
                <c:pt idx="4">
                  <c:v>สระบุรี</c:v>
                </c:pt>
                <c:pt idx="5">
                  <c:v>ปทุมธานี</c:v>
                </c:pt>
                <c:pt idx="6">
                  <c:v>สิงห์บุรี</c:v>
                </c:pt>
                <c:pt idx="7">
                  <c:v>อยุธยา</c:v>
                </c:pt>
                <c:pt idx="8">
                  <c:v>ลพบุรี</c:v>
                </c:pt>
                <c:pt idx="9">
                  <c:v>นนทบุรี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61.790000000000013</c:v>
                </c:pt>
                <c:pt idx="1">
                  <c:v>49.290000000000013</c:v>
                </c:pt>
                <c:pt idx="2" formatCode="_-* #,##0.00_-;\-* #,##0.00_-;_-* &quot;-&quot;??_-;_-@_-">
                  <c:v>100</c:v>
                </c:pt>
                <c:pt idx="3" formatCode="_-* #,##0.00_-;\-* #,##0.00_-;_-* &quot;-&quot;??_-;_-@_-">
                  <c:v>100</c:v>
                </c:pt>
                <c:pt idx="4" formatCode="_-* #,##0.00_-;\-* #,##0.00_-;_-* &quot;-&quot;??_-;_-@_-">
                  <c:v>66.669999999999987</c:v>
                </c:pt>
                <c:pt idx="5" formatCode="_-* #,##0.00_-;\-* #,##0.00_-;_-* &quot;-&quot;??_-;_-@_-">
                  <c:v>50</c:v>
                </c:pt>
                <c:pt idx="6" formatCode="_-* #,##0.00_-;\-* #,##0.00_-;_-* &quot;-&quot;??_-;_-@_-">
                  <c:v>50</c:v>
                </c:pt>
                <c:pt idx="7" formatCode="_-* #,##0.00_-;\-* #,##0.00_-;_-* &quot;-&quot;??_-;_-@_-">
                  <c:v>31.25</c:v>
                </c:pt>
                <c:pt idx="8" formatCode="_-* #,##0.00_-;\-* #,##0.00_-;_-* &quot;-&quot;??_-;_-@_-">
                  <c:v>27.27</c:v>
                </c:pt>
                <c:pt idx="9" formatCode="_-* #,##0.00_-;\-* #,##0.00_-;_-* &quot;-&quot;??_-;_-@_-">
                  <c:v>14.29</c:v>
                </c:pt>
              </c:numCache>
            </c:numRef>
          </c:val>
        </c:ser>
        <c:dLbls>
          <c:showVal val="1"/>
        </c:dLbls>
        <c:gapWidth val="46"/>
        <c:shape val="box"/>
        <c:axId val="119890688"/>
        <c:axId val="119892224"/>
        <c:axId val="0"/>
      </c:bar3DChart>
      <c:catAx>
        <c:axId val="119890688"/>
        <c:scaling>
          <c:orientation val="minMax"/>
        </c:scaling>
        <c:delete val="1"/>
        <c:axPos val="b"/>
        <c:numFmt formatCode="General" sourceLinked="1"/>
        <c:tickLblPos val="none"/>
        <c:crossAx val="119892224"/>
        <c:crosses val="autoZero"/>
        <c:auto val="1"/>
        <c:lblAlgn val="ctr"/>
        <c:lblOffset val="100"/>
      </c:catAx>
      <c:valAx>
        <c:axId val="11989222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1198906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6.0166993515292123E-2"/>
          <c:y val="4.4588564922914034E-2"/>
          <c:w val="0.93983300648471968"/>
          <c:h val="0.873215190633161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00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7.2918467633027534E-2"/>
                  <c:y val="-0.16520580130992424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4.23</a:t>
                    </a:r>
                    <a:endParaRPr lang="en-US" sz="1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8.8624873597401149E-3"/>
                  <c:y val="-1.6023583980189965E-2"/>
                </c:manualLayout>
              </c:layout>
              <c:showVal val="1"/>
            </c:dLbl>
            <c:dLbl>
              <c:idx val="3"/>
              <c:layout>
                <c:manualLayout>
                  <c:x val="1.1549904709542463E-2"/>
                  <c:y val="-1.8082885404581923E-2"/>
                </c:manualLayout>
              </c:layout>
              <c:showVal val="1"/>
            </c:dLbl>
            <c:dLbl>
              <c:idx val="4"/>
              <c:layout>
                <c:manualLayout>
                  <c:x val="1.0968811884924871E-2"/>
                  <c:y val="-1.4500819469196761E-2"/>
                </c:manualLayout>
              </c:layout>
              <c:showVal val="1"/>
            </c:dLbl>
            <c:dLbl>
              <c:idx val="5"/>
              <c:layout>
                <c:manualLayout>
                  <c:x val="1.2194976914102332E-2"/>
                  <c:y val="-4.016160634910499E-2"/>
                </c:manualLayout>
              </c:layout>
              <c:showVal val="1"/>
            </c:dLbl>
            <c:dLbl>
              <c:idx val="6"/>
              <c:layout>
                <c:manualLayout>
                  <c:x val="1.012849733473976E-2"/>
                  <c:y val="-2.7572665915606011E-2"/>
                </c:manualLayout>
              </c:layout>
              <c:showVal val="1"/>
            </c:dLbl>
            <c:dLbl>
              <c:idx val="7"/>
              <c:layout>
                <c:manualLayout>
                  <c:x val="9.8482972643750676E-3"/>
                  <c:y val="-3.0190752124302271E-2"/>
                </c:manualLayout>
              </c:layout>
              <c:showVal val="1"/>
            </c:dLbl>
            <c:dLbl>
              <c:idx val="8"/>
              <c:layout>
                <c:manualLayout>
                  <c:x val="1.0503271819154603E-2"/>
                  <c:y val="-2.3543515974433802E-2"/>
                </c:manualLayout>
              </c:layout>
              <c:showVal val="1"/>
            </c:dLbl>
            <c:dLbl>
              <c:idx val="9"/>
              <c:layout>
                <c:manualLayout>
                  <c:x val="1.1394559501582701E-2"/>
                  <c:y val="-3.007927190793455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นนทบุรี</c:v>
                </c:pt>
                <c:pt idx="3">
                  <c:v>ปทุมธานี</c:v>
                </c:pt>
                <c:pt idx="4">
                  <c:v>สระบุรี</c:v>
                </c:pt>
                <c:pt idx="5">
                  <c:v>อยุธยา</c:v>
                </c:pt>
                <c:pt idx="6">
                  <c:v>นครนายก</c:v>
                </c:pt>
                <c:pt idx="7">
                  <c:v>สิงห์บุรี</c:v>
                </c:pt>
                <c:pt idx="8">
                  <c:v>อ่างทอง</c:v>
                </c:pt>
                <c:pt idx="9">
                  <c:v>ลพบุรี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4.2300000000000004</c:v>
                </c:pt>
                <c:pt idx="1">
                  <c:v>2.98</c:v>
                </c:pt>
                <c:pt idx="2" formatCode="_-* #,##0.00_-;\-* #,##0.00_-;_-* &quot;-&quot;??_-;_-@_-">
                  <c:v>0.34</c:v>
                </c:pt>
                <c:pt idx="3" formatCode="_-* #,##0.00_-;\-* #,##0.00_-;_-* &quot;-&quot;??_-;_-@_-">
                  <c:v>1.57</c:v>
                </c:pt>
                <c:pt idx="4" formatCode="_-* #,##0.00_-;\-* #,##0.00_-;_-* &quot;-&quot;??_-;_-@_-">
                  <c:v>2.52</c:v>
                </c:pt>
                <c:pt idx="5" formatCode="_-* #,##0.00_-;\-* #,##0.00_-;_-* &quot;-&quot;??_-;_-@_-">
                  <c:v>3.96</c:v>
                </c:pt>
                <c:pt idx="6" formatCode="_-* #,##0.00_-;\-* #,##0.00_-;_-* &quot;-&quot;??_-;_-@_-">
                  <c:v>5.03</c:v>
                </c:pt>
                <c:pt idx="7" formatCode="_-* #,##0.00_-;\-* #,##0.00_-;_-* &quot;-&quot;??_-;_-@_-">
                  <c:v>5.18</c:v>
                </c:pt>
                <c:pt idx="8" formatCode="_-* #,##0.00_-;\-* #,##0.00_-;_-* &quot;-&quot;??_-;_-@_-">
                  <c:v>5.98</c:v>
                </c:pt>
                <c:pt idx="9" formatCode="_-* #,##0.00_-;\-* #,##0.00_-;_-* &quot;-&quot;??_-;_-@_-">
                  <c:v>6.04</c:v>
                </c:pt>
              </c:numCache>
            </c:numRef>
          </c:val>
        </c:ser>
        <c:gapWidth val="59"/>
        <c:shape val="box"/>
        <c:axId val="120298112"/>
        <c:axId val="122829824"/>
        <c:axId val="0"/>
      </c:bar3DChart>
      <c:catAx>
        <c:axId val="120298112"/>
        <c:scaling>
          <c:orientation val="minMax"/>
        </c:scaling>
        <c:delete val="1"/>
        <c:axPos val="b"/>
        <c:tickLblPos val="none"/>
        <c:crossAx val="122829824"/>
        <c:crosses val="autoZero"/>
        <c:auto val="1"/>
        <c:lblAlgn val="ctr"/>
        <c:lblOffset val="100"/>
      </c:catAx>
      <c:valAx>
        <c:axId val="122829824"/>
        <c:scaling>
          <c:orientation val="minMax"/>
        </c:scaling>
        <c:axPos val="l"/>
        <c:numFmt formatCode="0.00" sourceLinked="1"/>
        <c:tickLblPos val="nextTo"/>
        <c:txPr>
          <a:bodyPr/>
          <a:lstStyle/>
          <a:p>
            <a:pPr>
              <a:defRPr sz="1200" b="1"/>
            </a:pPr>
            <a:endParaRPr lang="th-TH"/>
          </a:p>
        </c:txPr>
        <c:crossAx val="1202981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6.0667261685989821E-2"/>
          <c:y val="4.3608597742049372E-2"/>
          <c:w val="0.93933273831401021"/>
          <c:h val="0.91278280451590132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00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6.7451401882354781E-2"/>
                  <c:y val="9.0220794174785027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13.41</a:t>
                    </a:r>
                    <a:endParaRPr lang="en-US" sz="1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1.1990892015742514E-2"/>
                  <c:y val="-3.103198591615608E-2"/>
                </c:manualLayout>
              </c:layout>
              <c:showVal val="1"/>
            </c:dLbl>
            <c:dLbl>
              <c:idx val="3"/>
              <c:layout>
                <c:manualLayout>
                  <c:x val="1.2998717409679237E-2"/>
                  <c:y val="-3.1554084417811414E-2"/>
                </c:manualLayout>
              </c:layout>
              <c:showVal val="1"/>
            </c:dLbl>
            <c:dLbl>
              <c:idx val="4"/>
              <c:layout>
                <c:manualLayout>
                  <c:x val="1.4012412294067985E-2"/>
                  <c:y val="-3.3696988054198462E-2"/>
                </c:manualLayout>
              </c:layout>
              <c:showVal val="1"/>
            </c:dLbl>
            <c:dLbl>
              <c:idx val="5"/>
              <c:layout>
                <c:manualLayout>
                  <c:x val="1.3926683835267628E-2"/>
                  <c:y val="-2.7572665915606011E-2"/>
                </c:manualLayout>
              </c:layout>
              <c:showVal val="1"/>
            </c:dLbl>
            <c:dLbl>
              <c:idx val="6"/>
              <c:layout>
                <c:manualLayout>
                  <c:x val="1.4060400360828985E-2"/>
                  <c:y val="-3.4491268364327442E-2"/>
                </c:manualLayout>
              </c:layout>
              <c:showVal val="1"/>
            </c:dLbl>
            <c:dLbl>
              <c:idx val="7"/>
              <c:layout>
                <c:manualLayout>
                  <c:x val="1.5326495747950024E-2"/>
                  <c:y val="-4.1331033573942563E-2"/>
                </c:manualLayout>
              </c:layout>
              <c:showVal val="1"/>
            </c:dLbl>
            <c:dLbl>
              <c:idx val="8"/>
              <c:layout>
                <c:manualLayout>
                  <c:x val="1.5379208906786046E-2"/>
                  <c:y val="-6.5809485309502161E-2"/>
                </c:manualLayout>
              </c:layout>
              <c:showVal val="1"/>
            </c:dLbl>
            <c:dLbl>
              <c:idx val="9"/>
              <c:layout>
                <c:manualLayout>
                  <c:x val="1.5072874011205908E-2"/>
                  <c:y val="-4.17843175985920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นครนายก</c:v>
                </c:pt>
                <c:pt idx="3">
                  <c:v>นนทบุรี</c:v>
                </c:pt>
                <c:pt idx="4">
                  <c:v>ปทุมธานี</c:v>
                </c:pt>
                <c:pt idx="5">
                  <c:v>สิงห์บุรี</c:v>
                </c:pt>
                <c:pt idx="6">
                  <c:v>ลพบุรี</c:v>
                </c:pt>
                <c:pt idx="7">
                  <c:v>สระบุรี</c:v>
                </c:pt>
                <c:pt idx="8">
                  <c:v>อ่างทอง</c:v>
                </c:pt>
                <c:pt idx="9">
                  <c:v>อยุธยา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13.41</c:v>
                </c:pt>
                <c:pt idx="1">
                  <c:v>18.79</c:v>
                </c:pt>
                <c:pt idx="2" formatCode="_-* #,##0.00_-;\-* #,##0.00_-;_-* &quot;-&quot;??_-;_-@_-">
                  <c:v>10.49</c:v>
                </c:pt>
                <c:pt idx="3" formatCode="_-* #,##0.00_-;\-* #,##0.00_-;_-* &quot;-&quot;??_-;_-@_-">
                  <c:v>13</c:v>
                </c:pt>
                <c:pt idx="4" formatCode="_-* #,##0.00_-;\-* #,##0.00_-;_-* &quot;-&quot;??_-;_-@_-">
                  <c:v>15.51</c:v>
                </c:pt>
                <c:pt idx="5" formatCode="_-* #,##0.00_-;\-* #,##0.00_-;_-* &quot;-&quot;??_-;_-@_-">
                  <c:v>18.809999999999999</c:v>
                </c:pt>
                <c:pt idx="6" formatCode="_-* #,##0.00_-;\-* #,##0.00_-;_-* &quot;-&quot;??_-;_-@_-">
                  <c:v>19.939999999999987</c:v>
                </c:pt>
                <c:pt idx="7" formatCode="_-* #,##0.00_-;\-* #,##0.00_-;_-* &quot;-&quot;??_-;_-@_-">
                  <c:v>22.09</c:v>
                </c:pt>
                <c:pt idx="8" formatCode="_-* #,##0.00_-;\-* #,##0.00_-;_-* &quot;-&quot;??_-;_-@_-">
                  <c:v>24.71</c:v>
                </c:pt>
                <c:pt idx="9" formatCode="_-* #,##0.00_-;\-* #,##0.00_-;_-* &quot;-&quot;??_-;_-@_-">
                  <c:v>25.73</c:v>
                </c:pt>
              </c:numCache>
            </c:numRef>
          </c:val>
        </c:ser>
        <c:gapWidth val="59"/>
        <c:shape val="box"/>
        <c:axId val="123526144"/>
        <c:axId val="123532032"/>
        <c:axId val="0"/>
      </c:bar3DChart>
      <c:catAx>
        <c:axId val="123526144"/>
        <c:scaling>
          <c:orientation val="minMax"/>
        </c:scaling>
        <c:delete val="1"/>
        <c:axPos val="b"/>
        <c:tickLblPos val="none"/>
        <c:crossAx val="123532032"/>
        <c:crosses val="autoZero"/>
        <c:auto val="1"/>
        <c:lblAlgn val="ctr"/>
        <c:lblOffset val="100"/>
      </c:catAx>
      <c:valAx>
        <c:axId val="123532032"/>
        <c:scaling>
          <c:orientation val="minMax"/>
          <c:max val="30"/>
          <c:min val="0"/>
        </c:scaling>
        <c:axPos val="l"/>
        <c:numFmt formatCode="0.00" sourceLinked="1"/>
        <c:tickLblPos val="nextTo"/>
        <c:txPr>
          <a:bodyPr/>
          <a:lstStyle/>
          <a:p>
            <a:pPr>
              <a:defRPr sz="1200" b="1"/>
            </a:pPr>
            <a:endParaRPr lang="th-TH"/>
          </a:p>
        </c:txPr>
        <c:crossAx val="123526144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depthPercent val="100"/>
      <c:rAngAx val="1"/>
    </c:view3D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7838025534627023E-2"/>
          <c:y val="3.4874417836032803E-2"/>
          <c:w val="0.9472019354173562"/>
          <c:h val="0.75634515441532868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00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9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1.281162225054909E-2"/>
                  <c:y val="-3.1365385602134546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layout>
                <c:manualLayout>
                  <c:x val="1.4605093161421012E-2"/>
                  <c:y val="-2.3751001078851808E-2"/>
                </c:manualLayout>
              </c:layout>
              <c:showVal val="1"/>
            </c:dLbl>
            <c:dLbl>
              <c:idx val="3"/>
              <c:layout>
                <c:manualLayout>
                  <c:x val="1.5501725850932744E-2"/>
                  <c:y val="-2.6519985632921152E-2"/>
                </c:manualLayout>
              </c:layout>
              <c:showVal val="1"/>
            </c:dLbl>
            <c:dLbl>
              <c:idx val="4"/>
              <c:layout>
                <c:manualLayout>
                  <c:x val="1.6398461306368704E-2"/>
                  <c:y val="-2.0953358304684689E-2"/>
                </c:manualLayout>
              </c:layout>
              <c:showVal val="1"/>
            </c:dLbl>
            <c:dLbl>
              <c:idx val="5"/>
              <c:layout>
                <c:manualLayout>
                  <c:x val="1.6806853089534252E-2"/>
                  <c:y val="-2.3531222741033402E-2"/>
                </c:manualLayout>
              </c:layout>
              <c:showVal val="1"/>
            </c:dLbl>
            <c:dLbl>
              <c:idx val="6"/>
              <c:layout>
                <c:manualLayout>
                  <c:x val="1.6310904738865671E-2"/>
                  <c:y val="-2.2661398737749611E-2"/>
                </c:manualLayout>
              </c:layout>
              <c:showVal val="1"/>
            </c:dLbl>
            <c:dLbl>
              <c:idx val="7"/>
              <c:layout>
                <c:manualLayout>
                  <c:x val="1.3788206829165629E-2"/>
                  <c:y val="-2.3559956898763404E-2"/>
                </c:manualLayout>
              </c:layout>
              <c:showVal val="1"/>
            </c:dLbl>
            <c:dLbl>
              <c:idx val="8"/>
              <c:layout>
                <c:manualLayout>
                  <c:x val="1.4754412049427942E-2"/>
                  <c:y val="-2.7343424495869472E-2"/>
                </c:manualLayout>
              </c:layout>
              <c:showVal val="1"/>
            </c:dLbl>
            <c:dLbl>
              <c:idx val="9"/>
              <c:layout>
                <c:manualLayout>
                  <c:x val="1.7823310846778885E-2"/>
                  <c:y val="-2.213022730771204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นนทบุรี</c:v>
                </c:pt>
                <c:pt idx="3">
                  <c:v>ปทุมธานี</c:v>
                </c:pt>
                <c:pt idx="4">
                  <c:v>อ่างทอง</c:v>
                </c:pt>
                <c:pt idx="5">
                  <c:v>สิงห์บุรี</c:v>
                </c:pt>
                <c:pt idx="6">
                  <c:v>อยุธยา</c:v>
                </c:pt>
                <c:pt idx="7">
                  <c:v>สระบุรี</c:v>
                </c:pt>
                <c:pt idx="8">
                  <c:v>ลพบุรี</c:v>
                </c:pt>
                <c:pt idx="9">
                  <c:v>นครนายก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20.93</c:v>
                </c:pt>
                <c:pt idx="1">
                  <c:v>18.22</c:v>
                </c:pt>
                <c:pt idx="2" formatCode="0.00">
                  <c:v>9.57</c:v>
                </c:pt>
                <c:pt idx="3" formatCode="0.00">
                  <c:v>14.46</c:v>
                </c:pt>
                <c:pt idx="4" formatCode="0.00">
                  <c:v>21.14</c:v>
                </c:pt>
                <c:pt idx="5" formatCode="0.00">
                  <c:v>22.09</c:v>
                </c:pt>
                <c:pt idx="6" formatCode="0.00">
                  <c:v>22.88</c:v>
                </c:pt>
                <c:pt idx="7" formatCode="0.00">
                  <c:v>23.62</c:v>
                </c:pt>
                <c:pt idx="8" formatCode="0.00">
                  <c:v>24.130000000000031</c:v>
                </c:pt>
                <c:pt idx="9" formatCode="0.00">
                  <c:v>27.49</c:v>
                </c:pt>
              </c:numCache>
            </c:numRef>
          </c:val>
        </c:ser>
        <c:dLbls>
          <c:showVal val="1"/>
        </c:dLbls>
        <c:gapWidth val="54"/>
        <c:gapDepth val="71"/>
        <c:shape val="box"/>
        <c:axId val="84551168"/>
        <c:axId val="84552704"/>
        <c:axId val="0"/>
      </c:bar3DChart>
      <c:catAx>
        <c:axId val="84551168"/>
        <c:scaling>
          <c:orientation val="minMax"/>
        </c:scaling>
        <c:delete val="1"/>
        <c:axPos val="b"/>
        <c:tickLblPos val="none"/>
        <c:crossAx val="84552704"/>
        <c:crosses val="autoZero"/>
        <c:auto val="1"/>
        <c:lblAlgn val="ctr"/>
        <c:lblOffset val="100"/>
      </c:catAx>
      <c:valAx>
        <c:axId val="84552704"/>
        <c:scaling>
          <c:orientation val="minMax"/>
          <c:max val="45"/>
        </c:scaling>
        <c:axPos val="l"/>
        <c:numFmt formatCode="General" sourceLinked="1"/>
        <c:majorTickMark val="in"/>
        <c:tickLblPos val="nextTo"/>
        <c:txPr>
          <a:bodyPr/>
          <a:lstStyle/>
          <a:p>
            <a:pPr>
              <a:defRPr sz="12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84551168"/>
        <c:crosses val="autoZero"/>
        <c:crossBetween val="between"/>
      </c:valAx>
      <c:spPr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00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6.8572687067213894E-2"/>
                  <c:y val="-9.873431077449199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10.90</a:t>
                    </a:r>
                    <a:endParaRPr lang="en-US" sz="1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1.1518464762398725E-2"/>
                  <c:y val="-1.8399432367158481E-2"/>
                </c:manualLayout>
              </c:layout>
              <c:showVal val="1"/>
            </c:dLbl>
            <c:dLbl>
              <c:idx val="3"/>
              <c:layout>
                <c:manualLayout>
                  <c:x val="1.9300685553189981E-2"/>
                  <c:y val="-1.9803827669404625E-2"/>
                </c:manualLayout>
              </c:layout>
              <c:showVal val="1"/>
            </c:dLbl>
            <c:dLbl>
              <c:idx val="4"/>
              <c:layout>
                <c:manualLayout>
                  <c:x val="1.406450641425148E-2"/>
                  <c:y val="-1.6400341985785587E-2"/>
                </c:manualLayout>
              </c:layout>
              <c:showVal val="1"/>
            </c:dLbl>
            <c:dLbl>
              <c:idx val="5"/>
              <c:layout>
                <c:manualLayout>
                  <c:x val="1.8066668897468201E-2"/>
                  <c:y val="-1.5749548140085227E-2"/>
                </c:manualLayout>
              </c:layout>
              <c:showVal val="1"/>
            </c:dLbl>
            <c:dLbl>
              <c:idx val="6"/>
              <c:layout>
                <c:manualLayout>
                  <c:x val="1.5440632097608721E-2"/>
                  <c:y val="-1.5341688438044209E-2"/>
                </c:manualLayout>
              </c:layout>
              <c:showVal val="1"/>
            </c:dLbl>
            <c:dLbl>
              <c:idx val="7"/>
              <c:layout>
                <c:manualLayout>
                  <c:x val="1.1394559501582701E-2"/>
                  <c:y val="-2.7572665915606011E-2"/>
                </c:manualLayout>
              </c:layout>
              <c:showVal val="1"/>
            </c:dLbl>
            <c:dLbl>
              <c:idx val="8"/>
              <c:layout>
                <c:manualLayout>
                  <c:x val="1.1217785457884533E-2"/>
                  <c:y val="-2.5570469854671131E-2"/>
                </c:manualLayout>
              </c:layout>
              <c:showVal val="1"/>
            </c:dLbl>
            <c:dLbl>
              <c:idx val="9"/>
              <c:layout>
                <c:manualLayout>
                  <c:x val="1.1394582849070961E-2"/>
                  <c:y val="-3.81928911125718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นนทบุรี</c:v>
                </c:pt>
                <c:pt idx="3">
                  <c:v>อยุธยา</c:v>
                </c:pt>
                <c:pt idx="4">
                  <c:v>นครนายก</c:v>
                </c:pt>
                <c:pt idx="5">
                  <c:v>ปทุมธานี</c:v>
                </c:pt>
                <c:pt idx="6">
                  <c:v>อ่างทอง</c:v>
                </c:pt>
                <c:pt idx="7">
                  <c:v>ลพบุรี</c:v>
                </c:pt>
                <c:pt idx="8">
                  <c:v>สระบุรี</c:v>
                </c:pt>
                <c:pt idx="9">
                  <c:v>สิงห์บุรี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10.9</c:v>
                </c:pt>
                <c:pt idx="1">
                  <c:v>9</c:v>
                </c:pt>
                <c:pt idx="2" formatCode="_-* #,##0.00_-;\-* #,##0.00_-;_-* &quot;-&quot;??_-;_-@_-">
                  <c:v>3.67</c:v>
                </c:pt>
                <c:pt idx="3" formatCode="_-* #,##0.00_-;\-* #,##0.00_-;_-* &quot;-&quot;??_-;_-@_-">
                  <c:v>6.05</c:v>
                </c:pt>
                <c:pt idx="4" formatCode="_-* #,##0.00_-;\-* #,##0.00_-;_-* &quot;-&quot;??_-;_-@_-">
                  <c:v>6.99</c:v>
                </c:pt>
                <c:pt idx="5" formatCode="_-* #,##0.00_-;\-* #,##0.00_-;_-* &quot;-&quot;??_-;_-@_-">
                  <c:v>7.3</c:v>
                </c:pt>
                <c:pt idx="6" formatCode="_-* #,##0.00_-;\-* #,##0.00_-;_-* &quot;-&quot;??_-;_-@_-">
                  <c:v>7.7700000000000014</c:v>
                </c:pt>
                <c:pt idx="7" formatCode="_-* #,##0.00_-;\-* #,##0.00_-;_-* &quot;-&quot;??_-;_-@_-">
                  <c:v>7.9</c:v>
                </c:pt>
                <c:pt idx="8" formatCode="_-* #,##0.00_-;\-* #,##0.00_-;_-* &quot;-&quot;??_-;_-@_-">
                  <c:v>10.34</c:v>
                </c:pt>
                <c:pt idx="9" formatCode="_-* #,##0.00_-;\-* #,##0.00_-;_-* &quot;-&quot;??_-;_-@_-">
                  <c:v>21.939999999999987</c:v>
                </c:pt>
              </c:numCache>
            </c:numRef>
          </c:val>
        </c:ser>
        <c:gapWidth val="59"/>
        <c:shape val="box"/>
        <c:axId val="124519936"/>
        <c:axId val="124521472"/>
        <c:axId val="0"/>
      </c:bar3DChart>
      <c:catAx>
        <c:axId val="124519936"/>
        <c:scaling>
          <c:orientation val="minMax"/>
        </c:scaling>
        <c:delete val="1"/>
        <c:axPos val="b"/>
        <c:tickLblPos val="none"/>
        <c:crossAx val="124521472"/>
        <c:crosses val="autoZero"/>
        <c:auto val="1"/>
        <c:lblAlgn val="ctr"/>
        <c:lblOffset val="100"/>
      </c:catAx>
      <c:valAx>
        <c:axId val="124521472"/>
        <c:scaling>
          <c:orientation val="minMax"/>
        </c:scaling>
        <c:axPos val="l"/>
        <c:numFmt formatCode="0.00" sourceLinked="1"/>
        <c:tickLblPos val="nextTo"/>
        <c:txPr>
          <a:bodyPr/>
          <a:lstStyle/>
          <a:p>
            <a:pPr>
              <a:defRPr sz="1200" b="1"/>
            </a:pPr>
            <a:endParaRPr lang="th-TH"/>
          </a:p>
        </c:txPr>
        <c:crossAx val="1245199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depthPercent val="100"/>
      <c:rAngAx val="1"/>
    </c:view3D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6947241870588911E-2"/>
          <c:y val="2.1699430465183852E-2"/>
          <c:w val="0.93305275812941113"/>
          <c:h val="0.78957065237060964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00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1.639852902483557E-2"/>
                  <c:y val="-3.3501836296382044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layout>
                <c:manualLayout>
                  <c:x val="1.4861593181479333E-2"/>
                  <c:y val="-1.6051871798578823E-2"/>
                </c:manualLayout>
              </c:layout>
              <c:showVal val="1"/>
            </c:dLbl>
            <c:dLbl>
              <c:idx val="3"/>
              <c:layout>
                <c:manualLayout>
                  <c:x val="1.4581239000697613E-2"/>
                  <c:y val="-1.6563759285709169E-2"/>
                </c:manualLayout>
              </c:layout>
              <c:showVal val="1"/>
            </c:dLbl>
            <c:dLbl>
              <c:idx val="4"/>
              <c:layout>
                <c:manualLayout>
                  <c:x val="1.5734596236369285E-2"/>
                  <c:y val="-1.834676738052976E-2"/>
                </c:manualLayout>
              </c:layout>
              <c:showVal val="1"/>
            </c:dLbl>
            <c:dLbl>
              <c:idx val="5"/>
              <c:layout>
                <c:manualLayout>
                  <c:x val="1.3147979040251941E-2"/>
                  <c:y val="-2.3262686861427868E-2"/>
                </c:manualLayout>
              </c:layout>
              <c:showVal val="1"/>
            </c:dLbl>
            <c:dLbl>
              <c:idx val="6"/>
              <c:layout>
                <c:manualLayout>
                  <c:x val="1.0705714902596659E-2"/>
                  <c:y val="-3.7562343796833458E-2"/>
                </c:manualLayout>
              </c:layout>
              <c:showVal val="1"/>
            </c:dLbl>
            <c:dLbl>
              <c:idx val="7"/>
              <c:layout>
                <c:manualLayout>
                  <c:x val="7.1342464256817575E-3"/>
                  <c:y val="-4.3741185687385581E-2"/>
                </c:manualLayout>
              </c:layout>
              <c:showVal val="1"/>
            </c:dLbl>
            <c:dLbl>
              <c:idx val="8"/>
              <c:layout>
                <c:manualLayout>
                  <c:x val="1.2587609270694262E-2"/>
                  <c:y val="-4.4067114048332703E-2"/>
                </c:manualLayout>
              </c:layout>
              <c:showVal val="1"/>
            </c:dLbl>
            <c:dLbl>
              <c:idx val="9"/>
              <c:layout>
                <c:manualLayout>
                  <c:x val="1.2554991574137937E-2"/>
                  <c:y val="-5.168543954038902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อยุธยา</c:v>
                </c:pt>
                <c:pt idx="3">
                  <c:v>สระบุรี</c:v>
                </c:pt>
                <c:pt idx="4">
                  <c:v>อ่างทอง</c:v>
                </c:pt>
                <c:pt idx="5">
                  <c:v>นครนายก</c:v>
                </c:pt>
                <c:pt idx="6">
                  <c:v>สิงห์บุรี</c:v>
                </c:pt>
                <c:pt idx="7">
                  <c:v>ปทุมธานี</c:v>
                </c:pt>
                <c:pt idx="8">
                  <c:v>นนทบุรี</c:v>
                </c:pt>
                <c:pt idx="9">
                  <c:v>ลพบุรี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 formatCode="0.00">
                  <c:v>62.33</c:v>
                </c:pt>
                <c:pt idx="1">
                  <c:v>62.760000000000012</c:v>
                </c:pt>
                <c:pt idx="2" formatCode="0.00">
                  <c:v>65.5</c:v>
                </c:pt>
                <c:pt idx="3" formatCode="@">
                  <c:v>64.910000000000025</c:v>
                </c:pt>
                <c:pt idx="4" formatCode="@">
                  <c:v>64.169999999999987</c:v>
                </c:pt>
                <c:pt idx="5" formatCode="@">
                  <c:v>63.09</c:v>
                </c:pt>
                <c:pt idx="6" formatCode="@">
                  <c:v>61.82</c:v>
                </c:pt>
                <c:pt idx="7" formatCode="@">
                  <c:v>61.120000000000012</c:v>
                </c:pt>
                <c:pt idx="8" formatCode="@">
                  <c:v>61.08</c:v>
                </c:pt>
                <c:pt idx="9" formatCode="@">
                  <c:v>60.690000000000012</c:v>
                </c:pt>
              </c:numCache>
            </c:numRef>
          </c:val>
        </c:ser>
        <c:dLbls>
          <c:showVal val="1"/>
        </c:dLbls>
        <c:gapWidth val="54"/>
        <c:gapDepth val="71"/>
        <c:shape val="box"/>
        <c:axId val="124480896"/>
        <c:axId val="124499072"/>
        <c:axId val="0"/>
      </c:bar3DChart>
      <c:catAx>
        <c:axId val="124480896"/>
        <c:scaling>
          <c:orientation val="minMax"/>
        </c:scaling>
        <c:delete val="1"/>
        <c:axPos val="b"/>
        <c:tickLblPos val="none"/>
        <c:crossAx val="124499072"/>
        <c:crosses val="autoZero"/>
        <c:auto val="1"/>
        <c:lblAlgn val="ctr"/>
        <c:lblOffset val="100"/>
      </c:catAx>
      <c:valAx>
        <c:axId val="124499072"/>
        <c:scaling>
          <c:orientation val="minMax"/>
          <c:max val="80"/>
          <c:min val="30"/>
        </c:scaling>
        <c:axPos val="l"/>
        <c:numFmt formatCode="0.00" sourceLinked="1"/>
        <c:majorTickMark val="in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124480896"/>
        <c:crosses val="autoZero"/>
        <c:crossBetween val="between"/>
        <c:majorUnit val="5"/>
      </c:valAx>
      <c:spPr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depthPercent val="100"/>
      <c:rAngAx val="1"/>
    </c:view3D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3733916533871134E-2"/>
          <c:y val="2.4997797276406081E-2"/>
          <c:w val="0.94626608907950949"/>
          <c:h val="0.89438114103282207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00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7.3086967661290789E-2"/>
                  <c:y val="-0.13403119406421196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84.74</a:t>
                    </a:r>
                    <a:endParaRPr lang="en-US" sz="14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1.1994801622981941E-2"/>
                  <c:y val="-2.6209555508639851E-2"/>
                </c:manualLayout>
              </c:layout>
              <c:showVal val="1"/>
            </c:dLbl>
            <c:dLbl>
              <c:idx val="3"/>
              <c:layout>
                <c:manualLayout>
                  <c:x val="1.7984537163021237E-2"/>
                  <c:y val="-2.3233213442495366E-2"/>
                </c:manualLayout>
              </c:layout>
              <c:showVal val="1"/>
            </c:dLbl>
            <c:dLbl>
              <c:idx val="4"/>
              <c:layout>
                <c:manualLayout>
                  <c:x val="1.6271013561644634E-2"/>
                  <c:y val="-1.1366491009936286E-2"/>
                </c:manualLayout>
              </c:layout>
              <c:showVal val="1"/>
            </c:dLbl>
            <c:dLbl>
              <c:idx val="5"/>
              <c:layout>
                <c:manualLayout>
                  <c:x val="1.4903227465678581E-2"/>
                  <c:y val="-1.4454458061126619E-2"/>
                </c:manualLayout>
              </c:layout>
              <c:showVal val="1"/>
            </c:dLbl>
            <c:dLbl>
              <c:idx val="6"/>
              <c:layout>
                <c:manualLayout>
                  <c:x val="1.9627700149261684E-2"/>
                  <c:y val="-1.7958264345633679E-2"/>
                </c:manualLayout>
              </c:layout>
              <c:showVal val="1"/>
            </c:dLbl>
            <c:dLbl>
              <c:idx val="7"/>
              <c:layout>
                <c:manualLayout>
                  <c:x val="1.6271013561644634E-2"/>
                  <c:y val="-1.8346774502102578E-2"/>
                </c:manualLayout>
              </c:layout>
              <c:showVal val="1"/>
            </c:dLbl>
            <c:dLbl>
              <c:idx val="8"/>
              <c:layout>
                <c:manualLayout>
                  <c:x val="1.6098023497533982E-2"/>
                  <c:y val="-2.0500524390326527E-2"/>
                </c:manualLayout>
              </c:layout>
              <c:showVal val="1"/>
            </c:dLbl>
            <c:dLbl>
              <c:idx val="9"/>
              <c:layout>
                <c:manualLayout>
                  <c:x val="1.5421752876323747E-2"/>
                  <c:y val="-2.883051105950381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สิงห์บุรี</c:v>
                </c:pt>
                <c:pt idx="3">
                  <c:v>นครนายก</c:v>
                </c:pt>
                <c:pt idx="4">
                  <c:v>สระบุรี</c:v>
                </c:pt>
                <c:pt idx="5">
                  <c:v>อยุธยา</c:v>
                </c:pt>
                <c:pt idx="6">
                  <c:v>นนทบุรี</c:v>
                </c:pt>
                <c:pt idx="7">
                  <c:v>ลพบุรี</c:v>
                </c:pt>
                <c:pt idx="8">
                  <c:v>ปทุมธานี</c:v>
                </c:pt>
                <c:pt idx="9">
                  <c:v>อ่างทอง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84.740000000000023</c:v>
                </c:pt>
                <c:pt idx="1">
                  <c:v>72.13</c:v>
                </c:pt>
                <c:pt idx="2" formatCode="#,##0">
                  <c:v>100</c:v>
                </c:pt>
                <c:pt idx="3" formatCode="#,##0">
                  <c:v>100</c:v>
                </c:pt>
                <c:pt idx="4" formatCode="_-* #,##0.00_-;\-* #,##0.00_-;_-* &quot;-&quot;??_-;_-@_-">
                  <c:v>80</c:v>
                </c:pt>
                <c:pt idx="5" formatCode="_-* #,##0.00_-;\-* #,##0.00_-;_-* &quot;-&quot;??_-;_-@_-">
                  <c:v>69.23</c:v>
                </c:pt>
                <c:pt idx="6" formatCode="_-* #,##0.00_-;\-* #,##0.00_-;_-* &quot;-&quot;??_-;_-@_-">
                  <c:v>66.669999999999987</c:v>
                </c:pt>
                <c:pt idx="7" formatCode="_-* #,##0.00_-;\-* #,##0.00_-;_-* &quot;-&quot;??_-;_-@_-">
                  <c:v>66.669999999999987</c:v>
                </c:pt>
                <c:pt idx="8" formatCode="_-* #,##0.00_-;\-* #,##0.00_-;_-* &quot;-&quot;??_-;_-@_-">
                  <c:v>57.14</c:v>
                </c:pt>
                <c:pt idx="9" formatCode="_-* #,##0.00_-;\-* #,##0.00_-;_-* &quot;-&quot;??_-;_-@_-">
                  <c:v>57.14</c:v>
                </c:pt>
              </c:numCache>
            </c:numRef>
          </c:val>
        </c:ser>
        <c:dLbls>
          <c:showVal val="1"/>
        </c:dLbls>
        <c:gapWidth val="54"/>
        <c:gapDepth val="71"/>
        <c:shape val="box"/>
        <c:axId val="138392320"/>
        <c:axId val="138393856"/>
        <c:axId val="0"/>
      </c:bar3DChart>
      <c:catAx>
        <c:axId val="138392320"/>
        <c:scaling>
          <c:orientation val="minMax"/>
        </c:scaling>
        <c:delete val="1"/>
        <c:axPos val="b"/>
        <c:tickLblPos val="none"/>
        <c:crossAx val="138393856"/>
        <c:crosses val="autoZero"/>
        <c:auto val="1"/>
        <c:lblAlgn val="ctr"/>
        <c:lblOffset val="100"/>
      </c:catAx>
      <c:valAx>
        <c:axId val="138393856"/>
        <c:scaling>
          <c:orientation val="minMax"/>
        </c:scaling>
        <c:axPos val="l"/>
        <c:numFmt formatCode="General" sourceLinked="1"/>
        <c:majorTickMark val="in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138392320"/>
        <c:crosses val="autoZero"/>
        <c:crossBetween val="between"/>
      </c:valAx>
      <c:spPr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depthPercent val="100"/>
      <c:rAngAx val="1"/>
    </c:view3D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6706014293378033E-2"/>
          <c:y val="5.1161465101770456E-2"/>
          <c:w val="0.92329393843587504"/>
          <c:h val="0.91566837580002858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00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1.4348591459786161E-2"/>
                  <c:y val="-1.606125839833087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layout>
                <c:manualLayout>
                  <c:x val="1.5783450605764773E-2"/>
                  <c:y val="-2.8910265116995525E-2"/>
                </c:manualLayout>
              </c:layout>
              <c:showVal val="1"/>
            </c:dLbl>
            <c:dLbl>
              <c:idx val="3"/>
              <c:layout>
                <c:manualLayout>
                  <c:x val="1.1478873167828921E-2"/>
                  <c:y val="-3.8547020155994025E-2"/>
                </c:manualLayout>
              </c:layout>
              <c:showVal val="1"/>
            </c:dLbl>
            <c:dLbl>
              <c:idx val="4"/>
              <c:layout>
                <c:manualLayout>
                  <c:x val="1.5783450605764773E-2"/>
                  <c:y val="-3.5334768476327869E-2"/>
                </c:manualLayout>
              </c:layout>
              <c:showVal val="1"/>
            </c:dLbl>
            <c:dLbl>
              <c:idx val="5"/>
              <c:layout>
                <c:manualLayout>
                  <c:x val="1.1478873167828921E-2"/>
                  <c:y val="-2.5698013437329366E-2"/>
                </c:manualLayout>
              </c:layout>
              <c:showVal val="1"/>
            </c:dLbl>
            <c:dLbl>
              <c:idx val="6"/>
              <c:layout>
                <c:manualLayout>
                  <c:x val="1.1478873167828921E-2"/>
                  <c:y val="-2.8910265116995525E-2"/>
                </c:manualLayout>
              </c:layout>
              <c:showVal val="1"/>
            </c:dLbl>
            <c:dLbl>
              <c:idx val="7"/>
              <c:layout>
                <c:manualLayout>
                  <c:x val="1.1478873167828921E-2"/>
                  <c:y val="-2.2485761757663199E-2"/>
                </c:manualLayout>
              </c:layout>
              <c:showVal val="1"/>
            </c:dLbl>
            <c:dLbl>
              <c:idx val="8"/>
              <c:layout>
                <c:manualLayout>
                  <c:x val="1.1478873167828821E-2"/>
                  <c:y val="-2.8910265116995525E-2"/>
                </c:manualLayout>
              </c:layout>
              <c:showVal val="1"/>
            </c:dLbl>
            <c:dLbl>
              <c:idx val="9"/>
              <c:layout>
                <c:manualLayout>
                  <c:x val="1.5783485432153584E-2"/>
                  <c:y val="-6.272224625997065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ปทุมธานี</c:v>
                </c:pt>
                <c:pt idx="3">
                  <c:v>นครนายก</c:v>
                </c:pt>
                <c:pt idx="4">
                  <c:v>นนทบุรี</c:v>
                </c:pt>
                <c:pt idx="5">
                  <c:v>สิงห์บุรี</c:v>
                </c:pt>
                <c:pt idx="6">
                  <c:v>สระบุรี</c:v>
                </c:pt>
                <c:pt idx="7">
                  <c:v>อยุธยา</c:v>
                </c:pt>
                <c:pt idx="8">
                  <c:v>อ่างทอง</c:v>
                </c:pt>
                <c:pt idx="9">
                  <c:v>ลพบุรี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53.68</c:v>
                </c:pt>
                <c:pt idx="1">
                  <c:v>12.41</c:v>
                </c:pt>
                <c:pt idx="2">
                  <c:v>17.95</c:v>
                </c:pt>
                <c:pt idx="3">
                  <c:v>16.07</c:v>
                </c:pt>
                <c:pt idx="4">
                  <c:v>15.79</c:v>
                </c:pt>
                <c:pt idx="5">
                  <c:v>14.89</c:v>
                </c:pt>
                <c:pt idx="6">
                  <c:v>12.7</c:v>
                </c:pt>
                <c:pt idx="7">
                  <c:v>12.68</c:v>
                </c:pt>
                <c:pt idx="8">
                  <c:v>11.84</c:v>
                </c:pt>
                <c:pt idx="9">
                  <c:v>4.4800000000000004</c:v>
                </c:pt>
              </c:numCache>
            </c:numRef>
          </c:val>
        </c:ser>
        <c:dLbls>
          <c:showVal val="1"/>
        </c:dLbls>
        <c:gapWidth val="54"/>
        <c:gapDepth val="71"/>
        <c:shape val="box"/>
        <c:axId val="139870208"/>
        <c:axId val="139871744"/>
        <c:axId val="0"/>
      </c:bar3DChart>
      <c:catAx>
        <c:axId val="139870208"/>
        <c:scaling>
          <c:orientation val="minMax"/>
        </c:scaling>
        <c:delete val="1"/>
        <c:axPos val="b"/>
        <c:tickLblPos val="none"/>
        <c:crossAx val="139871744"/>
        <c:crosses val="autoZero"/>
        <c:auto val="1"/>
        <c:lblAlgn val="ctr"/>
        <c:lblOffset val="100"/>
      </c:catAx>
      <c:valAx>
        <c:axId val="139871744"/>
        <c:scaling>
          <c:orientation val="minMax"/>
        </c:scaling>
        <c:axPos val="l"/>
        <c:numFmt formatCode="0.00" sourceLinked="1"/>
        <c:majorTickMark val="in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139870208"/>
        <c:crosses val="autoZero"/>
        <c:crossBetween val="between"/>
      </c:valAx>
      <c:spPr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depthPercent val="100"/>
      <c:rAngAx val="1"/>
    </c:view3D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6706014293378033E-2"/>
          <c:y val="5.1161465101770456E-2"/>
          <c:w val="0.92329393843587526"/>
          <c:h val="0.91566837580002858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00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7.0308098152952123E-2"/>
                  <c:y val="6.5281553859722799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88.23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1522887189679252E-2"/>
                  <c:y val="-3.5334768476327896E-2"/>
                </c:manualLayout>
              </c:layout>
              <c:showVal val="1"/>
            </c:dLbl>
            <c:dLbl>
              <c:idx val="3"/>
              <c:layout>
                <c:manualLayout>
                  <c:x val="1.8653168897722103E-2"/>
                  <c:y val="-3.5334768476327896E-2"/>
                </c:manualLayout>
              </c:layout>
              <c:showVal val="1"/>
            </c:dLbl>
            <c:dLbl>
              <c:idx val="4"/>
              <c:layout>
                <c:manualLayout>
                  <c:x val="1.721830975174338E-2"/>
                  <c:y val="-3.5334768476327896E-2"/>
                </c:manualLayout>
              </c:layout>
              <c:showVal val="1"/>
            </c:dLbl>
            <c:dLbl>
              <c:idx val="5"/>
              <c:layout>
                <c:manualLayout>
                  <c:x val="1.4348591459786161E-2"/>
                  <c:y val="-3.5334768476327896E-2"/>
                </c:manualLayout>
              </c:layout>
              <c:showVal val="1"/>
            </c:dLbl>
            <c:dLbl>
              <c:idx val="6"/>
              <c:layout>
                <c:manualLayout>
                  <c:x val="1.721830975174338E-2"/>
                  <c:y val="-3.5334768476327896E-2"/>
                </c:manualLayout>
              </c:layout>
              <c:showVal val="1"/>
            </c:dLbl>
            <c:dLbl>
              <c:idx val="7"/>
              <c:layout>
                <c:manualLayout>
                  <c:x val="1.5783450605764873E-2"/>
                  <c:y val="-3.5335021409531001E-2"/>
                </c:manualLayout>
              </c:layout>
              <c:showVal val="1"/>
            </c:dLbl>
            <c:dLbl>
              <c:idx val="8"/>
              <c:layout>
                <c:manualLayout>
                  <c:x val="2.0088028043700613E-2"/>
                  <c:y val="-3.5335021409531001E-2"/>
                </c:manualLayout>
              </c:layout>
              <c:showVal val="1"/>
            </c:dLbl>
            <c:dLbl>
              <c:idx val="9"/>
              <c:layout>
                <c:manualLayout>
                  <c:x val="1.5783450605764769E-2"/>
                  <c:y val="-3.533476847632786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นนทบุรี</c:v>
                </c:pt>
                <c:pt idx="3">
                  <c:v>ปทุมธานี</c:v>
                </c:pt>
                <c:pt idx="4">
                  <c:v>อยุธยา</c:v>
                </c:pt>
                <c:pt idx="5">
                  <c:v>สระบุรี</c:v>
                </c:pt>
                <c:pt idx="6">
                  <c:v>ลพบุรี</c:v>
                </c:pt>
                <c:pt idx="7">
                  <c:v>สิงห์บุรี</c:v>
                </c:pt>
                <c:pt idx="8">
                  <c:v>อ่างทอง</c:v>
                </c:pt>
                <c:pt idx="9">
                  <c:v>นครนายก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 formatCode="0.00">
                  <c:v>88.23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</c:ser>
        <c:dLbls>
          <c:showVal val="1"/>
        </c:dLbls>
        <c:gapWidth val="54"/>
        <c:gapDepth val="71"/>
        <c:shape val="box"/>
        <c:axId val="140078080"/>
        <c:axId val="139993856"/>
        <c:axId val="0"/>
      </c:bar3DChart>
      <c:catAx>
        <c:axId val="140078080"/>
        <c:scaling>
          <c:orientation val="minMax"/>
        </c:scaling>
        <c:delete val="1"/>
        <c:axPos val="b"/>
        <c:tickLblPos val="none"/>
        <c:crossAx val="139993856"/>
        <c:crosses val="autoZero"/>
        <c:auto val="1"/>
        <c:lblAlgn val="ctr"/>
        <c:lblOffset val="100"/>
      </c:catAx>
      <c:valAx>
        <c:axId val="139993856"/>
        <c:scaling>
          <c:orientation val="minMax"/>
          <c:min val="0"/>
        </c:scaling>
        <c:axPos val="l"/>
        <c:numFmt formatCode="0.00" sourceLinked="1"/>
        <c:majorTickMark val="in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140078080"/>
        <c:crosses val="autoZero"/>
        <c:crossBetween val="between"/>
      </c:valAx>
      <c:spPr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depthPercent val="100"/>
      <c:rAngAx val="1"/>
    </c:view3D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6706014293378033E-2"/>
          <c:y val="2.4219911792595951E-2"/>
          <c:w val="0.92005718268493319"/>
          <c:h val="0.88920742741133119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00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7.2338419998938863E-2"/>
                  <c:y val="-0.16061254335906339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93.24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8594549747131303E-2"/>
                  <c:y val="-2.8910257804631398E-2"/>
                </c:manualLayout>
              </c:layout>
              <c:showVal val="1"/>
            </c:dLbl>
            <c:dLbl>
              <c:idx val="3"/>
              <c:layout>
                <c:manualLayout>
                  <c:x val="1.7045003934870271E-2"/>
                  <c:y val="-2.8910257804631398E-2"/>
                </c:manualLayout>
              </c:layout>
              <c:showVal val="1"/>
            </c:dLbl>
            <c:dLbl>
              <c:idx val="4"/>
              <c:layout>
                <c:manualLayout>
                  <c:x val="1.7045003934870271E-2"/>
                  <c:y val="-2.8910257804631398E-2"/>
                </c:manualLayout>
              </c:layout>
              <c:showVal val="1"/>
            </c:dLbl>
            <c:dLbl>
              <c:idx val="5"/>
              <c:layout>
                <c:manualLayout>
                  <c:x val="1.5495458122609339E-2"/>
                  <c:y val="-2.8910257804631398E-2"/>
                </c:manualLayout>
              </c:layout>
              <c:showVal val="1"/>
            </c:dLbl>
            <c:dLbl>
              <c:idx val="6"/>
              <c:layout>
                <c:manualLayout>
                  <c:x val="1.5495458122609339E-2"/>
                  <c:y val="-1.9273505203087776E-2"/>
                </c:manualLayout>
              </c:layout>
              <c:showVal val="1"/>
            </c:dLbl>
            <c:dLbl>
              <c:idx val="7"/>
              <c:layout>
                <c:manualLayout>
                  <c:x val="1.5495458122609339E-2"/>
                  <c:y val="-2.5698006937450141E-2"/>
                </c:manualLayout>
              </c:layout>
              <c:showVal val="1"/>
            </c:dLbl>
            <c:dLbl>
              <c:idx val="8"/>
              <c:layout>
                <c:manualLayout>
                  <c:x val="1.0846820685826614E-2"/>
                  <c:y val="-2.2485756070268891E-2"/>
                </c:manualLayout>
              </c:layout>
              <c:showVal val="1"/>
            </c:dLbl>
            <c:dLbl>
              <c:idx val="9"/>
              <c:layout>
                <c:manualLayout>
                  <c:x val="1.5251481315134036E-2"/>
                  <c:y val="-2.891025780463140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นครนายก</c:v>
                </c:pt>
                <c:pt idx="3">
                  <c:v>สิงห์บุรี</c:v>
                </c:pt>
                <c:pt idx="4">
                  <c:v>อ่างทอง</c:v>
                </c:pt>
                <c:pt idx="5">
                  <c:v>ลพบุรี</c:v>
                </c:pt>
                <c:pt idx="6">
                  <c:v>สระบุรี</c:v>
                </c:pt>
                <c:pt idx="7">
                  <c:v>ปทุมธานี</c:v>
                </c:pt>
                <c:pt idx="8">
                  <c:v>นนทบุรี</c:v>
                </c:pt>
                <c:pt idx="9">
                  <c:v>อยุธยา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93.240000000000023</c:v>
                </c:pt>
                <c:pt idx="1">
                  <c:v>77.489999999999995</c:v>
                </c:pt>
                <c:pt idx="2" formatCode="_-* #,##0.00_-;\-* #,##0.00_-;_-* &quot;-&quot;??_-;_-@_-">
                  <c:v>93.6</c:v>
                </c:pt>
                <c:pt idx="3" formatCode="_-* #,##0.00_-;\-* #,##0.00_-;_-* &quot;-&quot;??_-;_-@_-">
                  <c:v>92.710000000000022</c:v>
                </c:pt>
                <c:pt idx="4" formatCode="#,##0.00">
                  <c:v>84.9</c:v>
                </c:pt>
                <c:pt idx="5" formatCode="#,##0.00">
                  <c:v>79.34</c:v>
                </c:pt>
                <c:pt idx="6" formatCode="_-* #,##0.00_-;\-* #,##0.00_-;_-* &quot;-&quot;??_-;_-@_-">
                  <c:v>77.489999999999995</c:v>
                </c:pt>
                <c:pt idx="7" formatCode="_-* #,##0.00_-;\-* #,##0.00_-;_-* &quot;-&quot;??_-;_-@_-">
                  <c:v>76.83</c:v>
                </c:pt>
                <c:pt idx="8" formatCode="#,##0.00">
                  <c:v>69.88</c:v>
                </c:pt>
                <c:pt idx="9" formatCode="_-* #,##0.00_-;\-* #,##0.00_-;_-* &quot;-&quot;??_-;_-@_-">
                  <c:v>65.95</c:v>
                </c:pt>
              </c:numCache>
            </c:numRef>
          </c:val>
        </c:ser>
        <c:dLbls>
          <c:showVal val="1"/>
        </c:dLbls>
        <c:gapWidth val="54"/>
        <c:gapDepth val="71"/>
        <c:shape val="box"/>
        <c:axId val="133400448"/>
        <c:axId val="134991872"/>
        <c:axId val="0"/>
      </c:bar3DChart>
      <c:catAx>
        <c:axId val="133400448"/>
        <c:scaling>
          <c:orientation val="minMax"/>
        </c:scaling>
        <c:delete val="1"/>
        <c:axPos val="b"/>
        <c:tickLblPos val="none"/>
        <c:crossAx val="134991872"/>
        <c:crosses val="autoZero"/>
        <c:auto val="1"/>
        <c:lblAlgn val="ctr"/>
        <c:lblOffset val="100"/>
      </c:catAx>
      <c:valAx>
        <c:axId val="134991872"/>
        <c:scaling>
          <c:orientation val="minMax"/>
        </c:scaling>
        <c:axPos val="l"/>
        <c:numFmt formatCode="0.00" sourceLinked="1"/>
        <c:majorTickMark val="in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133400448"/>
        <c:crosses val="autoZero"/>
        <c:crossBetween val="between"/>
      </c:valAx>
      <c:spPr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depthPercent val="100"/>
      <c:rAngAx val="1"/>
    </c:view3D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6706014293378033E-2"/>
          <c:y val="5.1161465101770456E-2"/>
          <c:w val="0.90444498758125036"/>
          <c:h val="0.75401842644758843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00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6.874025487621431E-2"/>
                  <c:y val="-0.14907052792532119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31.23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1994801622981941E-2"/>
                  <c:y val="-2.6209555508639851E-2"/>
                </c:manualLayout>
              </c:layout>
              <c:showVal val="1"/>
            </c:dLbl>
            <c:dLbl>
              <c:idx val="3"/>
              <c:layout>
                <c:manualLayout>
                  <c:x val="1.3092443760508795E-2"/>
                  <c:y val="-2.6498957649494496E-2"/>
                </c:manualLayout>
              </c:layout>
              <c:showVal val="1"/>
            </c:dLbl>
            <c:dLbl>
              <c:idx val="4"/>
              <c:layout>
                <c:manualLayout>
                  <c:x val="1.2784539906198903E-2"/>
                  <c:y val="-2.1820830958118705E-2"/>
                </c:manualLayout>
              </c:layout>
              <c:showVal val="1"/>
            </c:dLbl>
            <c:dLbl>
              <c:idx val="5"/>
              <c:layout>
                <c:manualLayout>
                  <c:x val="1.0281243940425584E-2"/>
                  <c:y val="-2.1806219529512224E-2"/>
                </c:manualLayout>
              </c:layout>
              <c:showVal val="1"/>
            </c:dLbl>
            <c:dLbl>
              <c:idx val="6"/>
              <c:layout>
                <c:manualLayout>
                  <c:x val="1.6411430382739321E-2"/>
                  <c:y val="-2.7923880630802131E-2"/>
                </c:manualLayout>
              </c:layout>
              <c:showVal val="1"/>
            </c:dLbl>
            <c:dLbl>
              <c:idx val="7"/>
              <c:layout>
                <c:manualLayout>
                  <c:x val="1.5595629049123899E-2"/>
                  <c:y val="-3.40281650721002E-2"/>
                </c:manualLayout>
              </c:layout>
              <c:showVal val="1"/>
            </c:dLbl>
            <c:dLbl>
              <c:idx val="8"/>
              <c:layout>
                <c:manualLayout>
                  <c:x val="1.388211316167595E-2"/>
                  <c:y val="-4.9739360924924023E-2"/>
                </c:manualLayout>
              </c:layout>
              <c:showVal val="1"/>
            </c:dLbl>
            <c:dLbl>
              <c:idx val="9"/>
              <c:layout>
                <c:manualLayout>
                  <c:x val="1.5421752876323747E-2"/>
                  <c:y val="-2.883051105950381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สิงห์บุรี</c:v>
                </c:pt>
                <c:pt idx="3">
                  <c:v>อยุธยา</c:v>
                </c:pt>
                <c:pt idx="4">
                  <c:v>นนทบุรี</c:v>
                </c:pt>
                <c:pt idx="5">
                  <c:v>ปทุมธานี</c:v>
                </c:pt>
                <c:pt idx="6">
                  <c:v>นครนายก</c:v>
                </c:pt>
                <c:pt idx="7">
                  <c:v>ลพบุรี</c:v>
                </c:pt>
                <c:pt idx="8">
                  <c:v>อ่างทอง</c:v>
                </c:pt>
                <c:pt idx="9">
                  <c:v>สระบุรี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31.23</c:v>
                </c:pt>
                <c:pt idx="1">
                  <c:v>22.08</c:v>
                </c:pt>
                <c:pt idx="2" formatCode="_-* #,##0.00_-;\-* #,##0.00_-;_-* &quot;-&quot;??_-;_-@_-">
                  <c:v>38.450000000000003</c:v>
                </c:pt>
                <c:pt idx="3" formatCode="_-* #,##0.00_-;\-* #,##0.00_-;_-* &quot;-&quot;??_-;_-@_-">
                  <c:v>30.64</c:v>
                </c:pt>
                <c:pt idx="4" formatCode="_-* #,##0.00_-;\-* #,##0.00_-;_-* &quot;-&quot;??_-;_-@_-">
                  <c:v>28.47</c:v>
                </c:pt>
                <c:pt idx="5" formatCode="_-* #,##0.00_-;\-* #,##0.00_-;_-* &quot;-&quot;??_-;_-@_-">
                  <c:v>24</c:v>
                </c:pt>
                <c:pt idx="6" formatCode="_-* #,##0.00_-;\-* #,##0.00_-;_-* &quot;-&quot;??_-;_-@_-">
                  <c:v>17.690000000000001</c:v>
                </c:pt>
                <c:pt idx="7" formatCode="_-* #,##0.00_-;\-* #,##0.00_-;_-* &quot;-&quot;??_-;_-@_-">
                  <c:v>17.559999999999999</c:v>
                </c:pt>
                <c:pt idx="8" formatCode="_-* #,##0.00_-;\-* #,##0.00_-;_-* &quot;-&quot;??_-;_-@_-">
                  <c:v>16.510000000000005</c:v>
                </c:pt>
                <c:pt idx="9" formatCode="_-* #,##0.00_-;\-* #,##0.00_-;_-* &quot;-&quot;??_-;_-@_-">
                  <c:v>12.26</c:v>
                </c:pt>
              </c:numCache>
            </c:numRef>
          </c:val>
        </c:ser>
        <c:dLbls>
          <c:showVal val="1"/>
        </c:dLbls>
        <c:gapWidth val="54"/>
        <c:gapDepth val="71"/>
        <c:shape val="box"/>
        <c:axId val="140453760"/>
        <c:axId val="140455296"/>
        <c:axId val="0"/>
      </c:bar3DChart>
      <c:catAx>
        <c:axId val="140453760"/>
        <c:scaling>
          <c:orientation val="minMax"/>
        </c:scaling>
        <c:delete val="1"/>
        <c:axPos val="b"/>
        <c:tickLblPos val="none"/>
        <c:crossAx val="140455296"/>
        <c:crosses val="autoZero"/>
        <c:auto val="1"/>
        <c:lblAlgn val="ctr"/>
        <c:lblOffset val="100"/>
      </c:catAx>
      <c:valAx>
        <c:axId val="140455296"/>
        <c:scaling>
          <c:orientation val="minMax"/>
          <c:max val="50"/>
        </c:scaling>
        <c:axPos val="l"/>
        <c:numFmt formatCode="General" sourceLinked="1"/>
        <c:majorTickMark val="in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140453760"/>
        <c:crosses val="autoZero"/>
        <c:crossBetween val="between"/>
      </c:valAx>
      <c:spPr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depthPercent val="100"/>
      <c:rAngAx val="1"/>
    </c:view3D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6706014293378033E-2"/>
          <c:y val="5.1161465101770456E-2"/>
          <c:w val="0.92329393843587526"/>
          <c:h val="0.91566837580002858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00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7.1364283553064956E-2"/>
                  <c:y val="-9.5445903407489083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33.68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1522887189679252E-2"/>
                  <c:y val="-3.5334768476327896E-2"/>
                </c:manualLayout>
              </c:layout>
              <c:showVal val="1"/>
            </c:dLbl>
            <c:dLbl>
              <c:idx val="3"/>
              <c:layout>
                <c:manualLayout>
                  <c:x val="1.8653168897722103E-2"/>
                  <c:y val="-3.5334768476327896E-2"/>
                </c:manualLayout>
              </c:layout>
              <c:showVal val="1"/>
            </c:dLbl>
            <c:dLbl>
              <c:idx val="4"/>
              <c:layout>
                <c:manualLayout>
                  <c:x val="1.721830975174338E-2"/>
                  <c:y val="-3.5334768476327896E-2"/>
                </c:manualLayout>
              </c:layout>
              <c:showVal val="1"/>
            </c:dLbl>
            <c:dLbl>
              <c:idx val="5"/>
              <c:layout>
                <c:manualLayout>
                  <c:x val="1.4348591459786161E-2"/>
                  <c:y val="-3.5334768476327896E-2"/>
                </c:manualLayout>
              </c:layout>
              <c:showVal val="1"/>
            </c:dLbl>
            <c:dLbl>
              <c:idx val="6"/>
              <c:layout>
                <c:manualLayout>
                  <c:x val="1.721830975174338E-2"/>
                  <c:y val="-3.5334768476327896E-2"/>
                </c:manualLayout>
              </c:layout>
              <c:showVal val="1"/>
            </c:dLbl>
            <c:dLbl>
              <c:idx val="7"/>
              <c:layout>
                <c:manualLayout>
                  <c:x val="1.5783450605764873E-2"/>
                  <c:y val="-3.5335021409531001E-2"/>
                </c:manualLayout>
              </c:layout>
              <c:showVal val="1"/>
            </c:dLbl>
            <c:dLbl>
              <c:idx val="8"/>
              <c:layout>
                <c:manualLayout>
                  <c:x val="2.0088028043700613E-2"/>
                  <c:y val="-3.5335021409531001E-2"/>
                </c:manualLayout>
              </c:layout>
              <c:showVal val="1"/>
            </c:dLbl>
            <c:dLbl>
              <c:idx val="9"/>
              <c:layout>
                <c:manualLayout>
                  <c:x val="1.6261216398082458E-2"/>
                  <c:y val="-3.005555248228988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อ่างทอง</c:v>
                </c:pt>
                <c:pt idx="3">
                  <c:v>สิงห์บุรี</c:v>
                </c:pt>
                <c:pt idx="4">
                  <c:v>นนทบุรี</c:v>
                </c:pt>
                <c:pt idx="5">
                  <c:v>ลพบุรี</c:v>
                </c:pt>
                <c:pt idx="6">
                  <c:v>ปทุมธานี</c:v>
                </c:pt>
                <c:pt idx="7">
                  <c:v>อยุธยา</c:v>
                </c:pt>
                <c:pt idx="8">
                  <c:v>นครนายก</c:v>
                </c:pt>
                <c:pt idx="9">
                  <c:v>สระบุรี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33.68</c:v>
                </c:pt>
                <c:pt idx="1">
                  <c:v>30.64</c:v>
                </c:pt>
                <c:pt idx="2">
                  <c:v>35.11</c:v>
                </c:pt>
                <c:pt idx="3">
                  <c:v>34.49</c:v>
                </c:pt>
                <c:pt idx="4">
                  <c:v>32.93</c:v>
                </c:pt>
                <c:pt idx="5">
                  <c:v>31.830000000000005</c:v>
                </c:pt>
                <c:pt idx="6">
                  <c:v>31.610000000000031</c:v>
                </c:pt>
                <c:pt idx="7">
                  <c:v>28.630000000000031</c:v>
                </c:pt>
                <c:pt idx="8">
                  <c:v>27.25</c:v>
                </c:pt>
                <c:pt idx="9">
                  <c:v>26.17</c:v>
                </c:pt>
              </c:numCache>
            </c:numRef>
          </c:val>
        </c:ser>
        <c:dLbls>
          <c:showVal val="1"/>
        </c:dLbls>
        <c:gapWidth val="54"/>
        <c:gapDepth val="71"/>
        <c:shape val="box"/>
        <c:axId val="140787072"/>
        <c:axId val="140792960"/>
        <c:axId val="0"/>
      </c:bar3DChart>
      <c:catAx>
        <c:axId val="140787072"/>
        <c:scaling>
          <c:orientation val="minMax"/>
        </c:scaling>
        <c:delete val="1"/>
        <c:axPos val="b"/>
        <c:tickLblPos val="none"/>
        <c:crossAx val="140792960"/>
        <c:crosses val="autoZero"/>
        <c:auto val="1"/>
        <c:lblAlgn val="ctr"/>
        <c:lblOffset val="100"/>
      </c:catAx>
      <c:valAx>
        <c:axId val="140792960"/>
        <c:scaling>
          <c:orientation val="minMax"/>
        </c:scaling>
        <c:axPos val="l"/>
        <c:numFmt formatCode="0.00" sourceLinked="1"/>
        <c:majorTickMark val="in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140787072"/>
        <c:crosses val="autoZero"/>
        <c:crossBetween val="between"/>
      </c:valAx>
      <c:spPr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4.8585845459596856E-2"/>
          <c:y val="2.3342858664068999E-2"/>
          <c:w val="0.95141415454040312"/>
          <c:h val="0.89700904363875666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คอลัมน์3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1.1969120561420911E-2"/>
                  <c:y val="-6.3651706481873405E-2"/>
                </c:manualLayout>
              </c:layout>
              <c:showVal val="1"/>
            </c:dLbl>
            <c:dLbl>
              <c:idx val="2"/>
              <c:layout>
                <c:manualLayout>
                  <c:x val="1.5757064934409662E-2"/>
                  <c:y val="-2.9307284465062342E-2"/>
                </c:manualLayout>
              </c:layout>
              <c:showVal val="1"/>
            </c:dLbl>
            <c:dLbl>
              <c:idx val="3"/>
              <c:layout>
                <c:manualLayout>
                  <c:x val="1.0504709956273115E-2"/>
                  <c:y val="-1.8650090114130581E-2"/>
                </c:manualLayout>
              </c:layout>
              <c:showVal val="1"/>
            </c:dLbl>
            <c:dLbl>
              <c:idx val="4"/>
              <c:layout>
                <c:manualLayout>
                  <c:x val="1.400627994169748E-2"/>
                  <c:y val="-2.397868728959646E-2"/>
                </c:manualLayout>
              </c:layout>
              <c:showVal val="1"/>
            </c:dLbl>
            <c:dLbl>
              <c:idx val="5"/>
              <c:layout>
                <c:manualLayout>
                  <c:x val="1.2255494948985301E-2"/>
                  <c:y val="-2.397868728959646E-2"/>
                </c:manualLayout>
              </c:layout>
              <c:showVal val="1"/>
            </c:dLbl>
            <c:dLbl>
              <c:idx val="6"/>
              <c:layout>
                <c:manualLayout>
                  <c:x val="1.4387848369814387E-2"/>
                  <c:y val="-2.4649626745628952E-2"/>
                </c:manualLayout>
              </c:layout>
              <c:showVal val="1"/>
            </c:dLbl>
            <c:dLbl>
              <c:idx val="7"/>
              <c:layout>
                <c:manualLayout>
                  <c:x val="1.5072407403499952E-2"/>
                  <c:y val="-2.397862240576723E-2"/>
                </c:manualLayout>
              </c:layout>
              <c:showVal val="1"/>
            </c:dLbl>
            <c:dLbl>
              <c:idx val="8"/>
              <c:layout>
                <c:manualLayout>
                  <c:x val="1.6823248056379851E-2"/>
                  <c:y val="-2.397862240576723E-2"/>
                </c:manualLayout>
              </c:layout>
              <c:showVal val="1"/>
            </c:dLbl>
            <c:dLbl>
              <c:idx val="9"/>
              <c:layout>
                <c:manualLayout>
                  <c:x val="1.5757064934409662E-2"/>
                  <c:y val="-1.8650090114130529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th-TH"/>
              </a:p>
            </c:txPr>
            <c:showVal val="1"/>
          </c:dLbls>
          <c:cat>
            <c:strRef>
              <c:f>Sheet1!$A$2:$A$10</c:f>
              <c:strCache>
                <c:ptCount val="9"/>
                <c:pt idx="0">
                  <c:v>เขต 4</c:v>
                </c:pt>
                <c:pt idx="1">
                  <c:v>นครนายก</c:v>
                </c:pt>
                <c:pt idx="2">
                  <c:v>อ่างทอง</c:v>
                </c:pt>
                <c:pt idx="3">
                  <c:v>ลพบุรี</c:v>
                </c:pt>
                <c:pt idx="4">
                  <c:v>สระบุรี</c:v>
                </c:pt>
                <c:pt idx="5">
                  <c:v>สิงห์บุรี</c:v>
                </c:pt>
                <c:pt idx="6">
                  <c:v>สระบุรี</c:v>
                </c:pt>
                <c:pt idx="7">
                  <c:v>ปทุมธานี</c:v>
                </c:pt>
                <c:pt idx="8">
                  <c:v>สิงห์บุรี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8.4500000000000028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 formatCode="_-* #,##0.00_-;\-* #,##0.00_-;_-* &quot;-&quot;??_-;_-@_-">
                  <c:v>33.33</c:v>
                </c:pt>
                <c:pt idx="7" formatCode="_-* #,##0.00_-;\-* #,##0.00_-;_-* &quot;-&quot;??_-;_-@_-">
                  <c:v>16.670000000000005</c:v>
                </c:pt>
                <c:pt idx="8" formatCode="_-* #,##0.00_-;\-* #,##0.00_-;_-* &quot;-&quot;??_-;_-@_-">
                  <c:v>14.25</c:v>
                </c:pt>
              </c:numCache>
            </c:numRef>
          </c:val>
        </c:ser>
        <c:dLbls>
          <c:showVal val="1"/>
        </c:dLbls>
        <c:gapWidth val="46"/>
        <c:shape val="box"/>
        <c:axId val="140758400"/>
        <c:axId val="140760192"/>
        <c:axId val="0"/>
      </c:bar3DChart>
      <c:catAx>
        <c:axId val="140758400"/>
        <c:scaling>
          <c:orientation val="minMax"/>
        </c:scaling>
        <c:delete val="1"/>
        <c:axPos val="b"/>
        <c:numFmt formatCode="General" sourceLinked="1"/>
        <c:tickLblPos val="none"/>
        <c:crossAx val="140760192"/>
        <c:crosses val="autoZero"/>
        <c:auto val="1"/>
        <c:lblAlgn val="ctr"/>
        <c:lblOffset val="100"/>
      </c:catAx>
      <c:valAx>
        <c:axId val="140760192"/>
        <c:scaling>
          <c:orientation val="minMax"/>
          <c:max val="35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1407584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depthPercent val="100"/>
      <c:rAngAx val="1"/>
    </c:view3D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313595755660592E-2"/>
          <c:y val="0.12794370553903472"/>
          <c:w val="0.92297886175738852"/>
          <c:h val="0.8463682654003839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00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6.9017369425605504E-2"/>
                  <c:y val="8.3223769931929245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60.23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597068984005777E-2"/>
                  <c:y val="-3.0515382308374212E-2"/>
                </c:manualLayout>
              </c:layout>
              <c:showVal val="1"/>
            </c:dLbl>
            <c:dLbl>
              <c:idx val="3"/>
              <c:layout>
                <c:manualLayout>
                  <c:x val="1.7422570734608515E-2"/>
                  <c:y val="-2.7741256643976628E-2"/>
                </c:manualLayout>
              </c:layout>
              <c:showVal val="1"/>
            </c:dLbl>
            <c:dLbl>
              <c:idx val="4"/>
              <c:layout>
                <c:manualLayout>
                  <c:x val="1.4518808945506908E-2"/>
                  <c:y val="-2.7741256643976645E-2"/>
                </c:manualLayout>
              </c:layout>
              <c:showVal val="1"/>
            </c:dLbl>
            <c:dLbl>
              <c:idx val="5"/>
              <c:layout>
                <c:manualLayout>
                  <c:x val="1.597068984005777E-2"/>
                  <c:y val="-2.7741256643976645E-2"/>
                </c:manualLayout>
              </c:layout>
              <c:showVal val="1"/>
            </c:dLbl>
            <c:dLbl>
              <c:idx val="6"/>
              <c:layout>
                <c:manualLayout>
                  <c:x val="1.4518808945506908E-2"/>
                  <c:y val="-3.0515382308374212E-2"/>
                </c:manualLayout>
              </c:layout>
              <c:showVal val="1"/>
            </c:dLbl>
            <c:dLbl>
              <c:idx val="7"/>
              <c:layout>
                <c:manualLayout>
                  <c:x val="1.597068984005777E-2"/>
                  <c:y val="-2.4967130979578742E-2"/>
                </c:manualLayout>
              </c:layout>
              <c:showVal val="1"/>
            </c:dLbl>
            <c:dLbl>
              <c:idx val="8"/>
              <c:layout>
                <c:manualLayout>
                  <c:x val="1.9020930608526561E-2"/>
                  <c:y val="-3.6063633637169371E-2"/>
                </c:manualLayout>
              </c:layout>
              <c:showVal val="1"/>
            </c:dLbl>
            <c:dLbl>
              <c:idx val="9"/>
              <c:layout>
                <c:manualLayout>
                  <c:x val="1.6968291494487201E-2"/>
                  <c:y val="-3.88377593015669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นนทบุรี</c:v>
                </c:pt>
                <c:pt idx="3">
                  <c:v>สิงห์บุรี</c:v>
                </c:pt>
                <c:pt idx="4">
                  <c:v>ลพบุรี</c:v>
                </c:pt>
                <c:pt idx="5">
                  <c:v>ปทุมธานี</c:v>
                </c:pt>
                <c:pt idx="6">
                  <c:v>อ่างทอง</c:v>
                </c:pt>
                <c:pt idx="7">
                  <c:v>อยุธยา</c:v>
                </c:pt>
                <c:pt idx="8">
                  <c:v>สระบุรี</c:v>
                </c:pt>
                <c:pt idx="9">
                  <c:v>นครนายก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60.230000000000011</c:v>
                </c:pt>
                <c:pt idx="1">
                  <c:v>75.3</c:v>
                </c:pt>
                <c:pt idx="2" formatCode="0">
                  <c:v>100</c:v>
                </c:pt>
                <c:pt idx="3" formatCode="0">
                  <c:v>100</c:v>
                </c:pt>
                <c:pt idx="4">
                  <c:v>86.669999999999987</c:v>
                </c:pt>
                <c:pt idx="5">
                  <c:v>82.14</c:v>
                </c:pt>
                <c:pt idx="6">
                  <c:v>75</c:v>
                </c:pt>
                <c:pt idx="7">
                  <c:v>72.569999999999993</c:v>
                </c:pt>
                <c:pt idx="8">
                  <c:v>56.339999999999996</c:v>
                </c:pt>
                <c:pt idx="9">
                  <c:v>45</c:v>
                </c:pt>
              </c:numCache>
            </c:numRef>
          </c:val>
        </c:ser>
        <c:dLbls>
          <c:showVal val="1"/>
        </c:dLbls>
        <c:gapWidth val="54"/>
        <c:gapDepth val="71"/>
        <c:shape val="box"/>
        <c:axId val="85120128"/>
        <c:axId val="85121664"/>
        <c:axId val="0"/>
      </c:bar3DChart>
      <c:catAx>
        <c:axId val="85120128"/>
        <c:scaling>
          <c:orientation val="minMax"/>
        </c:scaling>
        <c:delete val="1"/>
        <c:axPos val="b"/>
        <c:tickLblPos val="none"/>
        <c:crossAx val="85121664"/>
        <c:crosses val="autoZero"/>
        <c:auto val="1"/>
        <c:lblAlgn val="ctr"/>
        <c:lblOffset val="100"/>
      </c:catAx>
      <c:valAx>
        <c:axId val="85121664"/>
        <c:scaling>
          <c:orientation val="minMax"/>
        </c:scaling>
        <c:axPos val="l"/>
        <c:numFmt formatCode="General" sourceLinked="0"/>
        <c:majorTickMark val="in"/>
        <c:tickLblPos val="nextTo"/>
        <c:txPr>
          <a:bodyPr/>
          <a:lstStyle/>
          <a:p>
            <a:pPr>
              <a:defRPr sz="12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85120128"/>
        <c:crosses val="autoZero"/>
        <c:crossBetween val="between"/>
      </c:valAx>
      <c:spPr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5.0144358831034415E-2"/>
          <c:y val="2.2568660962025026E-2"/>
          <c:w val="0.9498556411689657"/>
          <c:h val="0.78307124784911364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1.8781801578897844E-2"/>
                  <c:y val="-2.1913106335412887E-2"/>
                </c:manualLayout>
              </c:layout>
              <c:showVal val="1"/>
            </c:dLbl>
            <c:dLbl>
              <c:idx val="2"/>
              <c:layout>
                <c:manualLayout>
                  <c:x val="1.4037612824075707E-2"/>
                  <c:y val="-1.1010408426313461E-2"/>
                </c:manualLayout>
              </c:layout>
              <c:showVal val="1"/>
            </c:dLbl>
            <c:dLbl>
              <c:idx val="3"/>
              <c:layout>
                <c:manualLayout>
                  <c:x val="1.0281220337761661E-2"/>
                  <c:y val="-1.3060977317362023E-2"/>
                </c:manualLayout>
              </c:layout>
              <c:showVal val="1"/>
            </c:dLbl>
            <c:dLbl>
              <c:idx val="4"/>
              <c:layout>
                <c:manualLayout>
                  <c:x val="8.5677154449869224E-3"/>
                  <c:y val="-1.8346688856047847E-2"/>
                </c:manualLayout>
              </c:layout>
              <c:showVal val="1"/>
            </c:dLbl>
            <c:dLbl>
              <c:idx val="5"/>
              <c:layout>
                <c:manualLayout>
                  <c:x val="1.0281258533984346E-2"/>
                  <c:y val="-1.3104777754319941E-2"/>
                </c:manualLayout>
              </c:layout>
              <c:showVal val="1"/>
            </c:dLbl>
            <c:dLbl>
              <c:idx val="6"/>
              <c:layout>
                <c:manualLayout>
                  <c:x val="1.5005795926829954E-2"/>
                  <c:y val="-9.6284575102976565E-3"/>
                </c:manualLayout>
              </c:layout>
              <c:showVal val="1"/>
            </c:dLbl>
            <c:dLbl>
              <c:idx val="7"/>
              <c:layout>
                <c:manualLayout>
                  <c:x val="8.5677154449869224E-3"/>
                  <c:y val="-1.834668885604784E-2"/>
                </c:manualLayout>
              </c:layout>
              <c:showVal val="1"/>
            </c:dLbl>
            <c:dLbl>
              <c:idx val="8"/>
              <c:layout>
                <c:manualLayout>
                  <c:x val="1.2982580138008534E-2"/>
                  <c:y val="-1.0591534192703689E-2"/>
                </c:manualLayout>
              </c:layout>
              <c:showVal val="1"/>
            </c:dLbl>
            <c:dLbl>
              <c:idx val="9"/>
              <c:layout>
                <c:manualLayout>
                  <c:x val="1.5421752876323747E-2"/>
                  <c:y val="-2.883051105950384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th-TH"/>
              </a:p>
            </c:txPr>
            <c:showVal val="1"/>
          </c:dLbls>
          <c:cat>
            <c:strRef>
              <c:f>Sheet1!$A$2:$A$10</c:f>
              <c:strCache>
                <c:ptCount val="9"/>
                <c:pt idx="0">
                  <c:v>เขต 4</c:v>
                </c:pt>
                <c:pt idx="1">
                  <c:v>นนทบุรี</c:v>
                </c:pt>
                <c:pt idx="2">
                  <c:v>ปทุมธานี</c:v>
                </c:pt>
                <c:pt idx="3">
                  <c:v>อยุธยา</c:v>
                </c:pt>
                <c:pt idx="4">
                  <c:v>สระบุรี</c:v>
                </c:pt>
                <c:pt idx="5">
                  <c:v>ลพบุรี</c:v>
                </c:pt>
                <c:pt idx="6">
                  <c:v>สิงห์บุรี</c:v>
                </c:pt>
                <c:pt idx="7">
                  <c:v>อ่างทอง</c:v>
                </c:pt>
                <c:pt idx="8">
                  <c:v>นครนายก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165.13</c:v>
                </c:pt>
                <c:pt idx="1">
                  <c:v>171.9</c:v>
                </c:pt>
                <c:pt idx="2">
                  <c:v>92.78</c:v>
                </c:pt>
                <c:pt idx="3">
                  <c:v>112.83</c:v>
                </c:pt>
                <c:pt idx="4">
                  <c:v>408.91999999999899</c:v>
                </c:pt>
                <c:pt idx="5">
                  <c:v>189.16</c:v>
                </c:pt>
                <c:pt idx="6" formatCode="0.00">
                  <c:v>147.66</c:v>
                </c:pt>
                <c:pt idx="7">
                  <c:v>181.5</c:v>
                </c:pt>
                <c:pt idx="8">
                  <c:v>98.1</c:v>
                </c:pt>
              </c:numCache>
            </c:numRef>
          </c:val>
        </c:ser>
        <c:dLbls>
          <c:showVal val="1"/>
        </c:dLbls>
        <c:gapWidth val="55"/>
        <c:gapDepth val="106"/>
        <c:shape val="cylinder"/>
        <c:axId val="85133184"/>
        <c:axId val="85134720"/>
        <c:axId val="0"/>
      </c:bar3DChart>
      <c:catAx>
        <c:axId val="8513318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th-TH"/>
          </a:p>
        </c:txPr>
        <c:crossAx val="85134720"/>
        <c:crosses val="autoZero"/>
        <c:auto val="1"/>
        <c:lblAlgn val="ctr"/>
        <c:lblOffset val="100"/>
      </c:catAx>
      <c:valAx>
        <c:axId val="85134720"/>
        <c:scaling>
          <c:orientation val="minMax"/>
          <c:min val="0"/>
        </c:scaling>
        <c:axPos val="l"/>
        <c:numFmt formatCode="General" sourceLinked="1"/>
        <c:majorTickMark val="in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85133184"/>
        <c:crosses val="autoZero"/>
        <c:crossBetween val="between"/>
      </c:valAx>
      <c:spPr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5.0144358831034415E-2"/>
          <c:y val="2.2568660962025026E-2"/>
          <c:w val="0.9498556411689657"/>
          <c:h val="0.78307124784911364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1.674588923265383E-2"/>
                  <c:y val="-2.1631426953678392E-2"/>
                </c:manualLayout>
              </c:layout>
              <c:showVal val="1"/>
            </c:dLbl>
            <c:dLbl>
              <c:idx val="2"/>
              <c:layout>
                <c:manualLayout>
                  <c:x val="1.1994801622981941E-2"/>
                  <c:y val="-2.6209555508640056E-2"/>
                </c:manualLayout>
              </c:layout>
              <c:showVal val="1"/>
            </c:dLbl>
            <c:dLbl>
              <c:idx val="3"/>
              <c:layout>
                <c:manualLayout>
                  <c:x val="1.2325781994824533E-2"/>
                  <c:y val="-1.5678357944315244E-2"/>
                </c:manualLayout>
              </c:layout>
              <c:showVal val="1"/>
            </c:dLbl>
            <c:dLbl>
              <c:idx val="4"/>
              <c:layout>
                <c:manualLayout>
                  <c:x val="8.5677154449869224E-3"/>
                  <c:y val="-1.8346688856047847E-2"/>
                </c:manualLayout>
              </c:layout>
              <c:showVal val="1"/>
            </c:dLbl>
            <c:dLbl>
              <c:idx val="5"/>
              <c:layout>
                <c:manualLayout>
                  <c:x val="1.0281258533984346E-2"/>
                  <c:y val="-1.3104777754319941E-2"/>
                </c:manualLayout>
              </c:layout>
              <c:showVal val="1"/>
            </c:dLbl>
            <c:dLbl>
              <c:idx val="6"/>
              <c:layout>
                <c:manualLayout>
                  <c:x val="1.1007946642331529E-2"/>
                  <c:y val="-9.6284845671173267E-3"/>
                </c:manualLayout>
              </c:layout>
              <c:showVal val="1"/>
            </c:dLbl>
            <c:dLbl>
              <c:idx val="7"/>
              <c:layout>
                <c:manualLayout>
                  <c:x val="8.5677154449869224E-3"/>
                  <c:y val="-1.834668885604784E-2"/>
                </c:manualLayout>
              </c:layout>
              <c:showVal val="1"/>
            </c:dLbl>
            <c:dLbl>
              <c:idx val="8"/>
              <c:layout>
                <c:manualLayout>
                  <c:x val="6.8541723559895403E-3"/>
                  <c:y val="-2.8830511059503842E-2"/>
                </c:manualLayout>
              </c:layout>
              <c:showVal val="1"/>
            </c:dLbl>
            <c:dLbl>
              <c:idx val="9"/>
              <c:layout>
                <c:manualLayout>
                  <c:x val="1.5421752876323747E-2"/>
                  <c:y val="-2.883051105950384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th-TH"/>
              </a:p>
            </c:txPr>
            <c:showVal val="1"/>
          </c:dLbls>
          <c:cat>
            <c:strRef>
              <c:f>Sheet1!$A$2:$A$10</c:f>
              <c:strCache>
                <c:ptCount val="9"/>
                <c:pt idx="0">
                  <c:v>เขต 4</c:v>
                </c:pt>
                <c:pt idx="1">
                  <c:v>นนทบุรี</c:v>
                </c:pt>
                <c:pt idx="2">
                  <c:v>ปทุมธานี</c:v>
                </c:pt>
                <c:pt idx="3">
                  <c:v>อยุธยา</c:v>
                </c:pt>
                <c:pt idx="4">
                  <c:v>สระบุรี</c:v>
                </c:pt>
                <c:pt idx="5">
                  <c:v>ลพบุรี</c:v>
                </c:pt>
                <c:pt idx="6">
                  <c:v>สิงห์บุรี</c:v>
                </c:pt>
                <c:pt idx="7">
                  <c:v>อ่างทอง</c:v>
                </c:pt>
                <c:pt idx="8">
                  <c:v>นครนายก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94.73</c:v>
                </c:pt>
                <c:pt idx="1">
                  <c:v>83.47</c:v>
                </c:pt>
                <c:pt idx="2" formatCode="0.00">
                  <c:v>75</c:v>
                </c:pt>
                <c:pt idx="3">
                  <c:v>69.13</c:v>
                </c:pt>
                <c:pt idx="4">
                  <c:v>141.10999999999999</c:v>
                </c:pt>
                <c:pt idx="5">
                  <c:v>151.06</c:v>
                </c:pt>
                <c:pt idx="6" formatCode="0.00">
                  <c:v>110.93</c:v>
                </c:pt>
                <c:pt idx="7" formatCode="0.00">
                  <c:v>114.11999999999999</c:v>
                </c:pt>
                <c:pt idx="8">
                  <c:v>106.66999999999999</c:v>
                </c:pt>
              </c:numCache>
            </c:numRef>
          </c:val>
        </c:ser>
        <c:dLbls>
          <c:showVal val="1"/>
        </c:dLbls>
        <c:gapWidth val="55"/>
        <c:gapDepth val="106"/>
        <c:shape val="cylinder"/>
        <c:axId val="96696960"/>
        <c:axId val="96719232"/>
        <c:axId val="0"/>
      </c:bar3DChart>
      <c:catAx>
        <c:axId val="9669696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th-TH"/>
          </a:p>
        </c:txPr>
        <c:crossAx val="96719232"/>
        <c:crosses val="autoZero"/>
        <c:auto val="1"/>
        <c:lblAlgn val="ctr"/>
        <c:lblOffset val="100"/>
      </c:catAx>
      <c:valAx>
        <c:axId val="96719232"/>
        <c:scaling>
          <c:orientation val="minMax"/>
        </c:scaling>
        <c:axPos val="l"/>
        <c:numFmt formatCode="General" sourceLinked="1"/>
        <c:majorTickMark val="in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96696960"/>
        <c:crosses val="autoZero"/>
        <c:crossBetween val="between"/>
      </c:valAx>
      <c:spPr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5.0144358831034415E-2"/>
          <c:y val="2.2568660962025026E-2"/>
          <c:w val="0.9498556411689657"/>
          <c:h val="0.93262266527830262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00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6.9617298780291423E-2"/>
                  <c:y val="-7.8265854360068006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98.51</a:t>
                    </a:r>
                    <a:endParaRPr lang="en-US" sz="14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1.1994801622981941E-2"/>
                  <c:y val="-2.6209555508640056E-2"/>
                </c:manualLayout>
              </c:layout>
              <c:showVal val="1"/>
            </c:dLbl>
            <c:dLbl>
              <c:idx val="3"/>
              <c:layout>
                <c:manualLayout>
                  <c:x val="1.5614902675639093E-2"/>
                  <c:y val="-1.7566820420599809E-2"/>
                </c:manualLayout>
              </c:layout>
              <c:showVal val="1"/>
            </c:dLbl>
            <c:dLbl>
              <c:idx val="4"/>
              <c:layout>
                <c:manualLayout>
                  <c:x val="1.6568129467495994E-2"/>
                  <c:y val="-1.7566820420599809E-2"/>
                </c:manualLayout>
              </c:layout>
              <c:showVal val="1"/>
            </c:dLbl>
            <c:dLbl>
              <c:idx val="5"/>
              <c:layout>
                <c:manualLayout>
                  <c:x val="1.6413431317554284E-2"/>
                  <c:y val="-1.9468750281865607E-2"/>
                </c:manualLayout>
              </c:layout>
              <c:showVal val="1"/>
            </c:dLbl>
            <c:dLbl>
              <c:idx val="6"/>
              <c:layout>
                <c:manualLayout>
                  <c:x val="1.2540995252282449E-2"/>
                  <c:y val="-1.9174357622690333E-2"/>
                </c:manualLayout>
              </c:layout>
              <c:showVal val="1"/>
            </c:dLbl>
            <c:dLbl>
              <c:idx val="7"/>
              <c:layout>
                <c:manualLayout>
                  <c:x val="1.3901320291026614E-2"/>
                  <c:y val="-1.7566820420599809E-2"/>
                </c:manualLayout>
              </c:layout>
              <c:showVal val="1"/>
            </c:dLbl>
            <c:dLbl>
              <c:idx val="8"/>
              <c:layout>
                <c:manualLayout>
                  <c:x val="1.2187737906414199E-2"/>
                  <c:y val="-1.4143277171948396E-2"/>
                </c:manualLayout>
              </c:layout>
              <c:showVal val="1"/>
            </c:dLbl>
            <c:dLbl>
              <c:idx val="9"/>
              <c:layout>
                <c:manualLayout>
                  <c:x val="1.5421752876323747E-2"/>
                  <c:y val="-2.883051105950384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นนทบุรี</c:v>
                </c:pt>
                <c:pt idx="3">
                  <c:v>ปทุมธานี</c:v>
                </c:pt>
                <c:pt idx="4">
                  <c:v>อยุธยา</c:v>
                </c:pt>
                <c:pt idx="5">
                  <c:v>สระบุรี</c:v>
                </c:pt>
                <c:pt idx="6">
                  <c:v>ลพบุรี</c:v>
                </c:pt>
                <c:pt idx="7">
                  <c:v>สิงห์บุรี</c:v>
                </c:pt>
                <c:pt idx="8">
                  <c:v>อ่างทอง</c:v>
                </c:pt>
                <c:pt idx="9">
                  <c:v>นครนายก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98.51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</c:ser>
        <c:dLbls>
          <c:showVal val="1"/>
        </c:dLbls>
        <c:gapWidth val="55"/>
        <c:gapDepth val="106"/>
        <c:shape val="box"/>
        <c:axId val="102089088"/>
        <c:axId val="102090624"/>
        <c:axId val="0"/>
      </c:bar3DChart>
      <c:catAx>
        <c:axId val="102089088"/>
        <c:scaling>
          <c:orientation val="minMax"/>
        </c:scaling>
        <c:delete val="1"/>
        <c:axPos val="b"/>
        <c:tickLblPos val="none"/>
        <c:crossAx val="102090624"/>
        <c:crosses val="autoZero"/>
        <c:auto val="1"/>
        <c:lblAlgn val="ctr"/>
        <c:lblOffset val="100"/>
      </c:catAx>
      <c:valAx>
        <c:axId val="102090624"/>
        <c:scaling>
          <c:orientation val="minMax"/>
          <c:min val="0"/>
        </c:scaling>
        <c:axPos val="l"/>
        <c:numFmt formatCode="General" sourceLinked="1"/>
        <c:majorTickMark val="in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102089088"/>
        <c:crosses val="autoZero"/>
        <c:crossBetween val="between"/>
      </c:valAx>
      <c:spPr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7680291699473519E-2"/>
          <c:y val="2.8628464479115809E-2"/>
          <c:w val="0.90444498758125036"/>
          <c:h val="0.93991579837296457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00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6.9477499877152599E-2"/>
                  <c:y val="3.5330934613057695E-4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73.53</a:t>
                    </a:r>
                    <a:endParaRPr lang="en-US" sz="1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1.7786600245056523E-2"/>
                  <c:y val="-1.7759832191120793E-2"/>
                </c:manualLayout>
              </c:layout>
              <c:showVal val="1"/>
            </c:dLbl>
            <c:dLbl>
              <c:idx val="3"/>
              <c:layout>
                <c:manualLayout>
                  <c:x val="1.8968900042765913E-2"/>
                  <c:y val="-2.5889904476419458E-2"/>
                </c:manualLayout>
              </c:layout>
              <c:showVal val="1"/>
            </c:dLbl>
            <c:dLbl>
              <c:idx val="4"/>
              <c:layout>
                <c:manualLayout>
                  <c:x val="1.5807473708081096E-2"/>
                  <c:y val="-5.0403559820489573E-2"/>
                </c:manualLayout>
              </c:layout>
              <c:showVal val="1"/>
            </c:dLbl>
            <c:dLbl>
              <c:idx val="5"/>
              <c:layout>
                <c:manualLayout>
                  <c:x val="2.0488788046937628E-2"/>
                  <c:y val="-6.5146673720649473E-2"/>
                </c:manualLayout>
              </c:layout>
              <c:showVal val="1"/>
            </c:dLbl>
            <c:dLbl>
              <c:idx val="6"/>
              <c:layout>
                <c:manualLayout>
                  <c:x val="1.7636820120755965E-2"/>
                  <c:y val="-6.457597844263803E-2"/>
                </c:manualLayout>
              </c:layout>
              <c:showVal val="1"/>
            </c:dLbl>
            <c:dLbl>
              <c:idx val="7"/>
              <c:layout>
                <c:manualLayout>
                  <c:x val="1.5807473708081141E-2"/>
                  <c:y val="-9.5388946909321232E-3"/>
                </c:manualLayout>
              </c:layout>
              <c:showVal val="1"/>
            </c:dLbl>
            <c:dLbl>
              <c:idx val="8"/>
              <c:layout>
                <c:manualLayout>
                  <c:x val="1.9957608224611081E-2"/>
                  <c:y val="-1.4479047199748836E-2"/>
                </c:manualLayout>
              </c:layout>
              <c:showVal val="1"/>
            </c:dLbl>
            <c:dLbl>
              <c:idx val="9"/>
              <c:layout>
                <c:manualLayout>
                  <c:x val="1.5421752876323747E-2"/>
                  <c:y val="-2.883051105950381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สิงห์บุรี</c:v>
                </c:pt>
                <c:pt idx="3">
                  <c:v>อ่างทอง</c:v>
                </c:pt>
                <c:pt idx="4">
                  <c:v>นครนายก</c:v>
                </c:pt>
                <c:pt idx="5">
                  <c:v>อยุธยา</c:v>
                </c:pt>
                <c:pt idx="6">
                  <c:v>นนทบุรี</c:v>
                </c:pt>
                <c:pt idx="7">
                  <c:v>ปทุมธานี</c:v>
                </c:pt>
                <c:pt idx="8">
                  <c:v>ลพบุรี</c:v>
                </c:pt>
                <c:pt idx="9">
                  <c:v>สระบุรี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73.53</c:v>
                </c:pt>
                <c:pt idx="1">
                  <c:v>76.08</c:v>
                </c:pt>
                <c:pt idx="2">
                  <c:v>83.33</c:v>
                </c:pt>
                <c:pt idx="3">
                  <c:v>82.7</c:v>
                </c:pt>
                <c:pt idx="4">
                  <c:v>80.7</c:v>
                </c:pt>
                <c:pt idx="5">
                  <c:v>77.5</c:v>
                </c:pt>
                <c:pt idx="6">
                  <c:v>76.11999999999999</c:v>
                </c:pt>
                <c:pt idx="7">
                  <c:v>74.97</c:v>
                </c:pt>
                <c:pt idx="8">
                  <c:v>73.739999999999995</c:v>
                </c:pt>
                <c:pt idx="9">
                  <c:v>70.03</c:v>
                </c:pt>
              </c:numCache>
            </c:numRef>
          </c:val>
        </c:ser>
        <c:dLbls>
          <c:showVal val="1"/>
        </c:dLbls>
        <c:gapWidth val="54"/>
        <c:gapDepth val="71"/>
        <c:shape val="box"/>
        <c:axId val="108172416"/>
        <c:axId val="108173952"/>
        <c:axId val="0"/>
      </c:bar3DChart>
      <c:catAx>
        <c:axId val="108172416"/>
        <c:scaling>
          <c:orientation val="minMax"/>
        </c:scaling>
        <c:delete val="1"/>
        <c:axPos val="b"/>
        <c:tickLblPos val="none"/>
        <c:crossAx val="108173952"/>
        <c:crosses val="autoZero"/>
        <c:auto val="1"/>
        <c:lblAlgn val="ctr"/>
        <c:lblOffset val="100"/>
      </c:catAx>
      <c:valAx>
        <c:axId val="108173952"/>
        <c:scaling>
          <c:orientation val="minMax"/>
          <c:max val="100"/>
          <c:min val="0"/>
        </c:scaling>
        <c:axPos val="l"/>
        <c:numFmt formatCode="0.00" sourceLinked="1"/>
        <c:majorTickMark val="in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108172416"/>
        <c:crosses val="autoZero"/>
        <c:crossBetween val="between"/>
      </c:valAx>
      <c:spPr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depthPercent val="100"/>
      <c:rAngAx val="1"/>
    </c:view3D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6706014293378033E-2"/>
          <c:y val="5.1161465101770456E-2"/>
          <c:w val="0.90444498758125036"/>
          <c:h val="0.90749707776162458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00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8.6967805819378827E-3"/>
                  <c:y val="-2.285851223740361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5.12</a:t>
                    </a:r>
                    <a:endParaRPr lang="en-US" b="1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layout>
                <c:manualLayout>
                  <c:x val="1.4494634303229798E-2"/>
                  <c:y val="-5.2248027971208102E-2"/>
                </c:manualLayout>
              </c:layout>
              <c:showVal val="1"/>
            </c:dLbl>
            <c:dLbl>
              <c:idx val="3"/>
              <c:layout>
                <c:manualLayout>
                  <c:x val="8.6967805819378827E-3"/>
                  <c:y val="-5.5513529719408594E-2"/>
                </c:manualLayout>
              </c:layout>
              <c:showVal val="1"/>
            </c:dLbl>
            <c:dLbl>
              <c:idx val="4"/>
              <c:layout>
                <c:manualLayout>
                  <c:x val="1.1595707442583843E-2"/>
                  <c:y val="-3.2655017482005617E-2"/>
                </c:manualLayout>
              </c:layout>
              <c:showVal val="1"/>
            </c:dLbl>
            <c:dLbl>
              <c:idx val="5"/>
              <c:layout>
                <c:manualLayout>
                  <c:x val="1.3045170872906823E-2"/>
                  <c:y val="-2.6124013985603992E-2"/>
                </c:manualLayout>
              </c:layout>
              <c:showVal val="1"/>
            </c:dLbl>
            <c:dLbl>
              <c:idx val="6"/>
              <c:layout>
                <c:manualLayout>
                  <c:x val="1.3045170872906823E-2"/>
                  <c:y val="-1.6327765867124425E-2"/>
                </c:manualLayout>
              </c:layout>
              <c:showVal val="1"/>
            </c:dLbl>
            <c:dLbl>
              <c:idx val="7"/>
              <c:layout>
                <c:manualLayout>
                  <c:x val="1.1595707442583843E-2"/>
                  <c:y val="-2.6124013985604051E-2"/>
                </c:manualLayout>
              </c:layout>
              <c:showVal val="1"/>
            </c:dLbl>
            <c:dLbl>
              <c:idx val="8"/>
              <c:layout>
                <c:manualLayout>
                  <c:x val="1.3045170872906929E-2"/>
                  <c:y val="-2.2858512237403612E-2"/>
                </c:manualLayout>
              </c:layout>
              <c:showVal val="1"/>
            </c:dLbl>
            <c:dLbl>
              <c:idx val="9"/>
              <c:layout>
                <c:manualLayout>
                  <c:x val="1.3045170872906823E-2"/>
                  <c:y val="-2.285851223740361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สิงห์บุรี</c:v>
                </c:pt>
                <c:pt idx="3">
                  <c:v>นครนายก</c:v>
                </c:pt>
                <c:pt idx="4">
                  <c:v>นนทบุรี</c:v>
                </c:pt>
                <c:pt idx="5">
                  <c:v>ปทุมธานี</c:v>
                </c:pt>
                <c:pt idx="6">
                  <c:v>ลพบุรี</c:v>
                </c:pt>
                <c:pt idx="7">
                  <c:v>สระบุรี</c:v>
                </c:pt>
                <c:pt idx="8">
                  <c:v>อยุธยา</c:v>
                </c:pt>
                <c:pt idx="9">
                  <c:v>อ่างทอง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5.1199999999999966</c:v>
                </c:pt>
                <c:pt idx="1">
                  <c:v>3.64</c:v>
                </c:pt>
                <c:pt idx="2" formatCode="#,##0">
                  <c:v>0</c:v>
                </c:pt>
                <c:pt idx="3" formatCode="#,##0">
                  <c:v>0</c:v>
                </c:pt>
                <c:pt idx="4" formatCode="_-* #,##0.00_-;\-* #,##0.00_-;_-* &quot;-&quot;??_-;_-@_-">
                  <c:v>2.1</c:v>
                </c:pt>
                <c:pt idx="5" formatCode="_-* #,##0.00_-;\-* #,##0.00_-;_-* &quot;-&quot;??_-;_-@_-">
                  <c:v>3.03</c:v>
                </c:pt>
                <c:pt idx="6" formatCode="_-* #,##0.00_-;\-* #,##0.00_-;_-* &quot;-&quot;??_-;_-@_-">
                  <c:v>4.1099999999999985</c:v>
                </c:pt>
                <c:pt idx="7" formatCode="#,##0.00">
                  <c:v>4.51</c:v>
                </c:pt>
                <c:pt idx="8" formatCode="_-* #,##0.00_-;\-* #,##0.00_-;_-* &quot;-&quot;??_-;_-@_-">
                  <c:v>5.78</c:v>
                </c:pt>
                <c:pt idx="9" formatCode="_-* #,##0.00_-;\-* #,##0.00_-;_-* &quot;-&quot;??_-;_-@_-">
                  <c:v>6.2</c:v>
                </c:pt>
              </c:numCache>
            </c:numRef>
          </c:val>
        </c:ser>
        <c:dLbls>
          <c:showVal val="1"/>
        </c:dLbls>
        <c:gapWidth val="54"/>
        <c:gapDepth val="71"/>
        <c:shape val="box"/>
        <c:axId val="109292544"/>
        <c:axId val="109298432"/>
        <c:axId val="0"/>
      </c:bar3DChart>
      <c:catAx>
        <c:axId val="109292544"/>
        <c:scaling>
          <c:orientation val="minMax"/>
        </c:scaling>
        <c:delete val="1"/>
        <c:axPos val="b"/>
        <c:tickLblPos val="none"/>
        <c:crossAx val="109298432"/>
        <c:crosses val="autoZero"/>
        <c:auto val="1"/>
        <c:lblAlgn val="ctr"/>
        <c:lblOffset val="100"/>
      </c:catAx>
      <c:valAx>
        <c:axId val="109298432"/>
        <c:scaling>
          <c:orientation val="minMax"/>
          <c:max val="8"/>
        </c:scaling>
        <c:axPos val="l"/>
        <c:numFmt formatCode="0.00" sourceLinked="1"/>
        <c:majorTickMark val="in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109292544"/>
        <c:crosses val="autoZero"/>
        <c:crossBetween val="between"/>
      </c:valAx>
      <c:spPr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rAngAx val="1"/>
    </c:view3D>
    <c:floor>
      <c:spPr>
        <a:ln w="6350">
          <a:solidFill>
            <a:prstClr val="black">
              <a:tint val="75000"/>
            </a:prstClr>
          </a:solidFill>
        </a:ln>
        <a:effectLst>
          <a:innerShdw blurRad="63500" dist="50800" dir="2700000">
            <a:prstClr val="black"/>
          </a:innerShdw>
        </a:effectLst>
      </c:spPr>
    </c:floor>
    <c:plotArea>
      <c:layout>
        <c:manualLayout>
          <c:layoutTarget val="inner"/>
          <c:xMode val="edge"/>
          <c:yMode val="edge"/>
          <c:x val="5.0051100615618987E-2"/>
          <c:y val="4.3370551810397992E-2"/>
          <c:w val="0.95091142229386261"/>
          <c:h val="0.90967906037961166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rgbClr val="000099"/>
            </a:solidFill>
            <a:effectLst>
              <a:innerShdw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25400" h="63500"/>
              <a:bevelB w="19050" h="12700"/>
            </a:sp3d>
          </c:spPr>
          <c:dPt>
            <c:idx val="0"/>
            <c:spPr>
              <a:solidFill>
                <a:srgbClr val="006600"/>
              </a:solidFill>
              <a:effectLst>
                <a:innerShdw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w="25400" h="63500"/>
                <a:bevelB w="19050" h="12700"/>
              </a:sp3d>
            </c:spPr>
          </c:dPt>
          <c:dPt>
            <c:idx val="1"/>
            <c:spPr>
              <a:solidFill>
                <a:srgbClr val="FF6600"/>
              </a:solidFill>
              <a:effectLst>
                <a:innerShdw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w="25400" h="63500"/>
                <a:bevelB w="19050" h="12700"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innerShdw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w="25400" h="63500"/>
                <a:bevelB w="19050" h="12700"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innerShdw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w="25400" h="63500"/>
                <a:bevelB w="19050" h="12700"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innerShdw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w="25400" h="63500"/>
                <a:bevelB w="19050" h="12700"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innerShdw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w="25400" h="63500"/>
                <a:bevelB w="19050" h="12700"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innerShdw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w="25400" h="63500"/>
                <a:bevelB w="19050" h="12700"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innerShdw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w="25400" h="63500"/>
                <a:bevelB w="19050" h="12700"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innerShdw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w="25400" h="63500"/>
                <a:bevelB w="19050" h="12700"/>
              </a:sp3d>
            </c:spPr>
          </c:dPt>
          <c:dPt>
            <c:idx val="9"/>
            <c:spPr>
              <a:solidFill>
                <a:schemeClr val="accent4"/>
              </a:solidFill>
              <a:effectLst>
                <a:innerShdw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w="25400" h="63500"/>
                <a:bevelB w="19050" h="12700"/>
              </a:sp3d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7.2546359304328178E-2"/>
                  <c:y val="0.1105336360144113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18.11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1018678497962337E-2"/>
                  <c:y val="-5.3646070743162397E-2"/>
                </c:manualLayout>
              </c:layout>
              <c:showVal val="1"/>
            </c:dLbl>
            <c:dLbl>
              <c:idx val="3"/>
              <c:layout>
                <c:manualLayout>
                  <c:x val="8.062616305294935E-3"/>
                  <c:y val="-1.9153894412405763E-2"/>
                </c:manualLayout>
              </c:layout>
              <c:showVal val="1"/>
            </c:dLbl>
            <c:dLbl>
              <c:idx val="4"/>
              <c:layout>
                <c:manualLayout>
                  <c:x val="9.1230223153983547E-3"/>
                  <c:y val="-1.4604097509400222E-2"/>
                </c:manualLayout>
              </c:layout>
              <c:showVal val="1"/>
            </c:dLbl>
            <c:dLbl>
              <c:idx val="5"/>
              <c:layout>
                <c:manualLayout>
                  <c:x val="1.1154959893886363E-2"/>
                  <c:y val="-1.4996096328100958E-2"/>
                </c:manualLayout>
              </c:layout>
              <c:showVal val="1"/>
            </c:dLbl>
            <c:dLbl>
              <c:idx val="6"/>
              <c:layout>
                <c:manualLayout>
                  <c:x val="9.0164632385619174E-3"/>
                  <c:y val="-2.3304513854136979E-2"/>
                </c:manualLayout>
              </c:layout>
              <c:showVal val="1"/>
            </c:dLbl>
            <c:dLbl>
              <c:idx val="7"/>
              <c:layout>
                <c:manualLayout>
                  <c:x val="1.05329733823605E-2"/>
                  <c:y val="-1.4362926859830715E-2"/>
                </c:manualLayout>
              </c:layout>
              <c:showVal val="1"/>
            </c:dLbl>
            <c:dLbl>
              <c:idx val="8"/>
              <c:layout>
                <c:manualLayout>
                  <c:x val="1.0669315855504768E-2"/>
                  <c:y val="-1.577989001190274E-2"/>
                </c:manualLayout>
              </c:layout>
              <c:showVal val="1"/>
            </c:dLbl>
            <c:dLbl>
              <c:idx val="9"/>
              <c:layout>
                <c:manualLayout>
                  <c:x val="9.8516540007725726E-3"/>
                  <c:y val="-1.7051163845203637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นนทบุรี</c:v>
                </c:pt>
                <c:pt idx="3">
                  <c:v>ปทุมธานี</c:v>
                </c:pt>
                <c:pt idx="4">
                  <c:v>สิงห์บุรี</c:v>
                </c:pt>
                <c:pt idx="5">
                  <c:v>อยุธยา</c:v>
                </c:pt>
                <c:pt idx="6">
                  <c:v>อ่างทอง</c:v>
                </c:pt>
                <c:pt idx="7">
                  <c:v>นครนายก</c:v>
                </c:pt>
                <c:pt idx="8">
                  <c:v>ลพบุรี</c:v>
                </c:pt>
                <c:pt idx="9">
                  <c:v>สระบุรี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18.110000000000031</c:v>
                </c:pt>
                <c:pt idx="1">
                  <c:v>26.57</c:v>
                </c:pt>
                <c:pt idx="2" formatCode="_-* #,##0.00_-;\-* #,##0.00_-;_-* &quot;-&quot;??_-;_-@_-">
                  <c:v>12.66</c:v>
                </c:pt>
                <c:pt idx="3" formatCode="_-* #,##0.00_-;\-* #,##0.00_-;_-* &quot;-&quot;??_-;_-@_-">
                  <c:v>21.650000000000031</c:v>
                </c:pt>
                <c:pt idx="4" formatCode="_-* #,##0.00_-;\-* #,##0.00_-;_-* &quot;-&quot;??_-;_-@_-">
                  <c:v>24.41</c:v>
                </c:pt>
                <c:pt idx="5" formatCode="_-* #,##0.00_-;\-* #,##0.00_-;_-* &quot;-&quot;??_-;_-@_-">
                  <c:v>28.95</c:v>
                </c:pt>
                <c:pt idx="6" formatCode="_-* #,##0.00_-;\-* #,##0.00_-;_-* &quot;-&quot;??_-;_-@_-">
                  <c:v>29.19</c:v>
                </c:pt>
                <c:pt idx="7" formatCode="_-* #,##0.00_-;\-* #,##0.00_-;_-* &quot;-&quot;??_-;_-@_-">
                  <c:v>31.7</c:v>
                </c:pt>
                <c:pt idx="8" formatCode="_-* #,##0.00_-;\-* #,##0.00_-;_-* &quot;-&quot;??_-;_-@_-">
                  <c:v>34.290000000000013</c:v>
                </c:pt>
                <c:pt idx="9" formatCode="_-* #,##0.00_-;\-* #,##0.00_-;_-* &quot;-&quot;??_-;_-@_-">
                  <c:v>45.82</c:v>
                </c:pt>
              </c:numCache>
            </c:numRef>
          </c:val>
        </c:ser>
        <c:dLbls>
          <c:showVal val="1"/>
        </c:dLbls>
        <c:gapWidth val="74"/>
        <c:gapDepth val="144"/>
        <c:shape val="box"/>
        <c:axId val="109561728"/>
        <c:axId val="109563264"/>
        <c:axId val="0"/>
      </c:bar3DChart>
      <c:catAx>
        <c:axId val="109561728"/>
        <c:scaling>
          <c:orientation val="minMax"/>
        </c:scaling>
        <c:delete val="1"/>
        <c:axPos val="b"/>
        <c:tickLblPos val="none"/>
        <c:crossAx val="109563264"/>
        <c:crosses val="autoZero"/>
        <c:auto val="1"/>
        <c:lblAlgn val="ctr"/>
        <c:lblOffset val="100"/>
      </c:catAx>
      <c:valAx>
        <c:axId val="109563264"/>
        <c:scaling>
          <c:orientation val="minMax"/>
        </c:scaling>
        <c:axPos val="l"/>
        <c:numFmt formatCode="0.00" sourceLinked="1"/>
        <c:tickLblPos val="nextTo"/>
        <c:txPr>
          <a:bodyPr/>
          <a:lstStyle/>
          <a:p>
            <a:pPr>
              <a:defRPr sz="1200" b="1"/>
            </a:pPr>
            <a:endParaRPr lang="th-TH"/>
          </a:p>
        </c:txPr>
        <c:crossAx val="1095617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ตัวยึดหัวกระดาษ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302625" cy="34026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1987" name="ตัวยึดวันที่ 2"/>
          <p:cNvSpPr>
            <a:spLocks noGrp="1"/>
          </p:cNvSpPr>
          <p:nvPr>
            <p:ph type="dt" sz="quarter" idx="1"/>
          </p:nvPr>
        </p:nvSpPr>
        <p:spPr bwMode="auto">
          <a:xfrm>
            <a:off x="5621696" y="0"/>
            <a:ext cx="4302625" cy="34026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2CD36C4-3230-425F-B19E-B53A06C0AB14}" type="datetimeFigureOut">
              <a:rPr lang="th-TH"/>
              <a:pPr>
                <a:defRPr/>
              </a:pPr>
              <a:t>09/08/60</a:t>
            </a:fld>
            <a:endParaRPr lang="th-TH"/>
          </a:p>
        </p:txBody>
      </p:sp>
      <p:sp>
        <p:nvSpPr>
          <p:cNvPr id="41988" name="ตัวยึดท้ายกระดาษ 3"/>
          <p:cNvSpPr>
            <a:spLocks noGrp="1"/>
          </p:cNvSpPr>
          <p:nvPr>
            <p:ph type="ftr" sz="quarter" idx="2"/>
          </p:nvPr>
        </p:nvSpPr>
        <p:spPr bwMode="auto">
          <a:xfrm>
            <a:off x="0" y="6456324"/>
            <a:ext cx="4302625" cy="34026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1989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 bwMode="auto">
          <a:xfrm>
            <a:off x="5621696" y="6456324"/>
            <a:ext cx="4302625" cy="34026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7D1B7F8-2B12-4A74-97EC-F96C6EF30C39}" type="slidenum">
              <a:rPr lang="th-TH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EC91745-EFC7-444C-927A-E85B53013470}" type="datetimeFigureOut">
              <a:rPr lang="th-TH"/>
              <a:pPr>
                <a:defRPr/>
              </a:pPr>
              <a:t>09/08/60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 smtClean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992201" y="3228705"/>
            <a:ext cx="7942238" cy="3059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4A03C0-35F0-40D8-8B29-5EBD793A0F6D}" type="slidenum">
              <a:rPr lang="th-TH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A03C0-35F0-40D8-8B29-5EBD793A0F6D}" type="slidenum">
              <a:rPr lang="th-TH" smtClean="0"/>
              <a:pPr/>
              <a:t>17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A03C0-35F0-40D8-8B29-5EBD793A0F6D}" type="slidenum">
              <a:rPr lang="th-TH" smtClean="0"/>
              <a:pPr/>
              <a:t>26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A03C0-35F0-40D8-8B29-5EBD793A0F6D}" type="slidenum">
              <a:rPr lang="th-TH" smtClean="0"/>
              <a:pPr/>
              <a:t>27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FAA30-0462-4F7B-A6FF-0A19B5D65125}" type="datetimeFigureOut">
              <a:rPr lang="th-TH"/>
              <a:pPr>
                <a:defRPr/>
              </a:pPr>
              <a:t>09/08/60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AE6A1-C9BD-4D01-ABF6-8A26EC17BCEF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C6D79-E806-4C2E-9EE4-8F758FE43273}" type="datetimeFigureOut">
              <a:rPr lang="th-TH"/>
              <a:pPr>
                <a:defRPr/>
              </a:pPr>
              <a:t>09/08/60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AA209-70C2-41D9-AE9D-365FBFE7230B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BFAA7-CD7B-4B8E-848C-C3F2AAFBBCBB}" type="datetimeFigureOut">
              <a:rPr lang="th-TH"/>
              <a:pPr>
                <a:defRPr/>
              </a:pPr>
              <a:t>09/08/60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60891-5004-44C1-BBE8-72B0145D2129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C7737-C3DF-4FE2-81F2-177B6D9FB2F9}" type="datetimeFigureOut">
              <a:rPr lang="th-TH"/>
              <a:pPr>
                <a:defRPr/>
              </a:pPr>
              <a:t>09/08/60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5A18E-681E-4494-A4D9-B1424B67CA99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6D0A3-C60D-4F3C-9C3D-37A7EE1D7B6B}" type="datetimeFigureOut">
              <a:rPr lang="th-TH"/>
              <a:pPr>
                <a:defRPr/>
              </a:pPr>
              <a:t>09/08/60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7A14C-F46F-4AC1-BD66-7B94C4FD072E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5F634-1557-42FA-8001-62F3E99E67E5}" type="datetimeFigureOut">
              <a:rPr lang="th-TH"/>
              <a:pPr>
                <a:defRPr/>
              </a:pPr>
              <a:t>09/08/60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E18E9-2BAB-4535-89C3-E48B93A91D3B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9E19A-E074-4090-B8A3-1289B8FC1BD4}" type="datetimeFigureOut">
              <a:rPr lang="th-TH"/>
              <a:pPr>
                <a:defRPr/>
              </a:pPr>
              <a:t>09/08/60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62AD9-711E-4618-9E47-4D9D35A71CCC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B166E-12AC-444E-B5F5-A17AB340EB0E}" type="datetimeFigureOut">
              <a:rPr lang="th-TH"/>
              <a:pPr>
                <a:defRPr/>
              </a:pPr>
              <a:t>09/08/60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7DDE3-FF30-4BE2-A04A-9DF9701B81FF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B6621-2CCD-4AC8-B76C-7A0FA13F3A31}" type="datetimeFigureOut">
              <a:rPr lang="th-TH"/>
              <a:pPr>
                <a:defRPr/>
              </a:pPr>
              <a:t>09/08/60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3A203-839C-4FD6-A633-60C448D25630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FDCA3-CF36-4DF4-AC1B-7AC09B17E69A}" type="datetimeFigureOut">
              <a:rPr lang="th-TH"/>
              <a:pPr>
                <a:defRPr/>
              </a:pPr>
              <a:t>09/08/60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A304F-9F8A-4267-8A4E-337D4D34CC27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030E2-1591-4D1F-B53F-FBDEA00CA9D2}" type="datetimeFigureOut">
              <a:rPr lang="th-TH"/>
              <a:pPr>
                <a:defRPr/>
              </a:pPr>
              <a:t>09/08/60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B9A8E-862C-4F17-87FF-083730FF7796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คลิกเพื่อแก้ไขสไตล์ชื่อเรื่องต้นแบบ</a:t>
            </a:r>
            <a:endParaRPr lang="en-US" altLang="th-TH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  <a:endParaRPr lang="en-US" alt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5E28F1-C0B8-4C22-B859-3182C6A5B23E}" type="datetimeFigureOut">
              <a:rPr lang="th-TH"/>
              <a:pPr>
                <a:defRPr/>
              </a:pPr>
              <a:t>09/08/60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Cordia New" pitchFamily="34" charset="-34"/>
              </a:defRPr>
            </a:lvl1pPr>
          </a:lstStyle>
          <a:p>
            <a:fld id="{500C5885-EF27-4012-A4BD-31497506A0F3}" type="slidenum">
              <a:rPr lang="th-TH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ngsana New" pitchFamily="18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ngsana New" pitchFamily="18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ngsana New" pitchFamily="18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ngsana New" pitchFamily="18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ngsana New" pitchFamily="18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ngsana New" pitchFamily="18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ngsana New" pitchFamily="18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ngsana New" pitchFamily="18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H:\ \RHSO4_Logo_With_Tex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9405" y="3981967"/>
            <a:ext cx="2548610" cy="268586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380097" y="322370"/>
            <a:ext cx="11404600" cy="34298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530249" y="531684"/>
            <a:ext cx="1132363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ผลการดําเนินงานตามคํารับรองการปฏิบัติราชการ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(Performance Agreement : PA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ประจำปีงบประมาณ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เขตสุขภาพที่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(รอบ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เดือน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 1 </a:t>
            </a: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ตุลาคม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2559 – 30 </a:t>
            </a: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มิถุนายน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 descr="C:\Users\stat14\Desktop\symbol-ministry\logo MOP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7221" y="4739987"/>
            <a:ext cx="712173" cy="65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ตัวเชื่อมต่อตรง 28"/>
          <p:cNvCxnSpPr/>
          <p:nvPr/>
        </p:nvCxnSpPr>
        <p:spPr>
          <a:xfrm>
            <a:off x="2621466" y="2706280"/>
            <a:ext cx="8430162" cy="0"/>
          </a:xfrm>
          <a:prstGeom prst="line">
            <a:avLst/>
          </a:prstGeom>
          <a:ln w="57150">
            <a:solidFill>
              <a:srgbClr val="00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แผนภูมิ 14"/>
          <p:cNvGraphicFramePr/>
          <p:nvPr/>
        </p:nvGraphicFramePr>
        <p:xfrm>
          <a:off x="1765031" y="1744090"/>
          <a:ext cx="9381189" cy="4370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1042449" y="2494577"/>
            <a:ext cx="598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Q4</a:t>
            </a:r>
            <a:endParaRPr 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รูปห้าเหลี่ยม 17"/>
          <p:cNvSpPr/>
          <p:nvPr/>
        </p:nvSpPr>
        <p:spPr>
          <a:xfrm>
            <a:off x="13649" y="95536"/>
            <a:ext cx="9812739" cy="600501"/>
          </a:xfrm>
          <a:prstGeom prst="homePlate">
            <a:avLst/>
          </a:prstGeom>
          <a:ln w="190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6 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อัตราความสำเร็จการรักษาผู้ป่วยวัณโรครายใหม่และกลับมาเป็นซ้ำ</a:t>
            </a:r>
            <a:endParaRPr lang="th-TH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" name="Picture 3" descr="H:\ \RHSO4_Logo_With_T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1289" y="40943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20" name="สี่เหลี่ยมผืนผ้า 19"/>
          <p:cNvSpPr/>
          <p:nvPr/>
        </p:nvSpPr>
        <p:spPr>
          <a:xfrm>
            <a:off x="375581" y="933819"/>
            <a:ext cx="16690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</a:t>
            </a:r>
          </a:p>
        </p:txBody>
      </p:sp>
      <p:sp>
        <p:nvSpPr>
          <p:cNvPr id="21" name="เครื่องหมายบั้ง 20"/>
          <p:cNvSpPr/>
          <p:nvPr/>
        </p:nvSpPr>
        <p:spPr>
          <a:xfrm>
            <a:off x="2074463" y="873457"/>
            <a:ext cx="2019868" cy="696035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เครื่องหมายบั้ง 21"/>
          <p:cNvSpPr/>
          <p:nvPr/>
        </p:nvSpPr>
        <p:spPr>
          <a:xfrm>
            <a:off x="3973780" y="875731"/>
            <a:ext cx="2019868" cy="69603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เครื่องหมายบั้ง 23"/>
          <p:cNvSpPr/>
          <p:nvPr/>
        </p:nvSpPr>
        <p:spPr>
          <a:xfrm>
            <a:off x="5857168" y="875731"/>
            <a:ext cx="2019868" cy="696035"/>
          </a:xfrm>
          <a:prstGeom prst="chevron">
            <a:avLst/>
          </a:prstGeom>
          <a:solidFill>
            <a:schemeClr val="accent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เครื่องหมายบั้ง 25"/>
          <p:cNvSpPr/>
          <p:nvPr/>
        </p:nvSpPr>
        <p:spPr>
          <a:xfrm>
            <a:off x="7726909" y="875732"/>
            <a:ext cx="2019868" cy="696035"/>
          </a:xfrm>
          <a:prstGeom prst="chevron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85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กล่องข้อความ 14"/>
          <p:cNvSpPr txBox="1">
            <a:spLocks noChangeArrowheads="1"/>
          </p:cNvSpPr>
          <p:nvPr/>
        </p:nvSpPr>
        <p:spPr bwMode="auto">
          <a:xfrm>
            <a:off x="9968190" y="6434362"/>
            <a:ext cx="20906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ข้อมูลจาก </a:t>
            </a:r>
            <a:r>
              <a:rPr lang="th-TH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endParaRPr lang="th-TH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คำบรรยายภาพแบบลูกศรลง 12"/>
          <p:cNvSpPr/>
          <p:nvPr/>
        </p:nvSpPr>
        <p:spPr>
          <a:xfrm>
            <a:off x="3651483" y="2246706"/>
            <a:ext cx="709684" cy="600501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76.08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ตัดมุมสี่เหลี่ยมด้านเดียวกัน 13"/>
          <p:cNvSpPr/>
          <p:nvPr/>
        </p:nvSpPr>
        <p:spPr>
          <a:xfrm>
            <a:off x="3631435" y="6034582"/>
            <a:ext cx="620783" cy="381984"/>
          </a:xfrm>
          <a:prstGeom prst="snip2SameRec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เขต </a:t>
            </a:r>
            <a:r>
              <a:rPr lang="en-US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ตัดมุมสี่เหลี่ยมด้านเดียวกัน 15"/>
          <p:cNvSpPr/>
          <p:nvPr/>
        </p:nvSpPr>
        <p:spPr>
          <a:xfrm>
            <a:off x="7603962" y="6050503"/>
            <a:ext cx="736018" cy="350297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นนทบุรี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ตัดมุมสี่เหลี่ยมด้านเดียวกัน 16"/>
          <p:cNvSpPr/>
          <p:nvPr/>
        </p:nvSpPr>
        <p:spPr>
          <a:xfrm>
            <a:off x="8402135" y="6048233"/>
            <a:ext cx="804949" cy="336801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ปทุมธานี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ตัดมุมสี่เหลี่ยมด้านเดียวกัน 22"/>
          <p:cNvSpPr/>
          <p:nvPr/>
        </p:nvSpPr>
        <p:spPr>
          <a:xfrm>
            <a:off x="6864117" y="6057173"/>
            <a:ext cx="675565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อยุธยา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ตัดมุมสี่เหลี่ยมด้านเดียวกัน 24"/>
          <p:cNvSpPr/>
          <p:nvPr/>
        </p:nvSpPr>
        <p:spPr>
          <a:xfrm>
            <a:off x="9281917" y="6048232"/>
            <a:ext cx="650543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สระบุรี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ตัดมุมสี่เหลี่ยมด้านเดียวกัน 26"/>
          <p:cNvSpPr/>
          <p:nvPr/>
        </p:nvSpPr>
        <p:spPr>
          <a:xfrm>
            <a:off x="10010497" y="6054897"/>
            <a:ext cx="650543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ลพบุรี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ตัดมุมสี่เหลี่ยมด้านเดียวกัน 27"/>
          <p:cNvSpPr/>
          <p:nvPr/>
        </p:nvSpPr>
        <p:spPr>
          <a:xfrm>
            <a:off x="4319295" y="6039130"/>
            <a:ext cx="694161" cy="361670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สิงห์บุรี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ตัดมุมสี่เหลี่ยมด้านเดียวกัน 31"/>
          <p:cNvSpPr/>
          <p:nvPr/>
        </p:nvSpPr>
        <p:spPr>
          <a:xfrm>
            <a:off x="5081421" y="6039131"/>
            <a:ext cx="751842" cy="36166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อ่างทอง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ตัดมุมสี่เหลี่ยมด้านเดียวกัน 32"/>
          <p:cNvSpPr/>
          <p:nvPr/>
        </p:nvSpPr>
        <p:spPr>
          <a:xfrm>
            <a:off x="5898139" y="6054897"/>
            <a:ext cx="896820" cy="345903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นครนายก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ตัดมุมสี่เหลี่ยมด้านเดียวกัน 33"/>
          <p:cNvSpPr/>
          <p:nvPr/>
        </p:nvSpPr>
        <p:spPr>
          <a:xfrm>
            <a:off x="2705085" y="6029252"/>
            <a:ext cx="859809" cy="371548"/>
          </a:xfrm>
          <a:prstGeom prst="snip2SameRect">
            <a:avLst/>
          </a:prstGeom>
          <a:solidFill>
            <a:schemeClr val="accent2"/>
          </a:solidFill>
          <a:ln w="28575">
            <a:solidFill>
              <a:srgbClr val="00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ประเทศ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8" name="รูปภาพ 37" descr="6ดาวน์โหลด.jpg"/>
          <p:cNvPicPr>
            <a:picLocks noChangeAspect="1"/>
          </p:cNvPicPr>
          <p:nvPr/>
        </p:nvPicPr>
        <p:blipFill>
          <a:blip r:embed="rId4" cstate="print"/>
          <a:srcRect l="8077" t="7478" r="7088" b="9306"/>
          <a:stretch>
            <a:fillRect/>
          </a:stretch>
        </p:blipFill>
        <p:spPr>
          <a:xfrm>
            <a:off x="141889" y="5454874"/>
            <a:ext cx="1860334" cy="118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ตัวเชื่อมต่อตรง 26"/>
          <p:cNvCxnSpPr/>
          <p:nvPr/>
        </p:nvCxnSpPr>
        <p:spPr>
          <a:xfrm>
            <a:off x="2677910" y="2990270"/>
            <a:ext cx="812359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แผนภูมิ 14"/>
          <p:cNvGraphicFramePr/>
          <p:nvPr/>
        </p:nvGraphicFramePr>
        <p:xfrm>
          <a:off x="1828800" y="1324304"/>
          <a:ext cx="8939048" cy="3889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ตาราง 22"/>
          <p:cNvGraphicFramePr>
            <a:graphicFrameLocks noGrp="1"/>
          </p:cNvGraphicFramePr>
          <p:nvPr/>
        </p:nvGraphicFramePr>
        <p:xfrm>
          <a:off x="817928" y="5671108"/>
          <a:ext cx="9485198" cy="64568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1774209"/>
                <a:gridCol w="873456"/>
                <a:gridCol w="696036"/>
                <a:gridCol w="682388"/>
                <a:gridCol w="914400"/>
                <a:gridCol w="723331"/>
                <a:gridCol w="846162"/>
                <a:gridCol w="709683"/>
                <a:gridCol w="777924"/>
                <a:gridCol w="750626"/>
                <a:gridCol w="736983"/>
              </a:tblGrid>
              <a:tr h="286909">
                <a:tc>
                  <a:txBody>
                    <a:bodyPr/>
                    <a:lstStyle/>
                    <a:p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ประเทศ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สิงห์บุรี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นครนายก</a:t>
                      </a:r>
                      <a:endParaRPr lang="th-TH" sz="12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นนทบุรี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ปทุมธานี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ลพบุรี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สระบุรี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อยุธยา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อ่างทอง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73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จำนวนผู้เสียชีวิต (คน)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374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32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200" b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สี่เหลี่ยมผืนผ้า 27"/>
          <p:cNvSpPr/>
          <p:nvPr/>
        </p:nvSpPr>
        <p:spPr>
          <a:xfrm>
            <a:off x="10789968" y="2846499"/>
            <a:ext cx="619560" cy="251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Q4</a:t>
            </a:r>
            <a:endParaRPr lang="th-TH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รูปห้าเหลี่ยม 29"/>
          <p:cNvSpPr/>
          <p:nvPr/>
        </p:nvSpPr>
        <p:spPr>
          <a:xfrm>
            <a:off x="13649" y="95536"/>
            <a:ext cx="8925635" cy="600501"/>
          </a:xfrm>
          <a:prstGeom prst="homePlate">
            <a:avLst/>
          </a:prstGeom>
          <a:ln w="190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7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อัตราการเสียชีวิตจากการจมน้ำของเด็กอายุน้อยกว่า 15 ปี </a:t>
            </a:r>
            <a:endParaRPr lang="th-TH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1" name="Picture 3" descr="H:\ \RHSO4_Logo_With_T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1289" y="40943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32" name="สี่เหลี่ยมผืนผ้า 31"/>
          <p:cNvSpPr/>
          <p:nvPr/>
        </p:nvSpPr>
        <p:spPr>
          <a:xfrm>
            <a:off x="375581" y="933819"/>
            <a:ext cx="16690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</a:t>
            </a:r>
          </a:p>
        </p:txBody>
      </p:sp>
      <p:sp>
        <p:nvSpPr>
          <p:cNvPr id="33" name="เครื่องหมายบั้ง 32"/>
          <p:cNvSpPr/>
          <p:nvPr/>
        </p:nvSpPr>
        <p:spPr>
          <a:xfrm>
            <a:off x="2074463" y="873457"/>
            <a:ext cx="2019868" cy="696035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&lt;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150 </a:t>
            </a:r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เครื่องหมายบั้ง 33"/>
          <p:cNvSpPr/>
          <p:nvPr/>
        </p:nvSpPr>
        <p:spPr>
          <a:xfrm>
            <a:off x="3973780" y="875731"/>
            <a:ext cx="2019868" cy="69603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&lt;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300 </a:t>
            </a:r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เครื่องหมายบั้ง 34"/>
          <p:cNvSpPr/>
          <p:nvPr/>
        </p:nvSpPr>
        <p:spPr>
          <a:xfrm>
            <a:off x="5857168" y="875731"/>
            <a:ext cx="2019868" cy="696035"/>
          </a:xfrm>
          <a:prstGeom prst="chevron">
            <a:avLst/>
          </a:prstGeom>
          <a:solidFill>
            <a:schemeClr val="accent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&lt;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450 </a:t>
            </a:r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เครื่องหมายบั้ง 35"/>
          <p:cNvSpPr/>
          <p:nvPr/>
        </p:nvSpPr>
        <p:spPr>
          <a:xfrm>
            <a:off x="7726908" y="875732"/>
            <a:ext cx="3355074" cy="696035"/>
          </a:xfrm>
          <a:prstGeom prst="chevron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&lt;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600 </a:t>
            </a:r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1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&lt;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5.0)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คำบรรยายภาพแบบลูกศรลง 36"/>
          <p:cNvSpPr/>
          <p:nvPr/>
        </p:nvSpPr>
        <p:spPr>
          <a:xfrm>
            <a:off x="3603008" y="2756856"/>
            <a:ext cx="709684" cy="600501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3.64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ตัดมุมสี่เหลี่ยมด้านเดียวกัน 37"/>
          <p:cNvSpPr/>
          <p:nvPr/>
        </p:nvSpPr>
        <p:spPr>
          <a:xfrm>
            <a:off x="3547242" y="5106518"/>
            <a:ext cx="642645" cy="316820"/>
          </a:xfrm>
          <a:prstGeom prst="snip2SameRec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เขต </a:t>
            </a:r>
            <a:r>
              <a:rPr lang="en-US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ตัดมุมสี่เหลี่ยมด้านเดียวกัน 38"/>
          <p:cNvSpPr/>
          <p:nvPr/>
        </p:nvSpPr>
        <p:spPr>
          <a:xfrm>
            <a:off x="5801712" y="5106673"/>
            <a:ext cx="722584" cy="312271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นนทบุรี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ตัดมุมสี่เหลี่ยมด้านเดียวกัน 39"/>
          <p:cNvSpPr/>
          <p:nvPr/>
        </p:nvSpPr>
        <p:spPr>
          <a:xfrm>
            <a:off x="6574707" y="5104402"/>
            <a:ext cx="780694" cy="312271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ปทุมธานี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ตัดมุมสี่เหลี่ยมด้านเดียวกัน 40"/>
          <p:cNvSpPr/>
          <p:nvPr/>
        </p:nvSpPr>
        <p:spPr>
          <a:xfrm>
            <a:off x="8763534" y="5129109"/>
            <a:ext cx="695776" cy="294230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อยุธยา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ตัดมุมสี่เหลี่ยมด้านเดียวกัน 41"/>
          <p:cNvSpPr/>
          <p:nvPr/>
        </p:nvSpPr>
        <p:spPr>
          <a:xfrm>
            <a:off x="8107474" y="5120168"/>
            <a:ext cx="595095" cy="303170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สระบุรี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ตัดมุมสี่เหลี่ยมด้านเดียวกัน 42"/>
          <p:cNvSpPr/>
          <p:nvPr/>
        </p:nvSpPr>
        <p:spPr>
          <a:xfrm>
            <a:off x="7409796" y="5111067"/>
            <a:ext cx="633914" cy="312271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ลพบุรี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ตัดมุมสี่เหลี่ยมด้านเดียวกัน 43"/>
          <p:cNvSpPr/>
          <p:nvPr/>
        </p:nvSpPr>
        <p:spPr>
          <a:xfrm>
            <a:off x="4234575" y="5111067"/>
            <a:ext cx="684269" cy="312271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สิงห์บุรี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ตัดมุมสี่เหลี่ยมด้านเดียวกัน 44"/>
          <p:cNvSpPr/>
          <p:nvPr/>
        </p:nvSpPr>
        <p:spPr>
          <a:xfrm>
            <a:off x="9514189" y="5111067"/>
            <a:ext cx="733395" cy="312271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อ่างทอง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ตัดมุมสี่เหลี่ยมด้านเดียวกัน 45"/>
          <p:cNvSpPr/>
          <p:nvPr/>
        </p:nvSpPr>
        <p:spPr>
          <a:xfrm>
            <a:off x="4966139" y="5111067"/>
            <a:ext cx="800886" cy="312271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นครนายก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กล่องข้อความ 14"/>
          <p:cNvSpPr txBox="1">
            <a:spLocks noChangeArrowheads="1"/>
          </p:cNvSpPr>
          <p:nvPr/>
        </p:nvSpPr>
        <p:spPr bwMode="auto">
          <a:xfrm>
            <a:off x="9968190" y="6516250"/>
            <a:ext cx="20906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ข้อมูลจาก </a:t>
            </a:r>
            <a:r>
              <a:rPr lang="th-TH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endParaRPr lang="th-TH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ตัดมุมสี่เหลี่ยมด้านเดียวกัน 24"/>
          <p:cNvSpPr/>
          <p:nvPr/>
        </p:nvSpPr>
        <p:spPr>
          <a:xfrm>
            <a:off x="2720851" y="5114853"/>
            <a:ext cx="779099" cy="308486"/>
          </a:xfrm>
          <a:prstGeom prst="snip2SameRect">
            <a:avLst/>
          </a:prstGeom>
          <a:solidFill>
            <a:schemeClr val="accent2"/>
          </a:solidFill>
          <a:ln w="28575">
            <a:solidFill>
              <a:srgbClr val="00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ประเทศ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9" name="รูปภาพ 28" descr="7ดาวน์โหลด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660" y="4540469"/>
            <a:ext cx="1983504" cy="930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ตัวเชื่อมต่อตรง 13"/>
          <p:cNvCxnSpPr/>
          <p:nvPr/>
        </p:nvCxnSpPr>
        <p:spPr>
          <a:xfrm>
            <a:off x="2345424" y="4152213"/>
            <a:ext cx="812359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แผนภูมิ 12"/>
          <p:cNvGraphicFramePr/>
          <p:nvPr/>
        </p:nvGraphicFramePr>
        <p:xfrm>
          <a:off x="1555845" y="1692322"/>
          <a:ext cx="9007523" cy="3766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สี่เหลี่ยมผืนผ้า 17"/>
          <p:cNvSpPr/>
          <p:nvPr/>
        </p:nvSpPr>
        <p:spPr>
          <a:xfrm>
            <a:off x="10484775" y="4022090"/>
            <a:ext cx="583558" cy="290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Q4</a:t>
            </a:r>
            <a:endParaRPr lang="th-TH" sz="2400" dirty="0">
              <a:solidFill>
                <a:schemeClr val="tx1"/>
              </a:solidFill>
            </a:endParaRPr>
          </a:p>
        </p:txBody>
      </p:sp>
      <p:graphicFrame>
        <p:nvGraphicFramePr>
          <p:cNvPr id="23" name="ตาราง 22"/>
          <p:cNvGraphicFramePr>
            <a:graphicFrameLocks noGrp="1"/>
          </p:cNvGraphicFramePr>
          <p:nvPr/>
        </p:nvGraphicFramePr>
        <p:xfrm>
          <a:off x="668741" y="5829712"/>
          <a:ext cx="9498841" cy="64568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1760560"/>
                <a:gridCol w="777922"/>
                <a:gridCol w="750627"/>
                <a:gridCol w="750628"/>
                <a:gridCol w="805218"/>
                <a:gridCol w="736979"/>
                <a:gridCol w="777922"/>
                <a:gridCol w="764275"/>
                <a:gridCol w="873456"/>
                <a:gridCol w="736979"/>
                <a:gridCol w="764275"/>
              </a:tblGrid>
              <a:tr h="286909">
                <a:tc>
                  <a:txBody>
                    <a:bodyPr/>
                    <a:lstStyle/>
                    <a:p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ประเทศ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นนทบุรี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ปทุมธานี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สิงห์บุรี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อยุธยา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อ่างทอง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นครนายก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ลพบุรี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สระบุรี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73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จำนวนผู้เสียชีวิต (คน)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9,634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1,390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150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235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54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234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83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82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261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291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ดาว 5 แฉก 24"/>
          <p:cNvSpPr/>
          <p:nvPr/>
        </p:nvSpPr>
        <p:spPr>
          <a:xfrm>
            <a:off x="9596698" y="1236057"/>
            <a:ext cx="351345" cy="324729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กล่องข้อความ 14"/>
          <p:cNvSpPr txBox="1">
            <a:spLocks noChangeArrowheads="1"/>
          </p:cNvSpPr>
          <p:nvPr/>
        </p:nvSpPr>
        <p:spPr bwMode="auto">
          <a:xfrm>
            <a:off x="9480623" y="6529612"/>
            <a:ext cx="26019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ฐาน จาก </a:t>
            </a:r>
            <a:r>
              <a:rPr lang="th-TH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endParaRPr lang="th-TH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รูปห้าเหลี่ยม 20"/>
          <p:cNvSpPr/>
          <p:nvPr/>
        </p:nvSpPr>
        <p:spPr>
          <a:xfrm>
            <a:off x="13650" y="95536"/>
            <a:ext cx="7151426" cy="600501"/>
          </a:xfrm>
          <a:prstGeom prst="homePlate">
            <a:avLst/>
          </a:prstGeom>
          <a:ln w="190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8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อัตราการเสียชีวิตจากการบาดเจ็บทางถนน</a:t>
            </a:r>
            <a:endParaRPr lang="th-TH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7" name="Picture 3" descr="H:\ \RHSO4_Logo_With_T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73131" y="40944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28" name="สี่เหลี่ยมผืนผ้า 27"/>
          <p:cNvSpPr/>
          <p:nvPr/>
        </p:nvSpPr>
        <p:spPr>
          <a:xfrm>
            <a:off x="375581" y="933819"/>
            <a:ext cx="16690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</a:t>
            </a:r>
          </a:p>
        </p:txBody>
      </p:sp>
      <p:sp>
        <p:nvSpPr>
          <p:cNvPr id="29" name="เครื่องหมายบั้ง 28"/>
          <p:cNvSpPr/>
          <p:nvPr/>
        </p:nvSpPr>
        <p:spPr>
          <a:xfrm>
            <a:off x="1910688" y="873457"/>
            <a:ext cx="2292823" cy="696035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ไม่เกิน 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2,997 </a:t>
            </a:r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เครื่องหมายบั้ง 29"/>
          <p:cNvSpPr/>
          <p:nvPr/>
        </p:nvSpPr>
        <p:spPr>
          <a:xfrm>
            <a:off x="3987427" y="875731"/>
            <a:ext cx="2249599" cy="69603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ไม่เกิน 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6,201 </a:t>
            </a:r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เครื่องหมายบั้ง 30"/>
          <p:cNvSpPr/>
          <p:nvPr/>
        </p:nvSpPr>
        <p:spPr>
          <a:xfrm>
            <a:off x="6020945" y="875731"/>
            <a:ext cx="2249598" cy="696035"/>
          </a:xfrm>
          <a:prstGeom prst="chevron">
            <a:avLst/>
          </a:prstGeom>
          <a:solidFill>
            <a:schemeClr val="accent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ไม่เกิน 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9,209 </a:t>
            </a:r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เครื่องหมายบั้ง 36"/>
          <p:cNvSpPr/>
          <p:nvPr/>
        </p:nvSpPr>
        <p:spPr>
          <a:xfrm>
            <a:off x="8054459" y="875732"/>
            <a:ext cx="3068465" cy="696035"/>
          </a:xfrm>
          <a:prstGeom prst="chevron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ไม่เกิน 18 ต่อแสนประชากร</a:t>
            </a:r>
            <a:endParaRPr lang="th-TH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ตัดมุมสี่เหลี่ยมด้านเดียวกัน 37"/>
          <p:cNvSpPr/>
          <p:nvPr/>
        </p:nvSpPr>
        <p:spPr>
          <a:xfrm>
            <a:off x="3236809" y="5338533"/>
            <a:ext cx="707404" cy="338919"/>
          </a:xfrm>
          <a:prstGeom prst="snip2SameRec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เขต </a:t>
            </a:r>
            <a:r>
              <a:rPr lang="en-US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ตัดมุมสี่เหลี่ยมด้านเดียวกัน 38"/>
          <p:cNvSpPr/>
          <p:nvPr/>
        </p:nvSpPr>
        <p:spPr>
          <a:xfrm>
            <a:off x="4030558" y="5340807"/>
            <a:ext cx="650543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นนทบุรี</a:t>
            </a:r>
            <a:endParaRPr lang="th-TH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ตัดมุมสี่เหลี่ยมด้านเดียวกัน 39"/>
          <p:cNvSpPr/>
          <p:nvPr/>
        </p:nvSpPr>
        <p:spPr>
          <a:xfrm>
            <a:off x="4769901" y="5338535"/>
            <a:ext cx="702859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ปทุมธานี</a:t>
            </a:r>
            <a:endParaRPr lang="th-TH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ตัดมุมสี่เหลี่ยมด้านเดียวกัน 40"/>
          <p:cNvSpPr/>
          <p:nvPr/>
        </p:nvSpPr>
        <p:spPr>
          <a:xfrm>
            <a:off x="6298460" y="5345358"/>
            <a:ext cx="675565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อยุธยา</a:t>
            </a:r>
            <a:endParaRPr lang="th-TH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ตัดมุมสี่เหลี่ยมด้านเดียวกัน 41"/>
          <p:cNvSpPr/>
          <p:nvPr/>
        </p:nvSpPr>
        <p:spPr>
          <a:xfrm>
            <a:off x="9451061" y="5352184"/>
            <a:ext cx="675574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สระบุรี</a:t>
            </a:r>
            <a:endParaRPr lang="th-TH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ตัดมุมสี่เหลี่ยมด้านเดียวกัน 42"/>
          <p:cNvSpPr/>
          <p:nvPr/>
        </p:nvSpPr>
        <p:spPr>
          <a:xfrm>
            <a:off x="8714128" y="5356731"/>
            <a:ext cx="650543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ลพบุรี</a:t>
            </a:r>
            <a:endParaRPr lang="th-TH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ตัดมุมสี่เหลี่ยมด้านเดียวกัน 43"/>
          <p:cNvSpPr/>
          <p:nvPr/>
        </p:nvSpPr>
        <p:spPr>
          <a:xfrm>
            <a:off x="5561458" y="5343082"/>
            <a:ext cx="650543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สิงห์บุรี</a:t>
            </a:r>
            <a:endParaRPr lang="th-TH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ตัดมุมสี่เหลี่ยมด้านเดียวกัน 44"/>
          <p:cNvSpPr/>
          <p:nvPr/>
        </p:nvSpPr>
        <p:spPr>
          <a:xfrm>
            <a:off x="7062763" y="5356730"/>
            <a:ext cx="702861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อ่างทอง</a:t>
            </a:r>
            <a:endParaRPr lang="th-TH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ตัดมุมสี่เหลี่ยมด้านเดียวกัน 45"/>
          <p:cNvSpPr/>
          <p:nvPr/>
        </p:nvSpPr>
        <p:spPr>
          <a:xfrm>
            <a:off x="7854204" y="5356730"/>
            <a:ext cx="771100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นครนายก</a:t>
            </a:r>
            <a:endParaRPr lang="th-TH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คำบรรยายภาพแบบลูกศรลง 46"/>
          <p:cNvSpPr/>
          <p:nvPr/>
        </p:nvSpPr>
        <p:spPr>
          <a:xfrm>
            <a:off x="3343701" y="2784145"/>
            <a:ext cx="709684" cy="600501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26.57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ตัดมุมสี่เหลี่ยมด้านเดียวกัน 31"/>
          <p:cNvSpPr/>
          <p:nvPr/>
        </p:nvSpPr>
        <p:spPr>
          <a:xfrm>
            <a:off x="2447513" y="5340808"/>
            <a:ext cx="707404" cy="338919"/>
          </a:xfrm>
          <a:prstGeom prst="snip2SameRect">
            <a:avLst/>
          </a:prstGeom>
          <a:solidFill>
            <a:schemeClr val="accent2"/>
          </a:solidFill>
          <a:ln w="28575">
            <a:solidFill>
              <a:srgbClr val="00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ประเทศ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3" name="รูปภาพ 32" descr="8ดาวน์โหลด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894" y="4780734"/>
            <a:ext cx="1718441" cy="1018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แผนภูมิ 15"/>
          <p:cNvGraphicFramePr/>
          <p:nvPr/>
        </p:nvGraphicFramePr>
        <p:xfrm>
          <a:off x="1132764" y="1787856"/>
          <a:ext cx="10532855" cy="394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ตาราง 11"/>
          <p:cNvGraphicFramePr>
            <a:graphicFrameLocks noGrp="1"/>
          </p:cNvGraphicFramePr>
          <p:nvPr/>
        </p:nvGraphicFramePr>
        <p:xfrm>
          <a:off x="1103585" y="5812056"/>
          <a:ext cx="10089933" cy="54775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77321"/>
                <a:gridCol w="890279"/>
                <a:gridCol w="800360"/>
                <a:gridCol w="772511"/>
                <a:gridCol w="772510"/>
                <a:gridCol w="756745"/>
                <a:gridCol w="742732"/>
                <a:gridCol w="754992"/>
                <a:gridCol w="740979"/>
                <a:gridCol w="835573"/>
                <a:gridCol w="945931"/>
              </a:tblGrid>
              <a:tr h="273433">
                <a:tc>
                  <a:txBody>
                    <a:bodyPr/>
                    <a:lstStyle/>
                    <a:p>
                      <a:pPr algn="ctr" fontAlgn="b"/>
                      <a:endParaRPr lang="th-TH" sz="1200" b="1" i="0" u="none" strike="noStrike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ประเทศ</a:t>
                      </a:r>
                      <a:endParaRPr lang="th-TH" sz="1200" b="1" i="0" u="none" strike="noStrike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 </a:t>
                      </a: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1200" b="1" i="0" u="none" strike="noStrike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นนทบุรี</a:t>
                      </a:r>
                      <a:endParaRPr lang="th-TH" sz="1200" b="1" i="0" u="none" strike="noStrike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ปทุมธานี</a:t>
                      </a:r>
                      <a:endParaRPr lang="th-TH" sz="1200" b="1" i="0" u="none" strike="noStrike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อยุธยา</a:t>
                      </a:r>
                      <a:endParaRPr lang="th-TH" sz="1200" b="1" i="0" u="none" strike="noStrike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สระบุรี</a:t>
                      </a:r>
                      <a:endParaRPr lang="th-TH" sz="1200" b="1" i="0" u="none" strike="noStrike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ลพบุรี</a:t>
                      </a:r>
                      <a:endParaRPr lang="th-TH" sz="1200" b="1" i="0" u="none" strike="noStrike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สิงห์บุรี</a:t>
                      </a:r>
                      <a:endParaRPr lang="th-TH" sz="1200" b="1" i="0" u="none" strike="noStrike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อ่างทอง</a:t>
                      </a:r>
                      <a:endParaRPr lang="th-TH" sz="1200" b="1" i="0" u="none" strike="noStrike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นครนายก</a:t>
                      </a:r>
                      <a:endParaRPr lang="th-TH" sz="1200" b="1" i="0" u="none" strike="noStrike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519">
                <a:tc>
                  <a:txBody>
                    <a:bodyPr/>
                    <a:lstStyle/>
                    <a:p>
                      <a:pPr algn="ctr"/>
                      <a:r>
                        <a:rPr lang="th-TH" sz="12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จำนวนผู้ป่วย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DM </a:t>
                      </a:r>
                      <a:r>
                        <a:rPr lang="th-TH" sz="12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รายใหม่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13,914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th-TH" sz="1200" b="1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</a:t>
                      </a:r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027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845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73</a:t>
                      </a:r>
                      <a:r>
                        <a:rPr lang="th-TH" sz="1200" b="1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54</a:t>
                      </a:r>
                      <a:r>
                        <a:rPr lang="th-TH" sz="1200" b="1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r>
                        <a:rPr lang="th-TH" sz="1200" b="1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840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266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223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th-TH" sz="1200" b="1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กล่องข้อความ 14"/>
          <p:cNvSpPr txBox="1">
            <a:spLocks noChangeArrowheads="1"/>
          </p:cNvSpPr>
          <p:nvPr/>
        </p:nvSpPr>
        <p:spPr bwMode="auto">
          <a:xfrm>
            <a:off x="8511642" y="6517527"/>
            <a:ext cx="36615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HDC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ข้อมูล ณ วันที่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กรกฎาคม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endParaRPr lang="th-TH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รูปห้าเหลี่ยม 27"/>
          <p:cNvSpPr/>
          <p:nvPr/>
        </p:nvSpPr>
        <p:spPr>
          <a:xfrm>
            <a:off x="13650" y="163776"/>
            <a:ext cx="8243246" cy="600501"/>
          </a:xfrm>
          <a:prstGeom prst="homePlate">
            <a:avLst/>
          </a:prstGeom>
          <a:ln w="190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9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อัตราผู้ป่วยเบาหวานรายใหม่จากกลุ่มเสี่ยงเบาหวาน</a:t>
            </a:r>
            <a:endParaRPr lang="th-TH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" name="Picture 3" descr="H:\ \RHSO4_Logo_With_T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1289" y="68239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31" name="สี่เหลี่ยมผืนผ้า 30"/>
          <p:cNvSpPr/>
          <p:nvPr/>
        </p:nvSpPr>
        <p:spPr>
          <a:xfrm>
            <a:off x="375581" y="974763"/>
            <a:ext cx="16690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</a:t>
            </a:r>
          </a:p>
        </p:txBody>
      </p:sp>
      <p:sp>
        <p:nvSpPr>
          <p:cNvPr id="32" name="เครื่องหมายบั้ง 31"/>
          <p:cNvSpPr/>
          <p:nvPr/>
        </p:nvSpPr>
        <p:spPr>
          <a:xfrm>
            <a:off x="2074463" y="914401"/>
            <a:ext cx="2019868" cy="696035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เครื่องหมายบั้ง 32"/>
          <p:cNvSpPr/>
          <p:nvPr/>
        </p:nvSpPr>
        <p:spPr>
          <a:xfrm>
            <a:off x="3973780" y="916675"/>
            <a:ext cx="2019868" cy="69603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เครื่องหมายบั้ง 33"/>
          <p:cNvSpPr/>
          <p:nvPr/>
        </p:nvSpPr>
        <p:spPr>
          <a:xfrm>
            <a:off x="5857168" y="916675"/>
            <a:ext cx="2019868" cy="696035"/>
          </a:xfrm>
          <a:prstGeom prst="chevron">
            <a:avLst/>
          </a:prstGeom>
          <a:solidFill>
            <a:schemeClr val="accent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เครื่องหมายบั้ง 34"/>
          <p:cNvSpPr/>
          <p:nvPr/>
        </p:nvSpPr>
        <p:spPr>
          <a:xfrm>
            <a:off x="7726908" y="916676"/>
            <a:ext cx="2645391" cy="696035"/>
          </a:xfrm>
          <a:prstGeom prst="chevron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ไม่เกินร้อยละ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3" name="ตัวเชื่อมต่อตรง 12"/>
          <p:cNvCxnSpPr/>
          <p:nvPr/>
        </p:nvCxnSpPr>
        <p:spPr>
          <a:xfrm>
            <a:off x="1859030" y="4600734"/>
            <a:ext cx="881351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สี่เหลี่ยมผืนผ้า 13"/>
          <p:cNvSpPr/>
          <p:nvPr/>
        </p:nvSpPr>
        <p:spPr>
          <a:xfrm>
            <a:off x="10686195" y="4429667"/>
            <a:ext cx="518603" cy="2924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Q4</a:t>
            </a:r>
            <a:endParaRPr lang="th-TH" sz="16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ตัดมุมสี่เหลี่ยมด้านเดียวกัน 19"/>
          <p:cNvSpPr/>
          <p:nvPr/>
        </p:nvSpPr>
        <p:spPr>
          <a:xfrm>
            <a:off x="3458375" y="5274686"/>
            <a:ext cx="687953" cy="337840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นนทบุรี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ตัดมุมสี่เหลี่ยมด้านเดียวกัน 20"/>
          <p:cNvSpPr/>
          <p:nvPr/>
        </p:nvSpPr>
        <p:spPr>
          <a:xfrm>
            <a:off x="4259515" y="5292726"/>
            <a:ext cx="769681" cy="319800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ปทุมธานี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ตัดมุมสี่เหลี่ยมด้านเดียวกัน 21"/>
          <p:cNvSpPr/>
          <p:nvPr/>
        </p:nvSpPr>
        <p:spPr>
          <a:xfrm>
            <a:off x="5160270" y="5292725"/>
            <a:ext cx="688734" cy="335566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อยุธยา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ตัดมุมสี่เหลี่ยมด้านเดียวกัน 22"/>
          <p:cNvSpPr/>
          <p:nvPr/>
        </p:nvSpPr>
        <p:spPr>
          <a:xfrm>
            <a:off x="5992785" y="5292725"/>
            <a:ext cx="723321" cy="335565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สระบุรี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ตัดมุมสี่เหลี่ยมด้านเดียวกัน 23"/>
          <p:cNvSpPr/>
          <p:nvPr/>
        </p:nvSpPr>
        <p:spPr>
          <a:xfrm>
            <a:off x="6825300" y="5292725"/>
            <a:ext cx="710615" cy="335566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ลพบุรี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ตัดมุมสี่เหลี่ยมด้านเดียวกัน 24"/>
          <p:cNvSpPr/>
          <p:nvPr/>
        </p:nvSpPr>
        <p:spPr>
          <a:xfrm>
            <a:off x="7667227" y="5292725"/>
            <a:ext cx="735788" cy="351331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สิงห์บุรี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ตัดมุมสี่เหลี่ยมด้านเดียวกัน 25"/>
          <p:cNvSpPr/>
          <p:nvPr/>
        </p:nvSpPr>
        <p:spPr>
          <a:xfrm>
            <a:off x="8531273" y="5292725"/>
            <a:ext cx="754612" cy="351331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อ่างทอง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ตัดมุมสี่เหลี่ยมด้านเดียวกัน 26"/>
          <p:cNvSpPr/>
          <p:nvPr/>
        </p:nvSpPr>
        <p:spPr>
          <a:xfrm>
            <a:off x="9406848" y="5292726"/>
            <a:ext cx="856500" cy="351330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นครนายก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ตัดมุมสี่เหลี่ยมด้านเดียวกัน 35"/>
          <p:cNvSpPr/>
          <p:nvPr/>
        </p:nvSpPr>
        <p:spPr>
          <a:xfrm>
            <a:off x="2687128" y="5284193"/>
            <a:ext cx="652810" cy="338919"/>
          </a:xfrm>
          <a:prstGeom prst="snip2SameRec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เขต </a:t>
            </a:r>
            <a:r>
              <a:rPr lang="en-US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ตัดมุมสี่เหลี่ยมด้านเดียวกัน 36"/>
          <p:cNvSpPr/>
          <p:nvPr/>
        </p:nvSpPr>
        <p:spPr>
          <a:xfrm>
            <a:off x="1806444" y="5288272"/>
            <a:ext cx="763335" cy="340018"/>
          </a:xfrm>
          <a:prstGeom prst="snip2SameRect">
            <a:avLst/>
          </a:prstGeom>
          <a:solidFill>
            <a:schemeClr val="accent2"/>
          </a:solidFill>
          <a:ln w="28575">
            <a:solidFill>
              <a:srgbClr val="00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ประเทศ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8" name="รูปภาพ 37" descr="9ดาวน์โหลด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596" y="4668242"/>
            <a:ext cx="1366148" cy="975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ตัวเชื่อมต่อตรง 15"/>
          <p:cNvCxnSpPr/>
          <p:nvPr/>
        </p:nvCxnSpPr>
        <p:spPr>
          <a:xfrm>
            <a:off x="2125913" y="2821798"/>
            <a:ext cx="9114896" cy="18711"/>
          </a:xfrm>
          <a:prstGeom prst="line">
            <a:avLst/>
          </a:prstGeom>
          <a:ln w="57150">
            <a:solidFill>
              <a:srgbClr val="00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กล่องข้อความ 14"/>
          <p:cNvSpPr txBox="1">
            <a:spLocks noChangeArrowheads="1"/>
          </p:cNvSpPr>
          <p:nvPr/>
        </p:nvSpPr>
        <p:spPr bwMode="auto">
          <a:xfrm>
            <a:off x="9599695" y="6447724"/>
            <a:ext cx="24096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ข้อมูลจาก </a:t>
            </a:r>
            <a:r>
              <a:rPr lang="th-TH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endParaRPr lang="th-TH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3" name="แผนภูมิ 12"/>
          <p:cNvGraphicFramePr/>
          <p:nvPr/>
        </p:nvGraphicFramePr>
        <p:xfrm>
          <a:off x="1288534" y="2134467"/>
          <a:ext cx="10330652" cy="4170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1225278" y="2671984"/>
            <a:ext cx="598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Q3</a:t>
            </a:r>
            <a:endParaRPr lang="th-TH" sz="2000" b="1" dirty="0"/>
          </a:p>
        </p:txBody>
      </p:sp>
      <p:sp>
        <p:nvSpPr>
          <p:cNvPr id="18" name="รูปห้าเหลี่ยม 17"/>
          <p:cNvSpPr/>
          <p:nvPr/>
        </p:nvSpPr>
        <p:spPr>
          <a:xfrm>
            <a:off x="13647" y="177423"/>
            <a:ext cx="10385947" cy="764272"/>
          </a:xfrm>
          <a:prstGeom prst="homePlate">
            <a:avLst/>
          </a:prstGeom>
          <a:ln w="190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10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ร้อยละของผู้ป่วย</a:t>
            </a:r>
            <a:r>
              <a:rPr lang="th-TH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ยาเสพติด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ที่หยุดเสพต่อเนื่อง 3 เดือน หลังจำหน่าย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จากการบำบัดรักษาตามเกณฑ์กำหนด (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 months remission rate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endParaRPr lang="th-TH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" name="Picture 3" descr="H:\ \RHSO4_Logo_With_T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1289" y="40943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23" name="สี่เหลี่ยมผืนผ้า 22"/>
          <p:cNvSpPr/>
          <p:nvPr/>
        </p:nvSpPr>
        <p:spPr>
          <a:xfrm>
            <a:off x="375582" y="1124891"/>
            <a:ext cx="16690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</a:t>
            </a:r>
          </a:p>
        </p:txBody>
      </p:sp>
      <p:sp>
        <p:nvSpPr>
          <p:cNvPr id="25" name="เครื่องหมายบั้ง 24"/>
          <p:cNvSpPr/>
          <p:nvPr/>
        </p:nvSpPr>
        <p:spPr>
          <a:xfrm>
            <a:off x="2074463" y="1064529"/>
            <a:ext cx="2019868" cy="696035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88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เครื่องหมายบั้ง 26"/>
          <p:cNvSpPr/>
          <p:nvPr/>
        </p:nvSpPr>
        <p:spPr>
          <a:xfrm>
            <a:off x="3973780" y="1066803"/>
            <a:ext cx="2019868" cy="69603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90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เครื่องหมายบั้ง 27"/>
          <p:cNvSpPr/>
          <p:nvPr/>
        </p:nvSpPr>
        <p:spPr>
          <a:xfrm>
            <a:off x="5857168" y="1066803"/>
            <a:ext cx="2019868" cy="696035"/>
          </a:xfrm>
          <a:prstGeom prst="chevron">
            <a:avLst/>
          </a:prstGeom>
          <a:solidFill>
            <a:schemeClr val="accent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92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เครื่องหมายบั้ง 28"/>
          <p:cNvSpPr/>
          <p:nvPr/>
        </p:nvSpPr>
        <p:spPr>
          <a:xfrm>
            <a:off x="7726909" y="1066804"/>
            <a:ext cx="2019868" cy="696035"/>
          </a:xfrm>
          <a:prstGeom prst="chevron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92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คำบรรยายภาพแบบลูกศรลง 18"/>
          <p:cNvSpPr/>
          <p:nvPr/>
        </p:nvSpPr>
        <p:spPr>
          <a:xfrm>
            <a:off x="3487009" y="2220353"/>
            <a:ext cx="709684" cy="600501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86.80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ตัดมุมสี่เหลี่ยมด้านเดียวกัน 21"/>
          <p:cNvSpPr/>
          <p:nvPr/>
        </p:nvSpPr>
        <p:spPr>
          <a:xfrm>
            <a:off x="3349310" y="5993640"/>
            <a:ext cx="686664" cy="344097"/>
          </a:xfrm>
          <a:prstGeom prst="snip2SameRec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เขต </a:t>
            </a:r>
            <a:r>
              <a:rPr lang="en-US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ตัดมุมสี่เหลี่ยมด้านเดียวกัน 23"/>
          <p:cNvSpPr/>
          <p:nvPr/>
        </p:nvSpPr>
        <p:spPr>
          <a:xfrm>
            <a:off x="9415845" y="5982266"/>
            <a:ext cx="806081" cy="353196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นนทบุรี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ตัดมุมสี่เหลี่ยมด้านเดียวกัน 25"/>
          <p:cNvSpPr/>
          <p:nvPr/>
        </p:nvSpPr>
        <p:spPr>
          <a:xfrm>
            <a:off x="6740889" y="5979995"/>
            <a:ext cx="870905" cy="353196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ปทุมธานี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ตัดมุมสี่เหลี่ยมด้านเดียวกัน 29"/>
          <p:cNvSpPr/>
          <p:nvPr/>
        </p:nvSpPr>
        <p:spPr>
          <a:xfrm>
            <a:off x="4147517" y="5986818"/>
            <a:ext cx="739793" cy="335154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อยุธยา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ตัดมุมสี่เหลี่ยมด้านเดียวกัน 30"/>
          <p:cNvSpPr/>
          <p:nvPr/>
        </p:nvSpPr>
        <p:spPr>
          <a:xfrm>
            <a:off x="7687973" y="5995762"/>
            <a:ext cx="699292" cy="341976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สระบุรี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ตัดมุมสี่เหลี่ยมด้านเดียวกัน 31"/>
          <p:cNvSpPr/>
          <p:nvPr/>
        </p:nvSpPr>
        <p:spPr>
          <a:xfrm>
            <a:off x="10308658" y="5984542"/>
            <a:ext cx="664157" cy="337430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ลพบุรี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ตัดมุมสี่เหลี่ยมด้านเดียวกัน 32"/>
          <p:cNvSpPr/>
          <p:nvPr/>
        </p:nvSpPr>
        <p:spPr>
          <a:xfrm>
            <a:off x="4968517" y="5968775"/>
            <a:ext cx="806081" cy="353196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สิงห์บุรี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ตัดมุมสี่เหลี่ยมด้านเดียวกัน 33"/>
          <p:cNvSpPr/>
          <p:nvPr/>
        </p:nvSpPr>
        <p:spPr>
          <a:xfrm>
            <a:off x="5864773" y="5968776"/>
            <a:ext cx="801958" cy="368961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อ่างทอง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ตัดมุมสี่เหลี่ยมด้านเดียวกัน 34"/>
          <p:cNvSpPr/>
          <p:nvPr/>
        </p:nvSpPr>
        <p:spPr>
          <a:xfrm>
            <a:off x="8467942" y="5984542"/>
            <a:ext cx="865254" cy="337430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นครนายก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ตัดมุมสี่เหลี่ยมด้านเดียวกัน 35"/>
          <p:cNvSpPr/>
          <p:nvPr/>
        </p:nvSpPr>
        <p:spPr>
          <a:xfrm>
            <a:off x="2364824" y="5975131"/>
            <a:ext cx="901168" cy="346842"/>
          </a:xfrm>
          <a:prstGeom prst="snip2SameRect">
            <a:avLst/>
          </a:prstGeom>
          <a:solidFill>
            <a:schemeClr val="accent2"/>
          </a:solidFill>
          <a:ln w="28575">
            <a:solidFill>
              <a:srgbClr val="00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ประเทศ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7" name="รูปภาพ 36" descr="10ดาวน์โหลด.jpg"/>
          <p:cNvPicPr>
            <a:picLocks noChangeAspect="1"/>
          </p:cNvPicPr>
          <p:nvPr/>
        </p:nvPicPr>
        <p:blipFill>
          <a:blip r:embed="rId4" cstate="print"/>
          <a:srcRect l="33632" t="13054" r="18920" b="18966"/>
          <a:stretch>
            <a:fillRect/>
          </a:stretch>
        </p:blipFill>
        <p:spPr>
          <a:xfrm>
            <a:off x="110362" y="5356450"/>
            <a:ext cx="1655375" cy="132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ตัวเชื่อมต่อตรง 24"/>
          <p:cNvCxnSpPr/>
          <p:nvPr/>
        </p:nvCxnSpPr>
        <p:spPr>
          <a:xfrm>
            <a:off x="2373851" y="4195931"/>
            <a:ext cx="8646246" cy="0"/>
          </a:xfrm>
          <a:prstGeom prst="line">
            <a:avLst/>
          </a:prstGeom>
          <a:ln w="57150">
            <a:solidFill>
              <a:srgbClr val="00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กล่องข้อความ 14"/>
          <p:cNvSpPr txBox="1">
            <a:spLocks noChangeArrowheads="1"/>
          </p:cNvSpPr>
          <p:nvPr/>
        </p:nvSpPr>
        <p:spPr bwMode="auto">
          <a:xfrm>
            <a:off x="9872655" y="6488668"/>
            <a:ext cx="20906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ข้อมูลจาก </a:t>
            </a:r>
            <a:r>
              <a:rPr lang="th-TH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endParaRPr lang="th-TH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5" name="แผนภูมิ 14"/>
          <p:cNvGraphicFramePr/>
          <p:nvPr/>
        </p:nvGraphicFramePr>
        <p:xfrm>
          <a:off x="1529255" y="2601310"/>
          <a:ext cx="9207063" cy="3547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1031790" y="3998822"/>
            <a:ext cx="598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Q3</a:t>
            </a:r>
            <a:endParaRPr lang="th-TH" sz="1800" b="1" dirty="0"/>
          </a:p>
        </p:txBody>
      </p:sp>
      <p:sp>
        <p:nvSpPr>
          <p:cNvPr id="28" name="รูปห้าเหลี่ยม 27"/>
          <p:cNvSpPr/>
          <p:nvPr/>
        </p:nvSpPr>
        <p:spPr>
          <a:xfrm>
            <a:off x="13648" y="204719"/>
            <a:ext cx="9867331" cy="805216"/>
          </a:xfrm>
          <a:prstGeom prst="homePlate">
            <a:avLst/>
          </a:prstGeom>
          <a:ln w="190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11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ร้อยละของโรงพยาบาลที่พัฒนาอนามัยสิ่งแวดล้อมได้ตามเกณฑ์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(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Green &amp; Clean Hospital)</a:t>
            </a:r>
            <a:endParaRPr lang="th-TH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9" name="Picture 3" descr="H:\ \RHSO4_Logo_With_T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1289" y="40943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30" name="สี่เหลี่ยมผืนผ้า 29"/>
          <p:cNvSpPr/>
          <p:nvPr/>
        </p:nvSpPr>
        <p:spPr>
          <a:xfrm>
            <a:off x="375582" y="1206779"/>
            <a:ext cx="16690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</a:t>
            </a:r>
          </a:p>
        </p:txBody>
      </p:sp>
      <p:sp>
        <p:nvSpPr>
          <p:cNvPr id="31" name="เครื่องหมายบั้ง 30"/>
          <p:cNvSpPr/>
          <p:nvPr/>
        </p:nvSpPr>
        <p:spPr>
          <a:xfrm>
            <a:off x="2074463" y="1146417"/>
            <a:ext cx="2019868" cy="696035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มีทีม มีแผน 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เครื่องหมายบั้ง 31"/>
          <p:cNvSpPr/>
          <p:nvPr/>
        </p:nvSpPr>
        <p:spPr>
          <a:xfrm>
            <a:off x="3973780" y="1148691"/>
            <a:ext cx="2019868" cy="69603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เครื่องหมายบั้ง 32"/>
          <p:cNvSpPr/>
          <p:nvPr/>
        </p:nvSpPr>
        <p:spPr>
          <a:xfrm>
            <a:off x="5857168" y="1148691"/>
            <a:ext cx="2019868" cy="696035"/>
          </a:xfrm>
          <a:prstGeom prst="chevron">
            <a:avLst/>
          </a:prstGeom>
          <a:solidFill>
            <a:schemeClr val="accent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60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เครื่องหมายบั้ง 33"/>
          <p:cNvSpPr/>
          <p:nvPr/>
        </p:nvSpPr>
        <p:spPr>
          <a:xfrm>
            <a:off x="7726908" y="1148692"/>
            <a:ext cx="2017593" cy="696035"/>
          </a:xfrm>
          <a:prstGeom prst="chevron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75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คำบรรยายภาพแบบลูกศรลง 34"/>
          <p:cNvSpPr/>
          <p:nvPr/>
        </p:nvSpPr>
        <p:spPr>
          <a:xfrm>
            <a:off x="3390769" y="2157525"/>
            <a:ext cx="709684" cy="600501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ตัดมุมสี่เหลี่ยมด้านเดียวกัน 39"/>
          <p:cNvSpPr/>
          <p:nvPr/>
        </p:nvSpPr>
        <p:spPr>
          <a:xfrm>
            <a:off x="3342481" y="6084941"/>
            <a:ext cx="756108" cy="388019"/>
          </a:xfrm>
          <a:prstGeom prst="snip2SameRec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เขต </a:t>
            </a:r>
            <a:r>
              <a:rPr lang="en-US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ตัดมุมสี่เหลี่ยมด้านเดียวกัน 40"/>
          <p:cNvSpPr/>
          <p:nvPr/>
        </p:nvSpPr>
        <p:spPr>
          <a:xfrm>
            <a:off x="8861679" y="6089332"/>
            <a:ext cx="723250" cy="3880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นนทบุรี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ตัดมุมสี่เหลี่ยมด้านเดียวกัน 41"/>
          <p:cNvSpPr/>
          <p:nvPr/>
        </p:nvSpPr>
        <p:spPr>
          <a:xfrm>
            <a:off x="6469334" y="6087061"/>
            <a:ext cx="781413" cy="3880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ปทุมธานี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ตัดมุมสี่เหลี่ยมด้านเดียวกัน 42"/>
          <p:cNvSpPr/>
          <p:nvPr/>
        </p:nvSpPr>
        <p:spPr>
          <a:xfrm>
            <a:off x="4154335" y="6078118"/>
            <a:ext cx="751069" cy="3880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อยุธยา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ตัดมุมสี่เหลี่ยมด้านเดียวกัน 43"/>
          <p:cNvSpPr/>
          <p:nvPr/>
        </p:nvSpPr>
        <p:spPr>
          <a:xfrm>
            <a:off x="7247226" y="6087062"/>
            <a:ext cx="723250" cy="3880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สระบุรี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ตัดมุมสี่เหลี่ยมด้านเดียวกัน 44"/>
          <p:cNvSpPr/>
          <p:nvPr/>
        </p:nvSpPr>
        <p:spPr>
          <a:xfrm>
            <a:off x="9618952" y="6091608"/>
            <a:ext cx="723250" cy="3880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ลพบุรี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ตัดมุมสี่เหลี่ยมด้านเดียวกัน 45"/>
          <p:cNvSpPr/>
          <p:nvPr/>
        </p:nvSpPr>
        <p:spPr>
          <a:xfrm>
            <a:off x="4936509" y="6091607"/>
            <a:ext cx="723250" cy="3880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สิงห์บุรี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ตัดมุมสี่เหลี่ยมด้านเดียวกัน 46"/>
          <p:cNvSpPr/>
          <p:nvPr/>
        </p:nvSpPr>
        <p:spPr>
          <a:xfrm>
            <a:off x="5691341" y="6091608"/>
            <a:ext cx="781415" cy="3880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อ่างทอง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ตัดมุมสี่เหลี่ยมด้านเดียวกัน 47"/>
          <p:cNvSpPr/>
          <p:nvPr/>
        </p:nvSpPr>
        <p:spPr>
          <a:xfrm>
            <a:off x="7986251" y="6091608"/>
            <a:ext cx="857281" cy="3880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นครนายก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ตัดมุมสี่เหลี่ยมด้านเดียวกัน 22"/>
          <p:cNvSpPr/>
          <p:nvPr/>
        </p:nvSpPr>
        <p:spPr>
          <a:xfrm>
            <a:off x="2484377" y="6076548"/>
            <a:ext cx="779101" cy="387314"/>
          </a:xfrm>
          <a:prstGeom prst="snip2SameRect">
            <a:avLst/>
          </a:prstGeom>
          <a:solidFill>
            <a:schemeClr val="accent2"/>
          </a:solidFill>
          <a:ln w="28575">
            <a:solidFill>
              <a:srgbClr val="00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ประเทศ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4" name="รูปภาพ 23" descr="ดาวน์โหลด.jpg"/>
          <p:cNvPicPr>
            <a:picLocks noChangeAspect="1"/>
          </p:cNvPicPr>
          <p:nvPr/>
        </p:nvPicPr>
        <p:blipFill>
          <a:blip r:embed="rId4" cstate="print"/>
          <a:srcRect b="14532"/>
          <a:stretch>
            <a:fillRect/>
          </a:stretch>
        </p:blipFill>
        <p:spPr>
          <a:xfrm>
            <a:off x="94596" y="5783828"/>
            <a:ext cx="1681060" cy="963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แผนภูมิ 14"/>
          <p:cNvGraphicFramePr/>
          <p:nvPr/>
        </p:nvGraphicFramePr>
        <p:xfrm>
          <a:off x="1753972" y="2520600"/>
          <a:ext cx="9786387" cy="3008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รูปห้าเหลี่ยม 24"/>
          <p:cNvSpPr/>
          <p:nvPr/>
        </p:nvSpPr>
        <p:spPr>
          <a:xfrm>
            <a:off x="13649" y="204719"/>
            <a:ext cx="8666327" cy="805216"/>
          </a:xfrm>
          <a:prstGeom prst="homePlate">
            <a:avLst/>
          </a:prstGeom>
          <a:ln w="190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12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ร้อยละของคลินิกหมอครอบครัวที่เปิดดำเนินการในพื้นที่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(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Primary Care Cluster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endParaRPr lang="th-TH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7" name="Picture 3" descr="H:\ \RHSO4_Logo_With_T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1289" y="40943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28" name="สี่เหลี่ยมผืนผ้า 27"/>
          <p:cNvSpPr/>
          <p:nvPr/>
        </p:nvSpPr>
        <p:spPr>
          <a:xfrm>
            <a:off x="375582" y="1315963"/>
            <a:ext cx="16690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</a:t>
            </a:r>
          </a:p>
        </p:txBody>
      </p:sp>
      <p:sp>
        <p:nvSpPr>
          <p:cNvPr id="29" name="เครื่องหมายบั้ง 28"/>
          <p:cNvSpPr/>
          <p:nvPr/>
        </p:nvSpPr>
        <p:spPr>
          <a:xfrm>
            <a:off x="2074463" y="1146417"/>
            <a:ext cx="2019868" cy="873452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endParaRPr lang="th-TH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เครื่องหมายบั้ง 29"/>
          <p:cNvSpPr/>
          <p:nvPr/>
        </p:nvSpPr>
        <p:spPr>
          <a:xfrm>
            <a:off x="3848671" y="1148691"/>
            <a:ext cx="2254161" cy="871178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6.52</a:t>
            </a:r>
          </a:p>
          <a:p>
            <a:pPr algn="ctr"/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212 </a:t>
            </a:r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ทีม)</a:t>
            </a:r>
            <a:endParaRPr lang="th-TH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เครื่องหมายบั้ง 30"/>
          <p:cNvSpPr/>
          <p:nvPr/>
        </p:nvSpPr>
        <p:spPr>
          <a:xfrm>
            <a:off x="5870816" y="1148690"/>
            <a:ext cx="2235954" cy="884825"/>
          </a:xfrm>
          <a:prstGeom prst="chevron">
            <a:avLst/>
          </a:prstGeom>
          <a:solidFill>
            <a:schemeClr val="accent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9.78</a:t>
            </a:r>
          </a:p>
          <a:p>
            <a:pPr algn="ctr"/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318 </a:t>
            </a:r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ทีม)</a:t>
            </a:r>
            <a:endParaRPr lang="th-TH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เครื่องหมายบั้ง 31"/>
          <p:cNvSpPr/>
          <p:nvPr/>
        </p:nvSpPr>
        <p:spPr>
          <a:xfrm>
            <a:off x="7863387" y="1148693"/>
            <a:ext cx="2249603" cy="884824"/>
          </a:xfrm>
          <a:prstGeom prst="chevron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11.72</a:t>
            </a:r>
          </a:p>
          <a:p>
            <a:pPr algn="ctr"/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381 </a:t>
            </a:r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ทีม)</a:t>
            </a:r>
            <a:endParaRPr lang="th-TH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กล่องข้อความ 14"/>
          <p:cNvSpPr txBox="1">
            <a:spLocks noChangeArrowheads="1"/>
          </p:cNvSpPr>
          <p:nvPr/>
        </p:nvSpPr>
        <p:spPr bwMode="auto">
          <a:xfrm>
            <a:off x="9872655" y="6529612"/>
            <a:ext cx="20906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ข้อมูลจาก </a:t>
            </a:r>
            <a:r>
              <a:rPr lang="th-TH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endParaRPr lang="th-TH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คำบรรยายภาพแบบลูกศรลง 33"/>
          <p:cNvSpPr/>
          <p:nvPr/>
        </p:nvSpPr>
        <p:spPr>
          <a:xfrm>
            <a:off x="4075743" y="2256118"/>
            <a:ext cx="559558" cy="450379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ตัดมุมสี่เหลี่ยมด้านเดียวกัน 40"/>
          <p:cNvSpPr/>
          <p:nvPr/>
        </p:nvSpPr>
        <p:spPr>
          <a:xfrm>
            <a:off x="3925324" y="5365836"/>
            <a:ext cx="693975" cy="357047"/>
          </a:xfrm>
          <a:prstGeom prst="snip2SameRec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เขต </a:t>
            </a:r>
            <a:r>
              <a:rPr lang="en-US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ตัดมุมสี่เหลี่ยมด้านเดียวกัน 41"/>
          <p:cNvSpPr/>
          <p:nvPr/>
        </p:nvSpPr>
        <p:spPr>
          <a:xfrm>
            <a:off x="9640328" y="5368110"/>
            <a:ext cx="701852" cy="323242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นนทบุรี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ตัดมุมสี่เหลี่ยมด้านเดียวกัน 42"/>
          <p:cNvSpPr/>
          <p:nvPr/>
        </p:nvSpPr>
        <p:spPr>
          <a:xfrm>
            <a:off x="7110249" y="5365838"/>
            <a:ext cx="804041" cy="34127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ปทุมธานี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ตัดมุมสี่เหลี่ยมด้านเดียวกัน 43"/>
          <p:cNvSpPr/>
          <p:nvPr/>
        </p:nvSpPr>
        <p:spPr>
          <a:xfrm>
            <a:off x="4686823" y="5359014"/>
            <a:ext cx="752283" cy="332337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อยุธยา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ตัดมุมสี่เหลี่ยมด้านเดียวกัน 44"/>
          <p:cNvSpPr/>
          <p:nvPr/>
        </p:nvSpPr>
        <p:spPr>
          <a:xfrm>
            <a:off x="7977353" y="5381605"/>
            <a:ext cx="710947" cy="325513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สระบุรี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ตัดมุมสี่เหลี่ยมด้านเดียวกัน 45"/>
          <p:cNvSpPr/>
          <p:nvPr/>
        </p:nvSpPr>
        <p:spPr>
          <a:xfrm>
            <a:off x="10383957" y="5370386"/>
            <a:ext cx="620376" cy="336731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ลพบุรี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ตัดมุมสี่เหลี่ยมด้านเดียวกัน 46"/>
          <p:cNvSpPr/>
          <p:nvPr/>
        </p:nvSpPr>
        <p:spPr>
          <a:xfrm>
            <a:off x="5502167" y="5354619"/>
            <a:ext cx="735141" cy="336732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สิงห์บุรี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ตัดมุมสี่เหลี่ยมด้านเดียวกัน 47"/>
          <p:cNvSpPr/>
          <p:nvPr/>
        </p:nvSpPr>
        <p:spPr>
          <a:xfrm>
            <a:off x="6290443" y="5354621"/>
            <a:ext cx="772510" cy="336731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อ่างทอง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ตัดมุมสี่เหลี่ยมด้านเดียวกัน 48"/>
          <p:cNvSpPr/>
          <p:nvPr/>
        </p:nvSpPr>
        <p:spPr>
          <a:xfrm>
            <a:off x="8734092" y="5370387"/>
            <a:ext cx="867112" cy="320965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นครนายก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0" name="ตาราง 49"/>
          <p:cNvGraphicFramePr>
            <a:graphicFrameLocks noGrp="1"/>
          </p:cNvGraphicFramePr>
          <p:nvPr/>
        </p:nvGraphicFramePr>
        <p:xfrm>
          <a:off x="860998" y="5857008"/>
          <a:ext cx="10454185" cy="59630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1692323"/>
                <a:gridCol w="1146412"/>
                <a:gridCol w="1119116"/>
                <a:gridCol w="709684"/>
                <a:gridCol w="791570"/>
                <a:gridCol w="968991"/>
                <a:gridCol w="996286"/>
                <a:gridCol w="869273"/>
                <a:gridCol w="1105262"/>
                <a:gridCol w="1055268"/>
              </a:tblGrid>
              <a:tr h="249106">
                <a:tc>
                  <a:txBody>
                    <a:bodyPr/>
                    <a:lstStyle/>
                    <a:p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อยุธยา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สิงห์บุรี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อ่างทอง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ปทุมธานี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สระบุรี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นครนายก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นนทบุรี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ลพบุรี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82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จำนวนการจัดตั้ง</a:t>
                      </a:r>
                      <a:r>
                        <a:rPr lang="th-TH" sz="12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PCC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PCC 55 </a:t>
                      </a:r>
                      <a:r>
                        <a:rPr lang="th-TH" sz="12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ทีม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 PCC 12 </a:t>
                      </a:r>
                      <a:r>
                        <a:rPr lang="th-TH" sz="12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ทีม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 </a:t>
                      </a:r>
                      <a:r>
                        <a:rPr lang="th-TH" sz="12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ทีม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</a:t>
                      </a:r>
                      <a:r>
                        <a:rPr lang="th-TH" sz="12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ทีม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 PCC 7 </a:t>
                      </a:r>
                      <a:r>
                        <a:rPr lang="th-TH" sz="12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ทีม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PCC 5 </a:t>
                      </a:r>
                      <a:r>
                        <a:rPr lang="th-TH" sz="12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ทีม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 </a:t>
                      </a:r>
                      <a:r>
                        <a:rPr lang="th-TH" sz="12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ทีม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 PCC 14 </a:t>
                      </a:r>
                      <a:r>
                        <a:rPr lang="th-TH" sz="12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ทีม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PCC 9 </a:t>
                      </a:r>
                      <a:r>
                        <a:rPr lang="th-TH" sz="12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ทีม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ตัดมุมสี่เหลี่ยมด้านเดียวกัน 21"/>
          <p:cNvSpPr/>
          <p:nvPr/>
        </p:nvSpPr>
        <p:spPr>
          <a:xfrm>
            <a:off x="3099219" y="5351335"/>
            <a:ext cx="763334" cy="355783"/>
          </a:xfrm>
          <a:prstGeom prst="snip2SameRect">
            <a:avLst/>
          </a:prstGeom>
          <a:solidFill>
            <a:schemeClr val="accent2"/>
          </a:solidFill>
          <a:ln w="28575">
            <a:solidFill>
              <a:srgbClr val="00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ประเทศ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3" name="รูปภาพ 22" descr="ดาวน์โหลด.png"/>
          <p:cNvPicPr>
            <a:picLocks noChangeAspect="1"/>
          </p:cNvPicPr>
          <p:nvPr/>
        </p:nvPicPr>
        <p:blipFill>
          <a:blip r:embed="rId4" cstate="print"/>
          <a:srcRect b="16667"/>
          <a:stretch>
            <a:fillRect/>
          </a:stretch>
        </p:blipFill>
        <p:spPr>
          <a:xfrm>
            <a:off x="157660" y="4603538"/>
            <a:ext cx="2132354" cy="1103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ตัวเชื่อมต่อตรง 32"/>
          <p:cNvCxnSpPr/>
          <p:nvPr/>
        </p:nvCxnSpPr>
        <p:spPr>
          <a:xfrm>
            <a:off x="2185445" y="3370998"/>
            <a:ext cx="8924696" cy="0"/>
          </a:xfrm>
          <a:prstGeom prst="line">
            <a:avLst/>
          </a:prstGeom>
          <a:ln w="57150">
            <a:solidFill>
              <a:srgbClr val="00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แผนภูมิ 20"/>
          <p:cNvGraphicFramePr/>
          <p:nvPr/>
        </p:nvGraphicFramePr>
        <p:xfrm>
          <a:off x="1596786" y="1801504"/>
          <a:ext cx="9734854" cy="453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กล่องข้อความ 19"/>
          <p:cNvSpPr txBox="1">
            <a:spLocks noChangeArrowheads="1"/>
          </p:cNvSpPr>
          <p:nvPr/>
        </p:nvSpPr>
        <p:spPr bwMode="auto">
          <a:xfrm>
            <a:off x="1128263" y="2617464"/>
            <a:ext cx="581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HT</a:t>
            </a:r>
            <a:endParaRPr lang="th-TH" sz="2000" b="1" dirty="0">
              <a:solidFill>
                <a:srgbClr val="0070C0"/>
              </a:solidFill>
            </a:endParaRPr>
          </a:p>
        </p:txBody>
      </p:sp>
      <p:sp>
        <p:nvSpPr>
          <p:cNvPr id="25" name="กล่องข้อความ 20"/>
          <p:cNvSpPr txBox="1">
            <a:spLocks noChangeArrowheads="1"/>
          </p:cNvSpPr>
          <p:nvPr/>
        </p:nvSpPr>
        <p:spPr bwMode="auto">
          <a:xfrm>
            <a:off x="1101275" y="3202401"/>
            <a:ext cx="608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DM</a:t>
            </a:r>
            <a:endParaRPr lang="th-TH" sz="2000" b="1" dirty="0">
              <a:solidFill>
                <a:srgbClr val="FF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076807" y="2628912"/>
            <a:ext cx="596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Q4</a:t>
            </a:r>
            <a:endParaRPr lang="th-TH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1086218" y="3212711"/>
            <a:ext cx="598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Q4</a:t>
            </a:r>
            <a:endParaRPr lang="th-TH" sz="1600" b="1" dirty="0"/>
          </a:p>
        </p:txBody>
      </p:sp>
      <p:cxnSp>
        <p:nvCxnSpPr>
          <p:cNvPr id="28" name="ตัวเชื่อมต่อตรง 27"/>
          <p:cNvCxnSpPr/>
          <p:nvPr/>
        </p:nvCxnSpPr>
        <p:spPr>
          <a:xfrm>
            <a:off x="2179168" y="2801164"/>
            <a:ext cx="8924696" cy="0"/>
          </a:xfrm>
          <a:prstGeom prst="line">
            <a:avLst/>
          </a:prstGeom>
          <a:ln w="57150">
            <a:solidFill>
              <a:srgbClr val="00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รูปห้าเหลี่ยม 28"/>
          <p:cNvSpPr/>
          <p:nvPr/>
        </p:nvSpPr>
        <p:spPr>
          <a:xfrm>
            <a:off x="13649" y="95536"/>
            <a:ext cx="9976512" cy="600501"/>
          </a:xfrm>
          <a:prstGeom prst="homePlate">
            <a:avLst/>
          </a:prstGeom>
          <a:ln w="190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13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ร้อยละของผู้ป่วยโรคเบาหวานและโรคความดันโลหิตสูงที่ควบคุมได้</a:t>
            </a:r>
            <a:endParaRPr lang="th-TH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7" name="Picture 3" descr="H:\ \RHSO4_Logo_With_Tex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41289" y="40943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38" name="สี่เหลี่ยมผืนผ้า 37"/>
          <p:cNvSpPr/>
          <p:nvPr/>
        </p:nvSpPr>
        <p:spPr>
          <a:xfrm>
            <a:off x="375581" y="933819"/>
            <a:ext cx="16690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</a:t>
            </a:r>
          </a:p>
        </p:txBody>
      </p:sp>
      <p:sp>
        <p:nvSpPr>
          <p:cNvPr id="40" name="เครื่องหมายบั้ง 39"/>
          <p:cNvSpPr/>
          <p:nvPr/>
        </p:nvSpPr>
        <p:spPr>
          <a:xfrm>
            <a:off x="2047164" y="873457"/>
            <a:ext cx="2047167" cy="873456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เครื่องหมายบั้ง 40"/>
          <p:cNvSpPr/>
          <p:nvPr/>
        </p:nvSpPr>
        <p:spPr>
          <a:xfrm>
            <a:off x="3973780" y="875731"/>
            <a:ext cx="2019868" cy="88483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เครื่องหมายบั้ง 41"/>
          <p:cNvSpPr/>
          <p:nvPr/>
        </p:nvSpPr>
        <p:spPr>
          <a:xfrm>
            <a:off x="5857168" y="875731"/>
            <a:ext cx="2019868" cy="898478"/>
          </a:xfrm>
          <a:prstGeom prst="chevron">
            <a:avLst/>
          </a:prstGeom>
          <a:solidFill>
            <a:schemeClr val="accent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เครื่องหมายบั้ง 42"/>
          <p:cNvSpPr/>
          <p:nvPr/>
        </p:nvSpPr>
        <p:spPr>
          <a:xfrm>
            <a:off x="7726906" y="875732"/>
            <a:ext cx="2672687" cy="912125"/>
          </a:xfrm>
          <a:prstGeom prst="chevron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DM </a:t>
            </a:r>
            <a:r>
              <a:rPr lang="en-US" sz="1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HT </a:t>
            </a:r>
            <a:r>
              <a:rPr lang="en-US" sz="1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  <a:endParaRPr lang="th-TH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กล่องข้อความ 14"/>
          <p:cNvSpPr txBox="1">
            <a:spLocks noChangeArrowheads="1"/>
          </p:cNvSpPr>
          <p:nvPr/>
        </p:nvSpPr>
        <p:spPr bwMode="auto">
          <a:xfrm>
            <a:off x="8511642" y="6503879"/>
            <a:ext cx="36615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HDC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ข้อมูล ณ วันที่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กรกฎาคม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endParaRPr lang="th-TH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ตัดมุมสี่เหลี่ยมด้านเดียวกัน 44"/>
          <p:cNvSpPr/>
          <p:nvPr/>
        </p:nvSpPr>
        <p:spPr>
          <a:xfrm>
            <a:off x="2313765" y="5842189"/>
            <a:ext cx="751523" cy="340246"/>
          </a:xfrm>
          <a:prstGeom prst="snip2SameRect">
            <a:avLst/>
          </a:prstGeom>
          <a:solidFill>
            <a:schemeClr val="accent2"/>
          </a:solidFill>
          <a:ln w="28575">
            <a:solidFill>
              <a:srgbClr val="00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ประเทศ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ตัดมุมสี่เหลี่ยมด้านเดียวกัน 45"/>
          <p:cNvSpPr/>
          <p:nvPr/>
        </p:nvSpPr>
        <p:spPr>
          <a:xfrm>
            <a:off x="3148553" y="5844457"/>
            <a:ext cx="718958" cy="337986"/>
          </a:xfrm>
          <a:prstGeom prst="snip2SameRec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เขต </a:t>
            </a:r>
            <a:r>
              <a:rPr lang="en-US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ตัดมุมสี่เหลี่ยมด้านเดียวกัน 46"/>
          <p:cNvSpPr/>
          <p:nvPr/>
        </p:nvSpPr>
        <p:spPr>
          <a:xfrm>
            <a:off x="3942395" y="5846731"/>
            <a:ext cx="716452" cy="337986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นนทบุรี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ตัดมุมสี่เหลี่ยมด้านเดียวกัน 47"/>
          <p:cNvSpPr/>
          <p:nvPr/>
        </p:nvSpPr>
        <p:spPr>
          <a:xfrm>
            <a:off x="4722593" y="5849005"/>
            <a:ext cx="774069" cy="337986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ปทุมธานี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ตัดมุมสี่เหลี่ยมด้านเดียวกัน 48"/>
          <p:cNvSpPr/>
          <p:nvPr/>
        </p:nvSpPr>
        <p:spPr>
          <a:xfrm>
            <a:off x="5555107" y="5849005"/>
            <a:ext cx="716452" cy="337986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อยุธยา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ตัดมุมสี่เหลี่ยมด้านเดียวกัน 49"/>
          <p:cNvSpPr/>
          <p:nvPr/>
        </p:nvSpPr>
        <p:spPr>
          <a:xfrm>
            <a:off x="6346677" y="5849006"/>
            <a:ext cx="716452" cy="337986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สระบุรี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ตัดมุมสี่เหลี่ยมด้านเดียวกัน 50"/>
          <p:cNvSpPr/>
          <p:nvPr/>
        </p:nvSpPr>
        <p:spPr>
          <a:xfrm>
            <a:off x="7138247" y="5849005"/>
            <a:ext cx="716452" cy="337986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ลพบุรี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ตัดมุมสี่เหลี่ยมด้านเดียวกัน 51"/>
          <p:cNvSpPr/>
          <p:nvPr/>
        </p:nvSpPr>
        <p:spPr>
          <a:xfrm>
            <a:off x="7929818" y="5849004"/>
            <a:ext cx="716452" cy="337986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สิงห์บุรี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ตัดมุมสี่เหลี่ยมด้านเดียวกัน 52"/>
          <p:cNvSpPr/>
          <p:nvPr/>
        </p:nvSpPr>
        <p:spPr>
          <a:xfrm>
            <a:off x="8707740" y="5849005"/>
            <a:ext cx="774071" cy="337986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อ่างทอง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ตัดมุมสี่เหลี่ยมด้านเดียวกัน 53"/>
          <p:cNvSpPr/>
          <p:nvPr/>
        </p:nvSpPr>
        <p:spPr>
          <a:xfrm>
            <a:off x="9540250" y="5849007"/>
            <a:ext cx="849224" cy="337986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นครนายก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คำบรรยายภาพแบบลูกศรลง 54"/>
          <p:cNvSpPr/>
          <p:nvPr/>
        </p:nvSpPr>
        <p:spPr>
          <a:xfrm>
            <a:off x="3111687" y="4285394"/>
            <a:ext cx="477674" cy="382140"/>
          </a:xfrm>
          <a:prstGeom prst="downArrowCallout">
            <a:avLst/>
          </a:prstGeom>
          <a:solidFill>
            <a:schemeClr val="accent6"/>
          </a:solidFill>
          <a:ln w="190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14.80</a:t>
            </a:r>
            <a:endParaRPr lang="th-TH" sz="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คำบรรยายภาพแบบลูกศรลง 55"/>
          <p:cNvSpPr/>
          <p:nvPr/>
        </p:nvSpPr>
        <p:spPr>
          <a:xfrm>
            <a:off x="3455155" y="3987420"/>
            <a:ext cx="477674" cy="382140"/>
          </a:xfrm>
          <a:prstGeom prst="downArrowCallout">
            <a:avLst>
              <a:gd name="adj1" fmla="val 25000"/>
              <a:gd name="adj2" fmla="val 21429"/>
              <a:gd name="adj3" fmla="val 25000"/>
              <a:gd name="adj4" fmla="val 64977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18.73</a:t>
            </a:r>
            <a:endParaRPr lang="th-TH" sz="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ตัวเชื่อมต่อตรง 20"/>
          <p:cNvCxnSpPr/>
          <p:nvPr/>
        </p:nvCxnSpPr>
        <p:spPr>
          <a:xfrm flipV="1">
            <a:off x="2670647" y="3112640"/>
            <a:ext cx="8302153" cy="1"/>
          </a:xfrm>
          <a:prstGeom prst="line">
            <a:avLst/>
          </a:prstGeom>
          <a:ln w="57150">
            <a:solidFill>
              <a:srgbClr val="00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แผนภูมิ 17"/>
          <p:cNvGraphicFramePr/>
          <p:nvPr/>
        </p:nvGraphicFramePr>
        <p:xfrm>
          <a:off x="1842449" y="1961850"/>
          <a:ext cx="8853867" cy="479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0941504" y="2927052"/>
            <a:ext cx="52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Q4</a:t>
            </a:r>
            <a:endParaRPr lang="th-TH" sz="1800" b="1" dirty="0"/>
          </a:p>
        </p:txBody>
      </p:sp>
      <p:sp>
        <p:nvSpPr>
          <p:cNvPr id="25" name="รูปห้าเหลี่ยม 24"/>
          <p:cNvSpPr/>
          <p:nvPr/>
        </p:nvSpPr>
        <p:spPr>
          <a:xfrm>
            <a:off x="13649" y="204720"/>
            <a:ext cx="10904560" cy="928046"/>
          </a:xfrm>
          <a:prstGeom prst="homePlate">
            <a:avLst/>
          </a:prstGeom>
          <a:ln w="190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14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ร้อยละของผู้ป่วยเบาหวาน ความดันโลหิตสูง ที่ขึ้นทะเบียน ได้รับการประเมิน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โอกาสเสี่ยงต่อโรคหัวใจและหลอดเลือด (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CVD Risk) </a:t>
            </a:r>
            <a:endParaRPr lang="th-TH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7" name="Picture 3" descr="H:\ \RHSO4_Logo_With_T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1289" y="204719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32" name="สี่เหลี่ยมผืนผ้า 31"/>
          <p:cNvSpPr/>
          <p:nvPr/>
        </p:nvSpPr>
        <p:spPr>
          <a:xfrm>
            <a:off x="375581" y="1384203"/>
            <a:ext cx="16690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</a:t>
            </a:r>
          </a:p>
        </p:txBody>
      </p:sp>
      <p:sp>
        <p:nvSpPr>
          <p:cNvPr id="33" name="เครื่องหมายบั้ง 32"/>
          <p:cNvSpPr/>
          <p:nvPr/>
        </p:nvSpPr>
        <p:spPr>
          <a:xfrm>
            <a:off x="2074463" y="1323841"/>
            <a:ext cx="2019868" cy="696035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เครื่องหมายบั้ง 33"/>
          <p:cNvSpPr/>
          <p:nvPr/>
        </p:nvSpPr>
        <p:spPr>
          <a:xfrm>
            <a:off x="3973780" y="1326115"/>
            <a:ext cx="2019868" cy="69603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เครื่องหมายบั้ง 34"/>
          <p:cNvSpPr/>
          <p:nvPr/>
        </p:nvSpPr>
        <p:spPr>
          <a:xfrm>
            <a:off x="5857168" y="1326115"/>
            <a:ext cx="2019868" cy="696035"/>
          </a:xfrm>
          <a:prstGeom prst="chevron">
            <a:avLst/>
          </a:prstGeom>
          <a:solidFill>
            <a:schemeClr val="accent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เครื่องหมายบั้ง 35"/>
          <p:cNvSpPr/>
          <p:nvPr/>
        </p:nvSpPr>
        <p:spPr>
          <a:xfrm>
            <a:off x="7726909" y="1326116"/>
            <a:ext cx="2019868" cy="696035"/>
          </a:xfrm>
          <a:prstGeom prst="chevron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80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กล่องข้อความ 14"/>
          <p:cNvSpPr txBox="1">
            <a:spLocks noChangeArrowheads="1"/>
          </p:cNvSpPr>
          <p:nvPr/>
        </p:nvSpPr>
        <p:spPr bwMode="auto">
          <a:xfrm>
            <a:off x="8443402" y="6503879"/>
            <a:ext cx="36615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HDC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ข้อมูล ณ วันที่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กรกฎาคม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endParaRPr lang="th-TH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คำบรรยายภาพแบบลูกศรลง 39"/>
          <p:cNvSpPr/>
          <p:nvPr/>
        </p:nvSpPr>
        <p:spPr>
          <a:xfrm>
            <a:off x="3593598" y="2543666"/>
            <a:ext cx="709684" cy="600501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73.40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ตัดมุมสี่เหลี่ยมด้านเดียวกัน 41"/>
          <p:cNvSpPr/>
          <p:nvPr/>
        </p:nvSpPr>
        <p:spPr>
          <a:xfrm>
            <a:off x="2756847" y="5882201"/>
            <a:ext cx="682387" cy="341185"/>
          </a:xfrm>
          <a:prstGeom prst="snip2SameRect">
            <a:avLst/>
          </a:prstGeom>
          <a:solidFill>
            <a:schemeClr val="accent2"/>
          </a:solidFill>
          <a:ln w="28575">
            <a:solidFill>
              <a:srgbClr val="00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ประเทศ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ตัดมุมสี่เหลี่ยมด้านเดียวกัน 42"/>
          <p:cNvSpPr/>
          <p:nvPr/>
        </p:nvSpPr>
        <p:spPr>
          <a:xfrm>
            <a:off x="3523397" y="5884476"/>
            <a:ext cx="652818" cy="338919"/>
          </a:xfrm>
          <a:prstGeom prst="snip2SameRec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เขต </a:t>
            </a:r>
            <a:r>
              <a:rPr lang="en-US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ตัดมุมสี่เหลี่ยมด้านเดียวกัน 43"/>
          <p:cNvSpPr/>
          <p:nvPr/>
        </p:nvSpPr>
        <p:spPr>
          <a:xfrm>
            <a:off x="9544330" y="5886749"/>
            <a:ext cx="650543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นนทบุรี</a:t>
            </a:r>
            <a:endParaRPr lang="th-TH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ตัดมุมสี่เหลี่ยมด้านเดียวกัน 44"/>
          <p:cNvSpPr/>
          <p:nvPr/>
        </p:nvSpPr>
        <p:spPr>
          <a:xfrm>
            <a:off x="6489510" y="5889023"/>
            <a:ext cx="702859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ปทุมธานี</a:t>
            </a:r>
            <a:endParaRPr lang="th-TH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ตัดมุมสี่เหลี่ยมด้านเดียวกัน 45"/>
          <p:cNvSpPr/>
          <p:nvPr/>
        </p:nvSpPr>
        <p:spPr>
          <a:xfrm>
            <a:off x="7267432" y="5889024"/>
            <a:ext cx="650543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อยุธยา</a:t>
            </a:r>
            <a:endParaRPr lang="th-TH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ตัดมุมสี่เหลี่ยมด้านเดียวกัน 46"/>
          <p:cNvSpPr/>
          <p:nvPr/>
        </p:nvSpPr>
        <p:spPr>
          <a:xfrm>
            <a:off x="8823275" y="5889025"/>
            <a:ext cx="650543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สระบุรี</a:t>
            </a:r>
            <a:endParaRPr lang="th-TH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ตัดมุมสี่เหลี่ยมด้านเดียวกัน 47"/>
          <p:cNvSpPr/>
          <p:nvPr/>
        </p:nvSpPr>
        <p:spPr>
          <a:xfrm>
            <a:off x="5766177" y="5889024"/>
            <a:ext cx="650543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ลพบุรี</a:t>
            </a:r>
            <a:endParaRPr lang="th-TH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ตัดมุมสี่เหลี่ยมด้านเดียวกัน 48"/>
          <p:cNvSpPr/>
          <p:nvPr/>
        </p:nvSpPr>
        <p:spPr>
          <a:xfrm>
            <a:off x="5042848" y="5889022"/>
            <a:ext cx="650543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สิงห์บุรี</a:t>
            </a:r>
            <a:endParaRPr lang="th-TH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ตัดมุมสี่เหลี่ยมด้านเดียวกัน 49"/>
          <p:cNvSpPr/>
          <p:nvPr/>
        </p:nvSpPr>
        <p:spPr>
          <a:xfrm>
            <a:off x="4264926" y="5889023"/>
            <a:ext cx="702861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อ่างทอง</a:t>
            </a:r>
            <a:endParaRPr lang="th-TH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ตัดมุมสี่เหลี่ยมด้านเดียวกัน 50"/>
          <p:cNvSpPr/>
          <p:nvPr/>
        </p:nvSpPr>
        <p:spPr>
          <a:xfrm>
            <a:off x="7990760" y="5889025"/>
            <a:ext cx="757454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นครนายก</a:t>
            </a:r>
            <a:endParaRPr lang="th-TH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ตัวเชื่อมต่อตรง 16"/>
          <p:cNvCxnSpPr/>
          <p:nvPr/>
        </p:nvCxnSpPr>
        <p:spPr>
          <a:xfrm>
            <a:off x="2539812" y="4435758"/>
            <a:ext cx="83101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แผนภูมิ 14"/>
          <p:cNvGraphicFramePr/>
          <p:nvPr/>
        </p:nvGraphicFramePr>
        <p:xfrm>
          <a:off x="1934097" y="1655381"/>
          <a:ext cx="8672567" cy="4376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0857028" y="4254799"/>
            <a:ext cx="532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Q4</a:t>
            </a:r>
            <a:endParaRPr lang="th-TH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รูปห้าเหลี่ยม 26"/>
          <p:cNvSpPr/>
          <p:nvPr/>
        </p:nvSpPr>
        <p:spPr>
          <a:xfrm>
            <a:off x="13650" y="191072"/>
            <a:ext cx="7342494" cy="600501"/>
          </a:xfrm>
          <a:prstGeom prst="homePlate">
            <a:avLst/>
          </a:prstGeom>
          <a:ln w="190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15  </a:t>
            </a: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อัตราตายของผู้ป่วยโรคหลอดเลือดสมอง</a:t>
            </a:r>
            <a:endParaRPr lang="th-TH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2" name="Picture 3" descr="H:\ \RHSO4_Logo_With_T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1289" y="68239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33" name="สี่เหลี่ยมผืนผ้า 32"/>
          <p:cNvSpPr/>
          <p:nvPr/>
        </p:nvSpPr>
        <p:spPr>
          <a:xfrm>
            <a:off x="375581" y="1043003"/>
            <a:ext cx="16690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</a:t>
            </a:r>
          </a:p>
        </p:txBody>
      </p:sp>
      <p:sp>
        <p:nvSpPr>
          <p:cNvPr id="34" name="เครื่องหมายบั้ง 33"/>
          <p:cNvSpPr/>
          <p:nvPr/>
        </p:nvSpPr>
        <p:spPr>
          <a:xfrm>
            <a:off x="2074463" y="982641"/>
            <a:ext cx="2019868" cy="696035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เครื่องหมายบั้ง 34"/>
          <p:cNvSpPr/>
          <p:nvPr/>
        </p:nvSpPr>
        <p:spPr>
          <a:xfrm>
            <a:off x="3973780" y="984915"/>
            <a:ext cx="2019868" cy="69603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เครื่องหมายบั้ง 35"/>
          <p:cNvSpPr/>
          <p:nvPr/>
        </p:nvSpPr>
        <p:spPr>
          <a:xfrm>
            <a:off x="5857168" y="984915"/>
            <a:ext cx="2019868" cy="696035"/>
          </a:xfrm>
          <a:prstGeom prst="chevron">
            <a:avLst/>
          </a:prstGeom>
          <a:solidFill>
            <a:schemeClr val="accent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เครื่องหมายบั้ง 36"/>
          <p:cNvSpPr/>
          <p:nvPr/>
        </p:nvSpPr>
        <p:spPr>
          <a:xfrm>
            <a:off x="7726908" y="984916"/>
            <a:ext cx="2440674" cy="696035"/>
          </a:xfrm>
          <a:prstGeom prst="chevron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น้อยกว่าร้อยละ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คำบรรยายภาพแบบลูกศรลง 41"/>
          <p:cNvSpPr/>
          <p:nvPr/>
        </p:nvSpPr>
        <p:spPr>
          <a:xfrm>
            <a:off x="3548419" y="2634026"/>
            <a:ext cx="709684" cy="600501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12.18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ตัดมุมสี่เหลี่ยมด้านเดียวกัน 43"/>
          <p:cNvSpPr/>
          <p:nvPr/>
        </p:nvSpPr>
        <p:spPr>
          <a:xfrm>
            <a:off x="3430704" y="5754259"/>
            <a:ext cx="698155" cy="350684"/>
          </a:xfrm>
          <a:prstGeom prst="snip2SameRec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เขต </a:t>
            </a:r>
            <a:r>
              <a:rPr lang="en-US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ตัดมุมสี่เหลี่ยมด้านเดียวกัน 44"/>
          <p:cNvSpPr/>
          <p:nvPr/>
        </p:nvSpPr>
        <p:spPr>
          <a:xfrm>
            <a:off x="9488802" y="5754415"/>
            <a:ext cx="695722" cy="350684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นนทบุรี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ตัดมุมสี่เหลี่ยมด้านเดียวกัน 45"/>
          <p:cNvSpPr/>
          <p:nvPr/>
        </p:nvSpPr>
        <p:spPr>
          <a:xfrm>
            <a:off x="8723750" y="5758806"/>
            <a:ext cx="751671" cy="350684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ปทุมธานี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ตัดมุมสี่เหลี่ยมด้านเดียวกัน 46"/>
          <p:cNvSpPr/>
          <p:nvPr/>
        </p:nvSpPr>
        <p:spPr>
          <a:xfrm>
            <a:off x="7995244" y="5756689"/>
            <a:ext cx="695722" cy="350684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อยุธยา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ตัดมุมสี่เหลี่ยมด้านเดียวกัน 47"/>
          <p:cNvSpPr/>
          <p:nvPr/>
        </p:nvSpPr>
        <p:spPr>
          <a:xfrm>
            <a:off x="6526699" y="5756690"/>
            <a:ext cx="695722" cy="350684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สระบุรี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ตัดมุมสี่เหลี่ยมด้านเดียวกัน 48"/>
          <p:cNvSpPr/>
          <p:nvPr/>
        </p:nvSpPr>
        <p:spPr>
          <a:xfrm>
            <a:off x="5786664" y="5758808"/>
            <a:ext cx="695722" cy="350684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ลพบุรี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ตัดมุมสี่เหลี่ยมด้านเดียวกัน 49"/>
          <p:cNvSpPr/>
          <p:nvPr/>
        </p:nvSpPr>
        <p:spPr>
          <a:xfrm>
            <a:off x="7268857" y="5756687"/>
            <a:ext cx="695722" cy="350684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สิงห์บุรี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ตัดมุมสี่เหลี่ยมด้านเดียวกัน 50"/>
          <p:cNvSpPr/>
          <p:nvPr/>
        </p:nvSpPr>
        <p:spPr>
          <a:xfrm>
            <a:off x="5013435" y="5758805"/>
            <a:ext cx="741807" cy="342451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อ่างทอง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ตัดมุมสี่เหลี่ยมด้านเดียวกัน 51"/>
          <p:cNvSpPr/>
          <p:nvPr/>
        </p:nvSpPr>
        <p:spPr>
          <a:xfrm>
            <a:off x="4163757" y="5745160"/>
            <a:ext cx="810058" cy="350684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นครนายก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กล่องข้อความ 14"/>
          <p:cNvSpPr txBox="1">
            <a:spLocks noChangeArrowheads="1"/>
          </p:cNvSpPr>
          <p:nvPr/>
        </p:nvSpPr>
        <p:spPr bwMode="auto">
          <a:xfrm>
            <a:off x="8443402" y="6503879"/>
            <a:ext cx="36615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HDC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ข้อมูล ณ วันที่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กรกฎาคม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endParaRPr lang="th-TH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ตัดมุมสี่เหลี่ยมด้านเดียวกัน 23"/>
          <p:cNvSpPr/>
          <p:nvPr/>
        </p:nvSpPr>
        <p:spPr>
          <a:xfrm>
            <a:off x="2642018" y="5749394"/>
            <a:ext cx="747569" cy="351862"/>
          </a:xfrm>
          <a:prstGeom prst="snip2SameRect">
            <a:avLst/>
          </a:prstGeom>
          <a:solidFill>
            <a:schemeClr val="accent2"/>
          </a:solidFill>
          <a:ln w="28575">
            <a:solidFill>
              <a:srgbClr val="00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ประเทศ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5" name="รูปภาพ 24" descr="strok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451" y="4281871"/>
            <a:ext cx="1638301" cy="2306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สี่เหลี่ยมมุมมน 26"/>
          <p:cNvSpPr/>
          <p:nvPr/>
        </p:nvSpPr>
        <p:spPr>
          <a:xfrm>
            <a:off x="6463863" y="4913200"/>
            <a:ext cx="5491576" cy="14330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26.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ร้อยละของการจัดซื้อร่วมของยา เวชภัณฑ์ที่ไม่ใช่ยา </a:t>
            </a:r>
          </a:p>
          <a:p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วัสดุวิทยาศาสตร์ และวัสดุทันตก</a:t>
            </a:r>
            <a:r>
              <a:rPr lang="th-TH" sz="1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รรม</a:t>
            </a:r>
            <a:endParaRPr lang="en-US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27.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ร้อยละของจังหวัดและหน่วยบริการที่ผ่านเกณฑ์คุณภาพข้อมูล</a:t>
            </a:r>
            <a:endParaRPr lang="en-US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28.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ร้อยละของหน่วยบริการที่ประสบภาวะวิกฤติทางการเงิน</a:t>
            </a:r>
            <a:endParaRPr lang="en-US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th-TH" sz="1000" dirty="0"/>
          </a:p>
        </p:txBody>
      </p:sp>
      <p:sp>
        <p:nvSpPr>
          <p:cNvPr id="26" name="สี่เหลี่ยมมุมมน 25"/>
          <p:cNvSpPr/>
          <p:nvPr/>
        </p:nvSpPr>
        <p:spPr>
          <a:xfrm>
            <a:off x="245659" y="4940494"/>
            <a:ext cx="5520365" cy="1378424"/>
          </a:xfrm>
          <a:prstGeom prst="roundRect">
            <a:avLst/>
          </a:prstGeom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24.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ระดับความสำเร็จของเขตสุขภาพที่มีการบริหารจัดการ</a:t>
            </a:r>
          </a:p>
          <a:p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ระบบการผลิตและพัฒนากำลังคนได้ตามเกณฑ์เป้าหมายที่กำหนด</a:t>
            </a:r>
            <a:endParaRPr lang="en-US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25.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ร้อยละของหน่วยงานที่มีการนำดัชนีความสุขของคนทำงาน </a:t>
            </a:r>
          </a:p>
          <a:p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(</a:t>
            </a:r>
            <a:r>
              <a:rPr lang="en-US" sz="1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Happinometer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ไปใช้</a:t>
            </a:r>
            <a:endParaRPr lang="th-TH" sz="1200" dirty="0"/>
          </a:p>
        </p:txBody>
      </p:sp>
      <p:sp>
        <p:nvSpPr>
          <p:cNvPr id="25" name="สี่เหลี่ยมมุมมน 24"/>
          <p:cNvSpPr/>
          <p:nvPr/>
        </p:nvSpPr>
        <p:spPr>
          <a:xfrm>
            <a:off x="6237028" y="940443"/>
            <a:ext cx="5723746" cy="3604265"/>
          </a:xfrm>
          <a:prstGeom prst="roundRect">
            <a:avLst/>
          </a:prstGeom>
          <a:solidFill>
            <a:srgbClr val="FFCCFF"/>
          </a:solidFill>
          <a:ln w="5715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ร้อยละของคลินิกหมอครอบครัวที่เปิดดำเนินการในพื้นที่ </a:t>
            </a:r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(Primary Care  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Cluster)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13.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ร้อยละของผู้ป่วยโรคเบาหวานและโรคความดันโลหิตสูงที่ควบคุมได้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14.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ร้อยละของผู้ป่วยเบาหวาน ความดันโลหิตสูงที่ขึ้นทะเบียนได้รับการประเมิน</a:t>
            </a:r>
          </a:p>
          <a:p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โอกาสเสี่ยงต่อโรคหัวใจและหลอดเลือด (</a:t>
            </a:r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CVD Risk)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15.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อัตราตายของผู้ป่วยโรคหลอดเลือดสมอง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16.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ร้อยละของโรงพยาบาลที่ใช้ยาอย่างสมเหตุผล</a:t>
            </a:r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(RDU)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17.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อัตราการฆ่าตัวตายสำเร็จ</a:t>
            </a:r>
            <a:endParaRPr lang="en-US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18.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อัตราตายจากโรคหลอดเลือดหัวใจ</a:t>
            </a:r>
            <a:endParaRPr lang="en-US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19.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อัตราตายจากโรคมะเร็งตับ</a:t>
            </a:r>
            <a:endParaRPr lang="en-US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en-US" sz="1200" spc="-1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20. </a:t>
            </a:r>
            <a:r>
              <a:rPr lang="th-TH" sz="1200" spc="-1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ร้อยละของผู้ป่วย </a:t>
            </a:r>
            <a:r>
              <a:rPr lang="en-US" sz="1200" spc="-1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CKD </a:t>
            </a:r>
            <a:r>
              <a:rPr lang="th-TH" sz="1200" spc="-1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ที่มีอัตราการลดลงของ</a:t>
            </a:r>
            <a:r>
              <a:rPr lang="en-US" sz="1200" spc="-1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spc="-1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eGFR</a:t>
            </a:r>
            <a:r>
              <a:rPr lang="en-US" sz="1200" spc="-1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&lt;4ml/min/1.73m2/yr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21.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ร้อยละของระบบ </a:t>
            </a:r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ECS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คุณภาพในโรงพยาบาลระดับ </a:t>
            </a:r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F2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ขึ้นไป</a:t>
            </a:r>
            <a:endParaRPr lang="en-US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22.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ร้อยละของโรงพยาบาลสังกัดกระทรวงสาธารณสุขมีคุณภาพมาตรฐาน</a:t>
            </a:r>
          </a:p>
          <a:p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ผ่านการรับรอง </a:t>
            </a:r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ขั้น </a:t>
            </a:r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23.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 รพ.สต. ที่ผ่านเกณฑ์การพัฒนาคุณภาพ รพ.สต.ติดดาว</a:t>
            </a:r>
          </a:p>
          <a:p>
            <a:endParaRPr lang="th-TH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สี่เหลี่ยมมุมมน 23"/>
          <p:cNvSpPr/>
          <p:nvPr/>
        </p:nvSpPr>
        <p:spPr>
          <a:xfrm>
            <a:off x="232012" y="996289"/>
            <a:ext cx="5677469" cy="3548419"/>
          </a:xfrm>
          <a:prstGeom prst="roundRect">
            <a:avLst/>
          </a:prstGeom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1.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ร้อยละของเด็กอายุ 0-5 ปี มีพัฒนาการสมวัย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2.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อัตราการคลอดมีชีพในหญิงอายุ 15-19 ปี</a:t>
            </a:r>
            <a:endParaRPr lang="en-US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spc="-1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3. </a:t>
            </a:r>
            <a:r>
              <a:rPr lang="th-TH" sz="1200" spc="-1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ร้อยละตำบลที่มีระบบส่งเสริมสุขภาพดูแลผู้สูงอายุระยะยาว (</a:t>
            </a:r>
            <a:r>
              <a:rPr lang="en-US" sz="1200" spc="-1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Long Term Care)</a:t>
            </a:r>
            <a:r>
              <a:rPr lang="th-TH" sz="1200" spc="-1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th-TH" sz="1200" spc="-1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ในชุมชนผ่านเกณฑ์</a:t>
            </a:r>
            <a:endParaRPr lang="en-US" sz="1200" spc="-1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4.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ร้อยละของจังหวัดมีศูนย์ปฏิบัติการภาวะฉุกเฉิน</a:t>
            </a:r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(EOC)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และทีมตระหนักรู้ </a:t>
            </a:r>
          </a:p>
          <a:p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สถานการณ์</a:t>
            </a:r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(SAT)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ที่สามารถปฏิบัติงานได้จริง</a:t>
            </a:r>
            <a:endParaRPr lang="en-US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5.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ร้อยละของตำบลจัดการสุขภาพในการเฝ้าระวัง ป้องกันแก้ไขปัญหาโรคพยาธิ </a:t>
            </a:r>
          </a:p>
          <a:p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ใบไม้ตับและมะเร็งท่อน้ำดี</a:t>
            </a:r>
            <a:endParaRPr lang="en-US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6.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อัตราความสำเร็จการรักษาผู้ป่วยวัณโรครายใหม่และกลับมาเป็นซ้ำ</a:t>
            </a:r>
            <a:endParaRPr lang="en-US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7.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อัตราการเสียชีวิตจากการจมน้ำของเด็กอายุน้อยกว่า 15 ปี</a:t>
            </a:r>
            <a:endParaRPr lang="en-US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8.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อัตราการเสียชีวิตจากการบาดเจ็บทางถนน</a:t>
            </a:r>
            <a:endParaRPr lang="en-US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9.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อัตราผู้ป่วยเบาหวานรายใหม่จากกลุ่มเสี่ยงเบาหวาน</a:t>
            </a:r>
            <a:endParaRPr lang="en-US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10.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ร้อยละของผู้ป่วย</a:t>
            </a:r>
            <a:r>
              <a:rPr lang="th-TH" sz="1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ยาเสพติด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ที่หยุดเสพต่อเนื่อง 3 เดือน หลังจำหน่าย</a:t>
            </a:r>
          </a:p>
          <a:p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จากการบำบัดรักษา (</a:t>
            </a:r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month remission rate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11.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ร้อยละของโรงพยาบาลที่พัฒนาอนามัยสิ่งแวดล้อม</a:t>
            </a:r>
          </a:p>
          <a:p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ได้ตามเกณฑ์ (</a:t>
            </a:r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Green &amp; Clean  Hospital)</a:t>
            </a:r>
          </a:p>
          <a:p>
            <a:endParaRPr lang="en-US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กลุ่ม 11"/>
          <p:cNvGrpSpPr/>
          <p:nvPr/>
        </p:nvGrpSpPr>
        <p:grpSpPr>
          <a:xfrm>
            <a:off x="4476750" y="3491282"/>
            <a:ext cx="1590520" cy="1215232"/>
            <a:chOff x="3767953" y="1172890"/>
            <a:chExt cx="2005034" cy="174858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วงกลม 21"/>
            <p:cNvSpPr/>
            <p:nvPr/>
          </p:nvSpPr>
          <p:spPr>
            <a:xfrm>
              <a:off x="3767953" y="1172890"/>
              <a:ext cx="2005034" cy="1748588"/>
            </a:xfrm>
            <a:prstGeom prst="pieWedg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วงกลม 4"/>
            <p:cNvSpPr/>
            <p:nvPr/>
          </p:nvSpPr>
          <p:spPr>
            <a:xfrm>
              <a:off x="4355216" y="1685038"/>
              <a:ext cx="1417771" cy="12364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กลุ่ม 12"/>
          <p:cNvGrpSpPr/>
          <p:nvPr/>
        </p:nvGrpSpPr>
        <p:grpSpPr>
          <a:xfrm>
            <a:off x="6127411" y="3491282"/>
            <a:ext cx="1530689" cy="1210488"/>
            <a:chOff x="5833125" y="1172198"/>
            <a:chExt cx="2018107" cy="174453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วงกลม 19"/>
            <p:cNvSpPr/>
            <p:nvPr/>
          </p:nvSpPr>
          <p:spPr>
            <a:xfrm rot="5400000">
              <a:off x="5969911" y="1035412"/>
              <a:ext cx="1744535" cy="2018107"/>
            </a:xfrm>
            <a:prstGeom prst="pieWedge">
              <a:avLst/>
            </a:prstGeom>
            <a:solidFill>
              <a:srgbClr val="FF3399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-3732583"/>
                <a:satOff val="1753"/>
                <a:lumOff val="6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วงกลม 6"/>
            <p:cNvSpPr/>
            <p:nvPr/>
          </p:nvSpPr>
          <p:spPr>
            <a:xfrm>
              <a:off x="5833125" y="1683162"/>
              <a:ext cx="1427019" cy="12335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000" kern="1200" dirty="0"/>
            </a:p>
          </p:txBody>
        </p:sp>
      </p:grpSp>
      <p:grpSp>
        <p:nvGrpSpPr>
          <p:cNvPr id="5" name="กลุ่ม 13"/>
          <p:cNvGrpSpPr/>
          <p:nvPr/>
        </p:nvGrpSpPr>
        <p:grpSpPr>
          <a:xfrm>
            <a:off x="6115993" y="4750979"/>
            <a:ext cx="1508342" cy="1207828"/>
            <a:chOff x="5849003" y="2979589"/>
            <a:chExt cx="1986351" cy="169256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วงกลม 17"/>
            <p:cNvSpPr/>
            <p:nvPr/>
          </p:nvSpPr>
          <p:spPr>
            <a:xfrm rot="10800000">
              <a:off x="5849003" y="2979589"/>
              <a:ext cx="1986351" cy="1692563"/>
            </a:xfrm>
            <a:prstGeom prst="pieWedg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7465167"/>
                <a:satOff val="3507"/>
                <a:lumOff val="1306"/>
                <a:alphaOff val="0"/>
              </a:schemeClr>
            </a:fillRef>
            <a:effectRef idx="2">
              <a:schemeClr val="accent4">
                <a:hueOff val="-7465167"/>
                <a:satOff val="3507"/>
                <a:lumOff val="13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วงกลม 8"/>
            <p:cNvSpPr/>
            <p:nvPr/>
          </p:nvSpPr>
          <p:spPr>
            <a:xfrm rot="21600000">
              <a:off x="5849003" y="2979589"/>
              <a:ext cx="1404561" cy="11968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1800" kern="1200" dirty="0"/>
            </a:p>
          </p:txBody>
        </p:sp>
      </p:grpSp>
      <p:grpSp>
        <p:nvGrpSpPr>
          <p:cNvPr id="10" name="กลุ่ม 14"/>
          <p:cNvGrpSpPr/>
          <p:nvPr/>
        </p:nvGrpSpPr>
        <p:grpSpPr>
          <a:xfrm>
            <a:off x="4477109" y="4750941"/>
            <a:ext cx="1587481" cy="1199239"/>
            <a:chOff x="3752198" y="2979553"/>
            <a:chExt cx="2018108" cy="169258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วงกลม 15"/>
            <p:cNvSpPr/>
            <p:nvPr/>
          </p:nvSpPr>
          <p:spPr>
            <a:xfrm rot="16200000">
              <a:off x="3914958" y="2816793"/>
              <a:ext cx="1692588" cy="2018107"/>
            </a:xfrm>
            <a:prstGeom prst="pieWedg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11197750"/>
                <a:satOff val="5260"/>
                <a:lumOff val="1959"/>
                <a:alphaOff val="0"/>
              </a:schemeClr>
            </a:fillRef>
            <a:effectRef idx="2">
              <a:schemeClr val="accent4">
                <a:hueOff val="-11197750"/>
                <a:satOff val="5260"/>
                <a:lumOff val="195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วงกลม 10"/>
            <p:cNvSpPr/>
            <p:nvPr/>
          </p:nvSpPr>
          <p:spPr>
            <a:xfrm rot="21600000">
              <a:off x="4343287" y="2979553"/>
              <a:ext cx="1427019" cy="11968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000" kern="1200" dirty="0"/>
            </a:p>
          </p:txBody>
        </p:sp>
      </p:grpSp>
      <p:sp>
        <p:nvSpPr>
          <p:cNvPr id="4" name="สี่เหลี่ยมผืนผ้า 3"/>
          <p:cNvSpPr/>
          <p:nvPr/>
        </p:nvSpPr>
        <p:spPr>
          <a:xfrm>
            <a:off x="0" y="1"/>
            <a:ext cx="12192000" cy="599090"/>
          </a:xfrm>
          <a:prstGeom prst="rect">
            <a:avLst/>
          </a:prstGeom>
          <a:gradFill flip="none" rotWithShape="1">
            <a:gsLst>
              <a:gs pos="0">
                <a:srgbClr val="046538">
                  <a:shade val="30000"/>
                  <a:satMod val="115000"/>
                </a:srgbClr>
              </a:gs>
              <a:gs pos="50000">
                <a:srgbClr val="046538">
                  <a:shade val="67500"/>
                  <a:satMod val="115000"/>
                </a:srgbClr>
              </a:gs>
              <a:gs pos="100000">
                <a:srgbClr val="04653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123" name="กล่องข้อความ 25"/>
          <p:cNvSpPr txBox="1">
            <a:spLocks noChangeArrowheads="1"/>
          </p:cNvSpPr>
          <p:nvPr/>
        </p:nvSpPr>
        <p:spPr bwMode="auto">
          <a:xfrm>
            <a:off x="7021513" y="3433763"/>
            <a:ext cx="460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th-TH" alt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368300" y="90707"/>
            <a:ext cx="113823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การดําเนินงานตามคํารับรองการปฏิบัติ</a:t>
            </a: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ราชการกระทรวงสาธารณสุข </a:t>
            </a:r>
            <a:r>
              <a:rPr lang="th-T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ประจําปี</a:t>
            </a: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งบประมาณ พ.ศ. 2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560</a:t>
            </a:r>
            <a:endParaRPr lang="th-TH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2869" y="3881322"/>
            <a:ext cx="1288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P&amp;P Excellence</a:t>
            </a:r>
            <a:endParaRPr lang="th-TH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1563" y="3869793"/>
            <a:ext cx="1799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Excellence</a:t>
            </a:r>
            <a:endParaRPr lang="th-TH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4904" y="4897381"/>
            <a:ext cx="1529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</a:t>
            </a:r>
          </a:p>
          <a:p>
            <a:pPr lvl="0"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Excellence</a:t>
            </a:r>
            <a:endParaRPr lang="th-TH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71307" y="4898672"/>
            <a:ext cx="1659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Governance</a:t>
            </a:r>
          </a:p>
          <a:p>
            <a:pPr lvl="0"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Excellence</a:t>
            </a:r>
            <a:endParaRPr lang="th-TH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ตัวเชื่อมต่อตรง 41"/>
          <p:cNvCxnSpPr/>
          <p:nvPr/>
        </p:nvCxnSpPr>
        <p:spPr>
          <a:xfrm>
            <a:off x="1769028" y="3383783"/>
            <a:ext cx="8651979" cy="0"/>
          </a:xfrm>
          <a:prstGeom prst="line">
            <a:avLst/>
          </a:prstGeom>
          <a:ln w="57150">
            <a:solidFill>
              <a:srgbClr val="00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แผนภูมิ 14"/>
          <p:cNvGraphicFramePr/>
          <p:nvPr/>
        </p:nvGraphicFramePr>
        <p:xfrm>
          <a:off x="1040524" y="2006221"/>
          <a:ext cx="9020229" cy="4658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0437241" y="3215451"/>
            <a:ext cx="53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Q4</a:t>
            </a:r>
            <a:endParaRPr lang="th-TH" sz="1800" b="1" dirty="0"/>
          </a:p>
        </p:txBody>
      </p:sp>
      <p:sp>
        <p:nvSpPr>
          <p:cNvPr id="27" name="รูปห้าเหลี่ยม 26"/>
          <p:cNvSpPr/>
          <p:nvPr/>
        </p:nvSpPr>
        <p:spPr>
          <a:xfrm>
            <a:off x="13649" y="191072"/>
            <a:ext cx="8407019" cy="600501"/>
          </a:xfrm>
          <a:prstGeom prst="homePlate">
            <a:avLst/>
          </a:prstGeom>
          <a:ln w="190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16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ร้อยละของโรงพยาบาลที่ใช้ยาอย่างสมเหตุผล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(RDU)</a:t>
            </a:r>
            <a:endParaRPr lang="th-TH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2" name="Picture 3" descr="H:\ \RHSO4_Logo_With_T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1289" y="68239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33" name="สี่เหลี่ยมผืนผ้า 32"/>
          <p:cNvSpPr/>
          <p:nvPr/>
        </p:nvSpPr>
        <p:spPr>
          <a:xfrm>
            <a:off x="375581" y="1043003"/>
            <a:ext cx="16690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</a:t>
            </a:r>
          </a:p>
        </p:txBody>
      </p:sp>
      <p:sp>
        <p:nvSpPr>
          <p:cNvPr id="34" name="เครื่องหมายบั้ง 33"/>
          <p:cNvSpPr/>
          <p:nvPr/>
        </p:nvSpPr>
        <p:spPr>
          <a:xfrm>
            <a:off x="2033519" y="982641"/>
            <a:ext cx="2279174" cy="832511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มีนโยบายและแผนดำเนินงาน</a:t>
            </a:r>
            <a:endParaRPr lang="th-TH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เครื่องหมายบั้ง 34"/>
          <p:cNvSpPr/>
          <p:nvPr/>
        </p:nvSpPr>
        <p:spPr>
          <a:xfrm>
            <a:off x="4042018" y="984915"/>
            <a:ext cx="2427021" cy="830237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มีกิจกรรมส่งเสริม 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RDU-AMR</a:t>
            </a:r>
            <a:endParaRPr lang="th-TH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เครื่องหมายบั้ง 35"/>
          <p:cNvSpPr/>
          <p:nvPr/>
        </p:nvSpPr>
        <p:spPr>
          <a:xfrm>
            <a:off x="6198367" y="984915"/>
            <a:ext cx="2317842" cy="830237"/>
          </a:xfrm>
          <a:prstGeom prst="chevron">
            <a:avLst/>
          </a:prstGeom>
          <a:solidFill>
            <a:schemeClr val="accent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มีการรายงานผลการดำเนินงาน</a:t>
            </a:r>
            <a:endParaRPr lang="th-TH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เครื่องหมายบั้ง 36"/>
          <p:cNvSpPr/>
          <p:nvPr/>
        </p:nvSpPr>
        <p:spPr>
          <a:xfrm>
            <a:off x="8259179" y="984916"/>
            <a:ext cx="3027529" cy="830236"/>
          </a:xfrm>
          <a:prstGeom prst="chevron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รพ.ใช้ยาอย่างสมเหตุผล ขั้น 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80</a:t>
            </a:r>
            <a:endParaRPr lang="th-TH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กล่องข้อความ 14"/>
          <p:cNvSpPr txBox="1">
            <a:spLocks noChangeArrowheads="1"/>
          </p:cNvSpPr>
          <p:nvPr/>
        </p:nvSpPr>
        <p:spPr bwMode="auto">
          <a:xfrm>
            <a:off x="9872655" y="6488668"/>
            <a:ext cx="20906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ข้อมูลจาก </a:t>
            </a:r>
            <a:r>
              <a:rPr lang="th-TH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endParaRPr lang="th-TH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คำบรรยายภาพแบบลูกศรลง 40"/>
          <p:cNvSpPr/>
          <p:nvPr/>
        </p:nvSpPr>
        <p:spPr>
          <a:xfrm>
            <a:off x="2802496" y="3482305"/>
            <a:ext cx="709684" cy="600501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49.29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ตัดมุมสี่เหลี่ยมด้านเดียวกัน 43"/>
          <p:cNvSpPr/>
          <p:nvPr/>
        </p:nvSpPr>
        <p:spPr>
          <a:xfrm>
            <a:off x="2768773" y="5998035"/>
            <a:ext cx="652818" cy="338919"/>
          </a:xfrm>
          <a:prstGeom prst="snip2SameRec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เขต </a:t>
            </a:r>
            <a:r>
              <a:rPr lang="en-US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ตัดมุมสี่เหลี่ยมด้านเดียวกัน 44"/>
          <p:cNvSpPr/>
          <p:nvPr/>
        </p:nvSpPr>
        <p:spPr>
          <a:xfrm>
            <a:off x="8857708" y="5986818"/>
            <a:ext cx="711960" cy="31938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นนทบุรี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ตัดมุมสี่เหลี่ยมด้านเดียวกัน 45"/>
          <p:cNvSpPr/>
          <p:nvPr/>
        </p:nvSpPr>
        <p:spPr>
          <a:xfrm>
            <a:off x="5856539" y="6002582"/>
            <a:ext cx="733449" cy="319391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ปทุมธานี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ตัดมุมสี่เหลี่ยมด้านเดียวกัน 46"/>
          <p:cNvSpPr/>
          <p:nvPr/>
        </p:nvSpPr>
        <p:spPr>
          <a:xfrm>
            <a:off x="7394503" y="5986817"/>
            <a:ext cx="650543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อยุธยา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ตัดมุมสี่เหลี่ยมด้านเดียวกัน 47"/>
          <p:cNvSpPr/>
          <p:nvPr/>
        </p:nvSpPr>
        <p:spPr>
          <a:xfrm>
            <a:off x="5139561" y="5986818"/>
            <a:ext cx="650543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สระบุรี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ตัดมุมสี่เหลี่ยมด้านเดียวกัน 48"/>
          <p:cNvSpPr/>
          <p:nvPr/>
        </p:nvSpPr>
        <p:spPr>
          <a:xfrm>
            <a:off x="8127243" y="5986817"/>
            <a:ext cx="650543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ลพบุรี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ตัดมุมสี่เหลี่ยมด้านเดียวกัน 49"/>
          <p:cNvSpPr/>
          <p:nvPr/>
        </p:nvSpPr>
        <p:spPr>
          <a:xfrm>
            <a:off x="6661759" y="5986815"/>
            <a:ext cx="650543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สิงห์บุรี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ตัดมุมสี่เหลี่ยมด้านเดียวกัน 50"/>
          <p:cNvSpPr/>
          <p:nvPr/>
        </p:nvSpPr>
        <p:spPr>
          <a:xfrm>
            <a:off x="3492420" y="5988934"/>
            <a:ext cx="702861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อ่างทอง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ตัดมุมสี่เหลี่ยมด้านเดียวกัน 51"/>
          <p:cNvSpPr/>
          <p:nvPr/>
        </p:nvSpPr>
        <p:spPr>
          <a:xfrm>
            <a:off x="4266100" y="5986818"/>
            <a:ext cx="810400" cy="335154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นครนายก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ตัดมุมสี่เหลี่ยมด้านเดียวกัน 23"/>
          <p:cNvSpPr/>
          <p:nvPr/>
        </p:nvSpPr>
        <p:spPr>
          <a:xfrm>
            <a:off x="1954925" y="5981957"/>
            <a:ext cx="742860" cy="340017"/>
          </a:xfrm>
          <a:prstGeom prst="snip2SameRect">
            <a:avLst/>
          </a:prstGeom>
          <a:solidFill>
            <a:schemeClr val="accent2"/>
          </a:solidFill>
          <a:ln w="28575">
            <a:solidFill>
              <a:srgbClr val="00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ประเทศ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5" name="รูปภาพ 24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77438" y="4829995"/>
            <a:ext cx="1799404" cy="1560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ตัวเชื่อมต่อตรง 30"/>
          <p:cNvCxnSpPr/>
          <p:nvPr/>
        </p:nvCxnSpPr>
        <p:spPr>
          <a:xfrm flipV="1">
            <a:off x="1754452" y="3057965"/>
            <a:ext cx="8619259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แผนภูมิ 13"/>
          <p:cNvGraphicFramePr/>
          <p:nvPr/>
        </p:nvGraphicFramePr>
        <p:xfrm>
          <a:off x="898634" y="1474194"/>
          <a:ext cx="9333187" cy="3821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0390973" y="2875675"/>
            <a:ext cx="572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Q3</a:t>
            </a:r>
            <a:endParaRPr lang="th-TH" sz="1800" b="1" dirty="0"/>
          </a:p>
        </p:txBody>
      </p:sp>
      <p:graphicFrame>
        <p:nvGraphicFramePr>
          <p:cNvPr id="34" name="ตาราง 33"/>
          <p:cNvGraphicFramePr>
            <a:graphicFrameLocks noGrp="1"/>
          </p:cNvGraphicFramePr>
          <p:nvPr/>
        </p:nvGraphicFramePr>
        <p:xfrm>
          <a:off x="665678" y="5573461"/>
          <a:ext cx="9487318" cy="75674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1767723"/>
                <a:gridCol w="794664"/>
                <a:gridCol w="794664"/>
                <a:gridCol w="762228"/>
                <a:gridCol w="816128"/>
                <a:gridCol w="700295"/>
                <a:gridCol w="716967"/>
                <a:gridCol w="877986"/>
                <a:gridCol w="747690"/>
                <a:gridCol w="761285"/>
                <a:gridCol w="747688"/>
              </a:tblGrid>
              <a:tr h="336258">
                <a:tc>
                  <a:txBody>
                    <a:bodyPr/>
                    <a:lstStyle/>
                    <a:p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ประเทศ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นนทบุรี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ปทุมธานี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สระบุรี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อยุธยา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นครนายก</a:t>
                      </a:r>
                      <a:endParaRPr lang="th-TH" sz="12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สิงห์บุรี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อ่างทอง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ลพบุรี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483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จำนวนผู้เสียชีวิต (คน)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2,303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156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32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</a:t>
                      </a:r>
                      <a:endParaRPr lang="th-TH" sz="1200" b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46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รูปห้าเหลี่ยม 28"/>
          <p:cNvSpPr/>
          <p:nvPr/>
        </p:nvSpPr>
        <p:spPr>
          <a:xfrm>
            <a:off x="13649" y="136480"/>
            <a:ext cx="5418159" cy="600501"/>
          </a:xfrm>
          <a:prstGeom prst="homePlate">
            <a:avLst/>
          </a:prstGeom>
          <a:ln w="190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17  </a:t>
            </a: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อัตราการฆ่าตัวตายสำเร็จ</a:t>
            </a:r>
            <a:endParaRPr lang="th-TH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3" name="Picture 3" descr="H:\ \RHSO4_Logo_With_T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1289" y="40943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37" name="สี่เหลี่ยมผืนผ้า 36"/>
          <p:cNvSpPr/>
          <p:nvPr/>
        </p:nvSpPr>
        <p:spPr>
          <a:xfrm>
            <a:off x="375581" y="933819"/>
            <a:ext cx="16690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</a:t>
            </a:r>
          </a:p>
        </p:txBody>
      </p:sp>
      <p:sp>
        <p:nvSpPr>
          <p:cNvPr id="38" name="เครื่องหมายบั้ง 37"/>
          <p:cNvSpPr/>
          <p:nvPr/>
        </p:nvSpPr>
        <p:spPr>
          <a:xfrm>
            <a:off x="2006220" y="873456"/>
            <a:ext cx="2374711" cy="846161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&lt;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1.5 </a:t>
            </a:r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ต่อประชากรแสนคน </a:t>
            </a:r>
            <a:endParaRPr lang="th-TH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เครื่องหมายบั้ง 38"/>
          <p:cNvSpPr/>
          <p:nvPr/>
        </p:nvSpPr>
        <p:spPr>
          <a:xfrm>
            <a:off x="4164851" y="875731"/>
            <a:ext cx="2372430" cy="843887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&lt;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3.0 </a:t>
            </a:r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ต่อประชากรแสนคน </a:t>
            </a:r>
            <a:endParaRPr lang="th-TH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เครื่องหมายบั้ง 39"/>
          <p:cNvSpPr/>
          <p:nvPr/>
        </p:nvSpPr>
        <p:spPr>
          <a:xfrm>
            <a:off x="6321199" y="875731"/>
            <a:ext cx="2386081" cy="843887"/>
          </a:xfrm>
          <a:prstGeom prst="chevron">
            <a:avLst/>
          </a:prstGeom>
          <a:solidFill>
            <a:schemeClr val="accent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&lt;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4.5 </a:t>
            </a:r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ต่อประชากรแสนคน </a:t>
            </a:r>
            <a:endParaRPr lang="th-TH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เครื่องหมายบั้ง 40"/>
          <p:cNvSpPr/>
          <p:nvPr/>
        </p:nvSpPr>
        <p:spPr>
          <a:xfrm>
            <a:off x="8491196" y="875732"/>
            <a:ext cx="2372435" cy="843886"/>
          </a:xfrm>
          <a:prstGeom prst="chevron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&lt;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6.3 </a:t>
            </a:r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ต่อประชากรแสนคน </a:t>
            </a:r>
            <a:endParaRPr lang="th-TH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กล่องข้อความ 14"/>
          <p:cNvSpPr txBox="1">
            <a:spLocks noChangeArrowheads="1"/>
          </p:cNvSpPr>
          <p:nvPr/>
        </p:nvSpPr>
        <p:spPr bwMode="auto">
          <a:xfrm>
            <a:off x="9872655" y="6461372"/>
            <a:ext cx="20906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ข้อมูลจาก </a:t>
            </a:r>
            <a:r>
              <a:rPr lang="th-TH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endParaRPr lang="th-TH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คำบรรยายภาพแบบลูกศรลง 44"/>
          <p:cNvSpPr/>
          <p:nvPr/>
        </p:nvSpPr>
        <p:spPr>
          <a:xfrm>
            <a:off x="2835914" y="2842038"/>
            <a:ext cx="709684" cy="600501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2.98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ตัดมุมสี่เหลี่ยมด้านเดียวกัน 47"/>
          <p:cNvSpPr/>
          <p:nvPr/>
        </p:nvSpPr>
        <p:spPr>
          <a:xfrm>
            <a:off x="2772769" y="5013277"/>
            <a:ext cx="652818" cy="338919"/>
          </a:xfrm>
          <a:prstGeom prst="snip2SameRec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เขต </a:t>
            </a:r>
            <a:r>
              <a:rPr lang="en-US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ตัดมุมสี่เหลี่ยมด้านเดียวกัน 48"/>
          <p:cNvSpPr/>
          <p:nvPr/>
        </p:nvSpPr>
        <p:spPr>
          <a:xfrm>
            <a:off x="3494138" y="5017827"/>
            <a:ext cx="715254" cy="326684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นนทบุรี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ตัดมุมสี่เหลี่ยมด้านเดียวกัน 49"/>
          <p:cNvSpPr/>
          <p:nvPr/>
        </p:nvSpPr>
        <p:spPr>
          <a:xfrm>
            <a:off x="4294339" y="5017825"/>
            <a:ext cx="782158" cy="326686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ปทุมธานี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ตัดมุมสี่เหลี่ยมด้านเดียวกัน 50"/>
          <p:cNvSpPr/>
          <p:nvPr/>
        </p:nvSpPr>
        <p:spPr>
          <a:xfrm>
            <a:off x="5881719" y="5017825"/>
            <a:ext cx="650543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อยุธยา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ตัดมุมสี่เหลี่ยมด้านเดียวกัน 51"/>
          <p:cNvSpPr/>
          <p:nvPr/>
        </p:nvSpPr>
        <p:spPr>
          <a:xfrm>
            <a:off x="5146854" y="5017826"/>
            <a:ext cx="650543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สระบุรี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ตัดมุมสี่เหลี่ยมด้านเดียวกัน 52"/>
          <p:cNvSpPr/>
          <p:nvPr/>
        </p:nvSpPr>
        <p:spPr>
          <a:xfrm>
            <a:off x="9047998" y="5017826"/>
            <a:ext cx="650543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ลพบุรี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ตัดมุมสี่เหลี่ยมด้านเดียวกัน 53"/>
          <p:cNvSpPr/>
          <p:nvPr/>
        </p:nvSpPr>
        <p:spPr>
          <a:xfrm>
            <a:off x="7523687" y="5017824"/>
            <a:ext cx="650543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สิงห์บุรี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ตัดมุมสี่เหลี่ยมด้านเดียวกัน 54"/>
          <p:cNvSpPr/>
          <p:nvPr/>
        </p:nvSpPr>
        <p:spPr>
          <a:xfrm>
            <a:off x="8258545" y="5017824"/>
            <a:ext cx="702861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อ่างทอง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ตัดมุมสี่เหลี่ยมด้านเดียวกัน 55"/>
          <p:cNvSpPr/>
          <p:nvPr/>
        </p:nvSpPr>
        <p:spPr>
          <a:xfrm>
            <a:off x="6616571" y="5017826"/>
            <a:ext cx="824754" cy="342450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นครนายก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ตัดมุมสี่เหลี่ยมด้านเดียวกัน 23"/>
          <p:cNvSpPr/>
          <p:nvPr/>
        </p:nvSpPr>
        <p:spPr>
          <a:xfrm>
            <a:off x="1876097" y="5020258"/>
            <a:ext cx="805922" cy="340018"/>
          </a:xfrm>
          <a:prstGeom prst="snip2SameRect">
            <a:avLst/>
          </a:prstGeom>
          <a:solidFill>
            <a:schemeClr val="accent2"/>
          </a:solidFill>
          <a:ln w="28575">
            <a:solidFill>
              <a:srgbClr val="00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ประเทศ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แผนภูมิ 13"/>
          <p:cNvGraphicFramePr/>
          <p:nvPr/>
        </p:nvGraphicFramePr>
        <p:xfrm>
          <a:off x="583324" y="1446664"/>
          <a:ext cx="10357945" cy="3589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5" name="ตัวเชื่อมต่อตรง 14"/>
          <p:cNvCxnSpPr/>
          <p:nvPr/>
        </p:nvCxnSpPr>
        <p:spPr>
          <a:xfrm flipV="1">
            <a:off x="1593810" y="2157056"/>
            <a:ext cx="9315928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950920" y="2004177"/>
            <a:ext cx="572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Q3</a:t>
            </a:r>
            <a:endParaRPr lang="th-TH" sz="1800" b="1" dirty="0"/>
          </a:p>
        </p:txBody>
      </p:sp>
      <p:graphicFrame>
        <p:nvGraphicFramePr>
          <p:cNvPr id="27" name="ตาราง 26"/>
          <p:cNvGraphicFramePr>
            <a:graphicFrameLocks noGrp="1"/>
          </p:cNvGraphicFramePr>
          <p:nvPr/>
        </p:nvGraphicFramePr>
        <p:xfrm>
          <a:off x="770391" y="5546404"/>
          <a:ext cx="9479077" cy="87768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1725848"/>
                <a:gridCol w="879232"/>
                <a:gridCol w="879232"/>
                <a:gridCol w="782001"/>
                <a:gridCol w="718148"/>
                <a:gridCol w="780057"/>
                <a:gridCol w="730530"/>
                <a:gridCol w="742912"/>
                <a:gridCol w="742912"/>
                <a:gridCol w="738868"/>
                <a:gridCol w="759337"/>
              </a:tblGrid>
              <a:tr h="336258">
                <a:tc>
                  <a:txBody>
                    <a:bodyPr/>
                    <a:lstStyle/>
                    <a:p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ประเทศ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นครนายก</a:t>
                      </a:r>
                      <a:endParaRPr lang="th-TH" sz="12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นนทบุรี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ปทุมธานี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สิงห์บุรี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ลพบุรี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สระบุรี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อ่างทอง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อยุธยา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483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จำนวนผู้เสียชีวิต (คน)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7,990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968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</a:t>
                      </a:r>
                      <a:endParaRPr lang="th-TH" sz="1200" b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162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170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42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148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141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208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รูปห้าเหลี่ยม 25"/>
          <p:cNvSpPr/>
          <p:nvPr/>
        </p:nvSpPr>
        <p:spPr>
          <a:xfrm>
            <a:off x="13650" y="95536"/>
            <a:ext cx="6359854" cy="600501"/>
          </a:xfrm>
          <a:prstGeom prst="homePlate">
            <a:avLst/>
          </a:prstGeom>
          <a:ln w="190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18  </a:t>
            </a: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อัตราตายจากโรคหลอดเลือดหัวใจ </a:t>
            </a:r>
            <a:endParaRPr lang="th-TH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9" name="Picture 3" descr="H:\ \RHSO4_Logo_With_T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1289" y="40943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30" name="สี่เหลี่ยมผืนผ้า 29"/>
          <p:cNvSpPr/>
          <p:nvPr/>
        </p:nvSpPr>
        <p:spPr>
          <a:xfrm>
            <a:off x="375581" y="933819"/>
            <a:ext cx="16690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</a:t>
            </a:r>
          </a:p>
        </p:txBody>
      </p:sp>
      <p:sp>
        <p:nvSpPr>
          <p:cNvPr id="31" name="เครื่องหมายบั้ง 30"/>
          <p:cNvSpPr/>
          <p:nvPr/>
        </p:nvSpPr>
        <p:spPr>
          <a:xfrm>
            <a:off x="2074463" y="873457"/>
            <a:ext cx="2019868" cy="696035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เครื่องหมายบั้ง 31"/>
          <p:cNvSpPr/>
          <p:nvPr/>
        </p:nvSpPr>
        <p:spPr>
          <a:xfrm>
            <a:off x="3973780" y="875731"/>
            <a:ext cx="2019868" cy="69603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เครื่องหมายบั้ง 32"/>
          <p:cNvSpPr/>
          <p:nvPr/>
        </p:nvSpPr>
        <p:spPr>
          <a:xfrm>
            <a:off x="5857168" y="875731"/>
            <a:ext cx="2019868" cy="696035"/>
          </a:xfrm>
          <a:prstGeom prst="chevron">
            <a:avLst/>
          </a:prstGeom>
          <a:solidFill>
            <a:schemeClr val="accent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เครื่องหมายบั้ง 33"/>
          <p:cNvSpPr/>
          <p:nvPr/>
        </p:nvSpPr>
        <p:spPr>
          <a:xfrm>
            <a:off x="7726908" y="875732"/>
            <a:ext cx="2427026" cy="696035"/>
          </a:xfrm>
          <a:prstGeom prst="chevron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ไม่เกินร้อยละ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กล่องข้อความ 14"/>
          <p:cNvSpPr txBox="1">
            <a:spLocks noChangeArrowheads="1"/>
          </p:cNvSpPr>
          <p:nvPr/>
        </p:nvSpPr>
        <p:spPr bwMode="auto">
          <a:xfrm>
            <a:off x="9872655" y="6461372"/>
            <a:ext cx="20906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ข้อมูลจาก </a:t>
            </a:r>
            <a:r>
              <a:rPr lang="th-TH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endParaRPr lang="th-TH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คำบรรยายภาพแบบลูกศรลง 15"/>
          <p:cNvSpPr/>
          <p:nvPr/>
        </p:nvSpPr>
        <p:spPr>
          <a:xfrm>
            <a:off x="2811676" y="2178475"/>
            <a:ext cx="709684" cy="600501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18.79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ตัดมุมสี่เหลี่ยมด้านเดียวกัน 16"/>
          <p:cNvSpPr/>
          <p:nvPr/>
        </p:nvSpPr>
        <p:spPr>
          <a:xfrm>
            <a:off x="2707434" y="4958699"/>
            <a:ext cx="713683" cy="370046"/>
          </a:xfrm>
          <a:prstGeom prst="snip2SameRec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เขต </a:t>
            </a:r>
            <a:r>
              <a:rPr lang="en-US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ตัดมุมสี่เหลี่ยมด้านเดียวกัน 17"/>
          <p:cNvSpPr/>
          <p:nvPr/>
        </p:nvSpPr>
        <p:spPr>
          <a:xfrm>
            <a:off x="4458891" y="4949595"/>
            <a:ext cx="728418" cy="381268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นนทบุรี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ตัดมุมสี่เหลี่ยมด้านเดียวกัน 18"/>
          <p:cNvSpPr/>
          <p:nvPr/>
        </p:nvSpPr>
        <p:spPr>
          <a:xfrm>
            <a:off x="5268505" y="4949593"/>
            <a:ext cx="786997" cy="381268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ปทุมธานี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ตัดมุมสี่เหลี่ยมด้านเดียวกัน 19"/>
          <p:cNvSpPr/>
          <p:nvPr/>
        </p:nvSpPr>
        <p:spPr>
          <a:xfrm>
            <a:off x="9512491" y="4963242"/>
            <a:ext cx="766626" cy="381268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อยุธยา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ตัดมุมสี่เหลี่ยมด้านเดียวกัน 21"/>
          <p:cNvSpPr/>
          <p:nvPr/>
        </p:nvSpPr>
        <p:spPr>
          <a:xfrm>
            <a:off x="7865815" y="4949594"/>
            <a:ext cx="728418" cy="381268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สระบุรี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ตัดมุมสี่เหลี่ยมด้านเดียวกัน 22"/>
          <p:cNvSpPr/>
          <p:nvPr/>
        </p:nvSpPr>
        <p:spPr>
          <a:xfrm>
            <a:off x="7012831" y="4949594"/>
            <a:ext cx="781907" cy="381268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ลพบุรี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ตัดมุมสี่เหลี่ยมด้านเดียวกัน 23"/>
          <p:cNvSpPr/>
          <p:nvPr/>
        </p:nvSpPr>
        <p:spPr>
          <a:xfrm>
            <a:off x="6116786" y="4949592"/>
            <a:ext cx="832840" cy="381268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สิงห์บุรี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ตัดมุมสี่เหลี่ยมด้านเดียวกัน 24"/>
          <p:cNvSpPr/>
          <p:nvPr/>
        </p:nvSpPr>
        <p:spPr>
          <a:xfrm>
            <a:off x="8657387" y="4963241"/>
            <a:ext cx="786999" cy="381268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อ่างทอง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ตัดมุมสี่เหลี่ยมด้านเดียวกัน 27"/>
          <p:cNvSpPr/>
          <p:nvPr/>
        </p:nvSpPr>
        <p:spPr>
          <a:xfrm>
            <a:off x="3544642" y="4949600"/>
            <a:ext cx="848127" cy="381268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นครนายก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ตัดมุมสี่เหลี่ยมด้านเดียวกัน 35"/>
          <p:cNvSpPr/>
          <p:nvPr/>
        </p:nvSpPr>
        <p:spPr>
          <a:xfrm>
            <a:off x="1790681" y="4957194"/>
            <a:ext cx="779100" cy="387315"/>
          </a:xfrm>
          <a:prstGeom prst="snip2SameRect">
            <a:avLst/>
          </a:prstGeom>
          <a:solidFill>
            <a:schemeClr val="accent2"/>
          </a:solidFill>
          <a:ln w="28575">
            <a:solidFill>
              <a:srgbClr val="00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ประเทศ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8" name="รูปภาพ 37" descr="images.jpg"/>
          <p:cNvPicPr>
            <a:picLocks noChangeAspect="1"/>
          </p:cNvPicPr>
          <p:nvPr/>
        </p:nvPicPr>
        <p:blipFill>
          <a:blip r:embed="rId4" cstate="print"/>
          <a:srcRect l="9875" r="17298"/>
          <a:stretch>
            <a:fillRect/>
          </a:stretch>
        </p:blipFill>
        <p:spPr>
          <a:xfrm>
            <a:off x="10497180" y="5095712"/>
            <a:ext cx="1411040" cy="1289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แผนภูมิ 13"/>
          <p:cNvGraphicFramePr/>
          <p:nvPr/>
        </p:nvGraphicFramePr>
        <p:xfrm>
          <a:off x="1198180" y="1555846"/>
          <a:ext cx="9806151" cy="3753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ตาราง 26"/>
          <p:cNvGraphicFramePr>
            <a:graphicFrameLocks noGrp="1"/>
          </p:cNvGraphicFramePr>
          <p:nvPr/>
        </p:nvGraphicFramePr>
        <p:xfrm>
          <a:off x="536030" y="5764772"/>
          <a:ext cx="9959099" cy="6906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1717152"/>
                <a:gridCol w="826779"/>
                <a:gridCol w="826779"/>
                <a:gridCol w="819247"/>
                <a:gridCol w="918442"/>
                <a:gridCol w="867164"/>
                <a:gridCol w="840067"/>
                <a:gridCol w="785867"/>
                <a:gridCol w="785867"/>
                <a:gridCol w="799416"/>
                <a:gridCol w="772319"/>
              </a:tblGrid>
              <a:tr h="359757">
                <a:tc>
                  <a:txBody>
                    <a:bodyPr/>
                    <a:lstStyle/>
                    <a:p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ประเทศ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นนทบุรี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อยุธยา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นครนายก</a:t>
                      </a:r>
                      <a:endParaRPr lang="th-TH" sz="12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ปทุมธานี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อ่างทอง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ลพบุรี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สระบุรี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สิงห์บุรี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863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จำนวนผู้เสียชีวิต (คน)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6,493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388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44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49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</a:t>
                      </a:r>
                      <a:endParaRPr lang="th-TH" sz="1200" b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66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49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รูปห้าเหลี่ยม 19"/>
          <p:cNvSpPr/>
          <p:nvPr/>
        </p:nvSpPr>
        <p:spPr>
          <a:xfrm>
            <a:off x="13650" y="177424"/>
            <a:ext cx="5568284" cy="600501"/>
          </a:xfrm>
          <a:prstGeom prst="homePlate">
            <a:avLst/>
          </a:prstGeom>
          <a:ln w="190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19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อัตราตายจากโรคมะเร็งตับ</a:t>
            </a: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3" name="Picture 3" descr="H:\ \RHSO4_Logo_With_T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1289" y="122831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26" name="สี่เหลี่ยมผืนผ้า 25"/>
          <p:cNvSpPr/>
          <p:nvPr/>
        </p:nvSpPr>
        <p:spPr>
          <a:xfrm>
            <a:off x="375581" y="1015707"/>
            <a:ext cx="16690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</a:t>
            </a:r>
          </a:p>
        </p:txBody>
      </p:sp>
      <p:sp>
        <p:nvSpPr>
          <p:cNvPr id="32" name="เครื่องหมายบั้ง 31"/>
          <p:cNvSpPr/>
          <p:nvPr/>
        </p:nvSpPr>
        <p:spPr>
          <a:xfrm>
            <a:off x="2074463" y="955345"/>
            <a:ext cx="2019868" cy="696035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เครื่องหมายบั้ง 32"/>
          <p:cNvSpPr/>
          <p:nvPr/>
        </p:nvSpPr>
        <p:spPr>
          <a:xfrm>
            <a:off x="3973780" y="957619"/>
            <a:ext cx="2019868" cy="69603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เครื่องหมายบั้ง 33"/>
          <p:cNvSpPr/>
          <p:nvPr/>
        </p:nvSpPr>
        <p:spPr>
          <a:xfrm>
            <a:off x="5857168" y="957619"/>
            <a:ext cx="2019868" cy="696035"/>
          </a:xfrm>
          <a:prstGeom prst="chevron">
            <a:avLst/>
          </a:prstGeom>
          <a:solidFill>
            <a:schemeClr val="accent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24.9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เครื่องหมายบั้ง 34"/>
          <p:cNvSpPr/>
          <p:nvPr/>
        </p:nvSpPr>
        <p:spPr>
          <a:xfrm>
            <a:off x="7726907" y="957620"/>
            <a:ext cx="2836460" cy="696035"/>
          </a:xfrm>
          <a:prstGeom prst="chevron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น้อยกว่าร้อยละ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24.9</a:t>
            </a:r>
            <a:endParaRPr lang="th-TH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กล่องข้อความ 14"/>
          <p:cNvSpPr txBox="1">
            <a:spLocks noChangeArrowheads="1"/>
          </p:cNvSpPr>
          <p:nvPr/>
        </p:nvSpPr>
        <p:spPr bwMode="auto">
          <a:xfrm>
            <a:off x="9872655" y="6529612"/>
            <a:ext cx="20906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ข้อมูลจาก </a:t>
            </a:r>
            <a:r>
              <a:rPr lang="th-TH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endParaRPr lang="th-TH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8" name="ตัวเชื่อมต่อตรง 37"/>
          <p:cNvCxnSpPr/>
          <p:nvPr/>
        </p:nvCxnSpPr>
        <p:spPr>
          <a:xfrm flipV="1">
            <a:off x="2130776" y="2195883"/>
            <a:ext cx="9236161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1235644" y="1997824"/>
            <a:ext cx="572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Q3</a:t>
            </a:r>
            <a:endParaRPr lang="th-TH" sz="1800" b="1" dirty="0"/>
          </a:p>
        </p:txBody>
      </p:sp>
      <p:sp>
        <p:nvSpPr>
          <p:cNvPr id="40" name="คำบรรยายภาพแบบลูกศรลง 39"/>
          <p:cNvSpPr/>
          <p:nvPr/>
        </p:nvSpPr>
        <p:spPr>
          <a:xfrm>
            <a:off x="3225584" y="3186291"/>
            <a:ext cx="709684" cy="600501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9.00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ตัดมุมสี่เหลี่ยมด้านเดียวกัน 14"/>
          <p:cNvSpPr/>
          <p:nvPr/>
        </p:nvSpPr>
        <p:spPr>
          <a:xfrm>
            <a:off x="3125581" y="5204375"/>
            <a:ext cx="723329" cy="338919"/>
          </a:xfrm>
          <a:prstGeom prst="snip2SameRec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เขต </a:t>
            </a:r>
            <a:r>
              <a:rPr lang="en-US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ตัดมุมสี่เหลี่ยมด้านเดียวกัน 15"/>
          <p:cNvSpPr/>
          <p:nvPr/>
        </p:nvSpPr>
        <p:spPr>
          <a:xfrm>
            <a:off x="3924752" y="5202623"/>
            <a:ext cx="736786" cy="331567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นนทบุรี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ตัดมุมสี่เหลี่ยมด้านเดียวกัน 16"/>
          <p:cNvSpPr/>
          <p:nvPr/>
        </p:nvSpPr>
        <p:spPr>
          <a:xfrm>
            <a:off x="6384566" y="5202620"/>
            <a:ext cx="796038" cy="331567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ปทุมธานี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ตัดมุมสี่เหลี่ยมด้านเดียวกัน 17"/>
          <p:cNvSpPr/>
          <p:nvPr/>
        </p:nvSpPr>
        <p:spPr>
          <a:xfrm>
            <a:off x="4723310" y="5195269"/>
            <a:ext cx="684666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อยุธยา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ตัดมุมสี่เหลี่ยมด้านเดียวกัน 18"/>
          <p:cNvSpPr/>
          <p:nvPr/>
        </p:nvSpPr>
        <p:spPr>
          <a:xfrm>
            <a:off x="8885160" y="5195270"/>
            <a:ext cx="650543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สระบุรี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ตัดมุมสี่เหลี่ยมด้านเดียวกัน 20"/>
          <p:cNvSpPr/>
          <p:nvPr/>
        </p:nvSpPr>
        <p:spPr>
          <a:xfrm>
            <a:off x="8111008" y="5195269"/>
            <a:ext cx="698313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ลพบุรี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ตัดมุมสี่เหลี่ยมด้านเดียวกัน 21"/>
          <p:cNvSpPr/>
          <p:nvPr/>
        </p:nvSpPr>
        <p:spPr>
          <a:xfrm>
            <a:off x="9611551" y="5195267"/>
            <a:ext cx="743801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สิงห์บุรี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ตัดมุมสี่เหลี่ยมด้านเดียวกัน 23"/>
          <p:cNvSpPr/>
          <p:nvPr/>
        </p:nvSpPr>
        <p:spPr>
          <a:xfrm>
            <a:off x="7244375" y="5202621"/>
            <a:ext cx="796040" cy="331567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อ่างทอง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ตัดมุมสี่เหลี่ยมด้านเดียวกัน 24"/>
          <p:cNvSpPr/>
          <p:nvPr/>
        </p:nvSpPr>
        <p:spPr>
          <a:xfrm>
            <a:off x="5470157" y="5202629"/>
            <a:ext cx="857870" cy="331567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นครนายก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ตัดมุมสี่เหลี่ยมด้านเดียวกัน 27"/>
          <p:cNvSpPr/>
          <p:nvPr/>
        </p:nvSpPr>
        <p:spPr>
          <a:xfrm>
            <a:off x="2286000" y="5193679"/>
            <a:ext cx="774392" cy="340018"/>
          </a:xfrm>
          <a:prstGeom prst="snip2SameRect">
            <a:avLst/>
          </a:prstGeom>
          <a:solidFill>
            <a:schemeClr val="accent2"/>
          </a:solidFill>
          <a:ln w="28575">
            <a:solidFill>
              <a:srgbClr val="00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ประเทศ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9" name="รูปภาพ 28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596" y="4744436"/>
            <a:ext cx="1529255" cy="917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ตัวเชื่อมต่อตรง 15"/>
          <p:cNvCxnSpPr/>
          <p:nvPr/>
        </p:nvCxnSpPr>
        <p:spPr>
          <a:xfrm>
            <a:off x="2122303" y="3179127"/>
            <a:ext cx="8986975" cy="0"/>
          </a:xfrm>
          <a:prstGeom prst="line">
            <a:avLst/>
          </a:prstGeom>
          <a:ln w="57150">
            <a:solidFill>
              <a:srgbClr val="00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แผนภูมิ 13"/>
          <p:cNvGraphicFramePr/>
          <p:nvPr/>
        </p:nvGraphicFramePr>
        <p:xfrm>
          <a:off x="1318422" y="1695014"/>
          <a:ext cx="9599788" cy="5001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1113983" y="3011349"/>
            <a:ext cx="461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Q4</a:t>
            </a:r>
            <a:endParaRPr lang="th-TH" sz="1600" b="1" dirty="0"/>
          </a:p>
        </p:txBody>
      </p:sp>
      <p:sp>
        <p:nvSpPr>
          <p:cNvPr id="27" name="รูปห้าเหลี่ยม 26"/>
          <p:cNvSpPr/>
          <p:nvPr/>
        </p:nvSpPr>
        <p:spPr>
          <a:xfrm>
            <a:off x="13648" y="204720"/>
            <a:ext cx="11095629" cy="600501"/>
          </a:xfrm>
          <a:prstGeom prst="homePlate">
            <a:avLst/>
          </a:prstGeom>
          <a:ln w="190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20 </a:t>
            </a: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ร้อยละของผู้ป่วย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CKD </a:t>
            </a: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ที่มีอัตราการลดลงของ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eGFR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&lt;4ml/min/1.73m2/yr</a:t>
            </a:r>
            <a:endParaRPr lang="th-TH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8" name="Picture 3" descr="H:\ \RHSO4_Logo_With_T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7641" y="150127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29" name="สี่เหลี่ยมผืนผ้า 28"/>
          <p:cNvSpPr/>
          <p:nvPr/>
        </p:nvSpPr>
        <p:spPr>
          <a:xfrm>
            <a:off x="375581" y="1083947"/>
            <a:ext cx="16690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</a:t>
            </a:r>
          </a:p>
        </p:txBody>
      </p:sp>
      <p:sp>
        <p:nvSpPr>
          <p:cNvPr id="30" name="เครื่องหมายบั้ง 29"/>
          <p:cNvSpPr/>
          <p:nvPr/>
        </p:nvSpPr>
        <p:spPr>
          <a:xfrm>
            <a:off x="2074463" y="1023585"/>
            <a:ext cx="2019868" cy="696035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เครื่องหมายบั้ง 30"/>
          <p:cNvSpPr/>
          <p:nvPr/>
        </p:nvSpPr>
        <p:spPr>
          <a:xfrm>
            <a:off x="3973780" y="1025859"/>
            <a:ext cx="2019868" cy="69603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เครื่องหมายบั้ง 31"/>
          <p:cNvSpPr/>
          <p:nvPr/>
        </p:nvSpPr>
        <p:spPr>
          <a:xfrm>
            <a:off x="5857168" y="1025859"/>
            <a:ext cx="2019868" cy="696035"/>
          </a:xfrm>
          <a:prstGeom prst="chevron">
            <a:avLst/>
          </a:prstGeom>
          <a:solidFill>
            <a:schemeClr val="accent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เครื่องหมายบั้ง 32"/>
          <p:cNvSpPr/>
          <p:nvPr/>
        </p:nvSpPr>
        <p:spPr>
          <a:xfrm>
            <a:off x="7726909" y="1025860"/>
            <a:ext cx="2058536" cy="696035"/>
          </a:xfrm>
          <a:prstGeom prst="chevron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65</a:t>
            </a:r>
            <a:endParaRPr lang="th-TH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กล่องข้อความ 14"/>
          <p:cNvSpPr txBox="1">
            <a:spLocks noChangeArrowheads="1"/>
          </p:cNvSpPr>
          <p:nvPr/>
        </p:nvSpPr>
        <p:spPr bwMode="auto">
          <a:xfrm>
            <a:off x="8443402" y="6503879"/>
            <a:ext cx="36615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HDC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ข้อมูล ณ วันที่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กรกฎาคม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endParaRPr lang="th-TH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คำบรรยายภาพแบบลูกศรลง 12"/>
          <p:cNvSpPr/>
          <p:nvPr/>
        </p:nvSpPr>
        <p:spPr>
          <a:xfrm>
            <a:off x="3248172" y="2511201"/>
            <a:ext cx="709684" cy="600501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62.76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ตัดมุมสี่เหลี่ยมด้านเดียวกัน 14"/>
          <p:cNvSpPr/>
          <p:nvPr/>
        </p:nvSpPr>
        <p:spPr>
          <a:xfrm>
            <a:off x="2361062" y="5813968"/>
            <a:ext cx="682387" cy="341185"/>
          </a:xfrm>
          <a:prstGeom prst="snip2SameRect">
            <a:avLst/>
          </a:prstGeom>
          <a:solidFill>
            <a:schemeClr val="accent2"/>
          </a:solidFill>
          <a:ln w="28575">
            <a:solidFill>
              <a:srgbClr val="00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ประเทศ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ตัดมุมสี่เหลี่ยมด้านเดียวกัน 16"/>
          <p:cNvSpPr/>
          <p:nvPr/>
        </p:nvSpPr>
        <p:spPr>
          <a:xfrm>
            <a:off x="3195850" y="5829890"/>
            <a:ext cx="652818" cy="338919"/>
          </a:xfrm>
          <a:prstGeom prst="snip2SameRec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เขต </a:t>
            </a:r>
            <a:r>
              <a:rPr lang="en-US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ตัดมุมสี่เหลี่ยมด้านเดียวกัน 17"/>
          <p:cNvSpPr/>
          <p:nvPr/>
        </p:nvSpPr>
        <p:spPr>
          <a:xfrm>
            <a:off x="8984772" y="5832164"/>
            <a:ext cx="650543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นนทบุรี</a:t>
            </a:r>
            <a:endParaRPr lang="th-TH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ตัดมุมสี่เหลี่ยมด้านเดียวกัน 18"/>
          <p:cNvSpPr/>
          <p:nvPr/>
        </p:nvSpPr>
        <p:spPr>
          <a:xfrm>
            <a:off x="8140891" y="5834438"/>
            <a:ext cx="702859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ปทุมธานี</a:t>
            </a:r>
            <a:endParaRPr lang="th-TH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ตัดมุมสี่เหลี่ยมด้านเดียวกัน 19"/>
          <p:cNvSpPr/>
          <p:nvPr/>
        </p:nvSpPr>
        <p:spPr>
          <a:xfrm>
            <a:off x="4005616" y="5834439"/>
            <a:ext cx="650543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อยุธยา</a:t>
            </a:r>
            <a:endParaRPr lang="th-TH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ตัดมุมสี่เหลี่ยมด้านเดียวกัน 20"/>
          <p:cNvSpPr/>
          <p:nvPr/>
        </p:nvSpPr>
        <p:spPr>
          <a:xfrm>
            <a:off x="4810832" y="5834441"/>
            <a:ext cx="650543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สระบุรี</a:t>
            </a:r>
            <a:endParaRPr lang="th-TH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ตัดมุมสี่เหลี่ยมด้านเดียวกัน 21"/>
          <p:cNvSpPr/>
          <p:nvPr/>
        </p:nvSpPr>
        <p:spPr>
          <a:xfrm>
            <a:off x="9778619" y="5834439"/>
            <a:ext cx="716509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ลพบุรี</a:t>
            </a:r>
            <a:endParaRPr lang="th-TH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ตัดมุมสี่เหลี่ยมด้านเดียวกัน 23"/>
          <p:cNvSpPr/>
          <p:nvPr/>
        </p:nvSpPr>
        <p:spPr>
          <a:xfrm>
            <a:off x="7349320" y="5834437"/>
            <a:ext cx="650543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สิงห์บุรี</a:t>
            </a:r>
            <a:endParaRPr lang="th-TH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ตัดมุมสี่เหลี่ยมด้านเดียวกัน 24"/>
          <p:cNvSpPr/>
          <p:nvPr/>
        </p:nvSpPr>
        <p:spPr>
          <a:xfrm>
            <a:off x="5616054" y="5834439"/>
            <a:ext cx="702861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อ่างทอง</a:t>
            </a:r>
            <a:endParaRPr lang="th-TH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ตัดมุมสี่เหลี่ยมด้านเดียวกัน 25"/>
          <p:cNvSpPr/>
          <p:nvPr/>
        </p:nvSpPr>
        <p:spPr>
          <a:xfrm>
            <a:off x="6462211" y="5834440"/>
            <a:ext cx="757454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นครนายก</a:t>
            </a:r>
            <a:endParaRPr lang="th-TH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ตัวเชื่อมต่อตรง 14"/>
          <p:cNvCxnSpPr/>
          <p:nvPr/>
        </p:nvCxnSpPr>
        <p:spPr>
          <a:xfrm>
            <a:off x="1151660" y="3303309"/>
            <a:ext cx="9679251" cy="7449"/>
          </a:xfrm>
          <a:prstGeom prst="line">
            <a:avLst/>
          </a:prstGeom>
          <a:ln w="57150">
            <a:solidFill>
              <a:srgbClr val="00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แผนภูมิ 12"/>
          <p:cNvGraphicFramePr/>
          <p:nvPr/>
        </p:nvGraphicFramePr>
        <p:xfrm>
          <a:off x="425669" y="1787855"/>
          <a:ext cx="9892038" cy="4573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801716" y="3172947"/>
            <a:ext cx="5416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Q4</a:t>
            </a:r>
            <a:endParaRPr lang="th-TH" sz="1600" b="1" dirty="0"/>
          </a:p>
        </p:txBody>
      </p:sp>
      <p:sp>
        <p:nvSpPr>
          <p:cNvPr id="18" name="รูปห้าเหลี่ยม 17"/>
          <p:cNvSpPr/>
          <p:nvPr/>
        </p:nvSpPr>
        <p:spPr>
          <a:xfrm>
            <a:off x="13649" y="204720"/>
            <a:ext cx="8802806" cy="600501"/>
          </a:xfrm>
          <a:prstGeom prst="homePlate">
            <a:avLst/>
          </a:prstGeom>
          <a:ln w="190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21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ECS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คุณภาพในโรงพยาบาลระดับ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F2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ขึ้นไป </a:t>
            </a:r>
            <a:endParaRPr lang="th-TH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" name="Picture 3" descr="H:\ \RHSO4_Logo_With_T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7641" y="150127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21" name="สี่เหลี่ยมผืนผ้า 20"/>
          <p:cNvSpPr/>
          <p:nvPr/>
        </p:nvSpPr>
        <p:spPr>
          <a:xfrm>
            <a:off x="375581" y="1083947"/>
            <a:ext cx="16690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</a:t>
            </a:r>
          </a:p>
        </p:txBody>
      </p:sp>
      <p:sp>
        <p:nvSpPr>
          <p:cNvPr id="27" name="เครื่องหมายบั้ง 26"/>
          <p:cNvSpPr/>
          <p:nvPr/>
        </p:nvSpPr>
        <p:spPr>
          <a:xfrm>
            <a:off x="2074463" y="1023585"/>
            <a:ext cx="2019868" cy="696035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เครื่องหมายบั้ง 27"/>
          <p:cNvSpPr/>
          <p:nvPr/>
        </p:nvSpPr>
        <p:spPr>
          <a:xfrm>
            <a:off x="3973780" y="1025859"/>
            <a:ext cx="2019868" cy="69603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เครื่องหมายบั้ง 28"/>
          <p:cNvSpPr/>
          <p:nvPr/>
        </p:nvSpPr>
        <p:spPr>
          <a:xfrm>
            <a:off x="5857168" y="1025859"/>
            <a:ext cx="2019868" cy="696035"/>
          </a:xfrm>
          <a:prstGeom prst="chevron">
            <a:avLst/>
          </a:prstGeom>
          <a:solidFill>
            <a:schemeClr val="accent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เครื่องหมายบั้ง 29"/>
          <p:cNvSpPr/>
          <p:nvPr/>
        </p:nvSpPr>
        <p:spPr>
          <a:xfrm>
            <a:off x="7726909" y="1025860"/>
            <a:ext cx="2085831" cy="696035"/>
          </a:xfrm>
          <a:prstGeom prst="chevron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70</a:t>
            </a:r>
            <a:endParaRPr lang="th-TH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กล่องข้อความ 14"/>
          <p:cNvSpPr txBox="1">
            <a:spLocks noChangeArrowheads="1"/>
          </p:cNvSpPr>
          <p:nvPr/>
        </p:nvSpPr>
        <p:spPr bwMode="auto">
          <a:xfrm>
            <a:off x="9872655" y="6488668"/>
            <a:ext cx="20906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ข้อมูลจาก </a:t>
            </a:r>
            <a:r>
              <a:rPr lang="th-TH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endParaRPr lang="th-TH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คำบรรยายภาพแบบลูกศรลง 35"/>
          <p:cNvSpPr/>
          <p:nvPr/>
        </p:nvSpPr>
        <p:spPr>
          <a:xfrm>
            <a:off x="2305066" y="2394723"/>
            <a:ext cx="709684" cy="600501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72.13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ตัดมุมสี่เหลี่ยมด้านเดียวกัน 36"/>
          <p:cNvSpPr/>
          <p:nvPr/>
        </p:nvSpPr>
        <p:spPr>
          <a:xfrm>
            <a:off x="2275569" y="6043685"/>
            <a:ext cx="652818" cy="338919"/>
          </a:xfrm>
          <a:prstGeom prst="snip2SameRec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เขต </a:t>
            </a:r>
            <a:r>
              <a:rPr 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ตัดมุมสี่เหลี่ยมด้านเดียวกัน 37"/>
          <p:cNvSpPr/>
          <p:nvPr/>
        </p:nvSpPr>
        <p:spPr>
          <a:xfrm>
            <a:off x="6495224" y="6072717"/>
            <a:ext cx="763873" cy="32580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นนทบุรี</a:t>
            </a:r>
            <a:endParaRPr lang="th-TH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ตัดมุมสี่เหลี่ยมด้านเดียวกัน 38"/>
          <p:cNvSpPr/>
          <p:nvPr/>
        </p:nvSpPr>
        <p:spPr>
          <a:xfrm>
            <a:off x="8139473" y="6059477"/>
            <a:ext cx="892799" cy="341324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ปทุมธานี</a:t>
            </a:r>
            <a:endParaRPr lang="th-TH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ตัดมุมสี่เหลี่ยมด้านเดียวกัน 39"/>
          <p:cNvSpPr/>
          <p:nvPr/>
        </p:nvSpPr>
        <p:spPr>
          <a:xfrm>
            <a:off x="5690167" y="6071843"/>
            <a:ext cx="713698" cy="331076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อยุธยา</a:t>
            </a:r>
            <a:endParaRPr lang="th-TH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ตัดมุมสี่เหลี่ยมด้านเดียวกัน 40"/>
          <p:cNvSpPr/>
          <p:nvPr/>
        </p:nvSpPr>
        <p:spPr>
          <a:xfrm>
            <a:off x="4896476" y="6071845"/>
            <a:ext cx="713698" cy="331076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สระบุรี</a:t>
            </a:r>
            <a:endParaRPr lang="th-TH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ตัดมุมสี่เหลี่ยมด้านเดียวกัน 41"/>
          <p:cNvSpPr/>
          <p:nvPr/>
        </p:nvSpPr>
        <p:spPr>
          <a:xfrm>
            <a:off x="7338489" y="6061882"/>
            <a:ext cx="716509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ลพบุรี</a:t>
            </a:r>
            <a:endParaRPr lang="th-TH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ตัดมุมสี่เหลี่ยมด้านเดียวกัน 42"/>
          <p:cNvSpPr/>
          <p:nvPr/>
        </p:nvSpPr>
        <p:spPr>
          <a:xfrm>
            <a:off x="3058027" y="6056075"/>
            <a:ext cx="713698" cy="331076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สิงห์บุรี</a:t>
            </a:r>
            <a:endParaRPr lang="th-TH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ตัดมุมสี่เหลี่ยมด้านเดียวกัน 43"/>
          <p:cNvSpPr/>
          <p:nvPr/>
        </p:nvSpPr>
        <p:spPr>
          <a:xfrm>
            <a:off x="9113882" y="6053959"/>
            <a:ext cx="834158" cy="346842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อ่างทอง</a:t>
            </a:r>
            <a:endParaRPr lang="th-TH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ตัดมุมสี่เหลี่ยมด้านเดียวกัน 44"/>
          <p:cNvSpPr/>
          <p:nvPr/>
        </p:nvSpPr>
        <p:spPr>
          <a:xfrm>
            <a:off x="3849593" y="6045831"/>
            <a:ext cx="962148" cy="341324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นครนายก</a:t>
            </a:r>
            <a:endParaRPr lang="th-TH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ตัดมุมสี่เหลี่ยมด้านเดียวกัน 22"/>
          <p:cNvSpPr/>
          <p:nvPr/>
        </p:nvSpPr>
        <p:spPr>
          <a:xfrm>
            <a:off x="1317713" y="6059607"/>
            <a:ext cx="859809" cy="341194"/>
          </a:xfrm>
          <a:prstGeom prst="snip2SameRect">
            <a:avLst/>
          </a:prstGeom>
          <a:solidFill>
            <a:schemeClr val="accent2"/>
          </a:solidFill>
          <a:ln w="28575">
            <a:solidFill>
              <a:srgbClr val="00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ประเทศ</a:t>
            </a:r>
            <a:endParaRPr lang="th-TH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ตาราง 14"/>
          <p:cNvGraphicFramePr>
            <a:graphicFrameLocks noGrp="1"/>
          </p:cNvGraphicFramePr>
          <p:nvPr/>
        </p:nvGraphicFramePr>
        <p:xfrm>
          <a:off x="573206" y="2370502"/>
          <a:ext cx="11017978" cy="399781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16033"/>
                <a:gridCol w="932344"/>
                <a:gridCol w="1088490"/>
                <a:gridCol w="935220"/>
                <a:gridCol w="1091230"/>
                <a:gridCol w="977452"/>
                <a:gridCol w="1075836"/>
                <a:gridCol w="992845"/>
                <a:gridCol w="1064322"/>
                <a:gridCol w="1244206"/>
              </a:tblGrid>
              <a:tr h="699628"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จังหวัด</a:t>
                      </a:r>
                      <a:endParaRPr lang="th-TH" sz="14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ไม่เข้ากระบวนการรับรอง/อยู่ระหว่าง</a:t>
                      </a:r>
                    </a:p>
                    <a:p>
                      <a:pPr algn="ctr"/>
                      <a:r>
                        <a:rPr lang="th-TH" sz="14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เตรียมการรับรองขั้น 1</a:t>
                      </a:r>
                      <a:endParaRPr lang="th-TH" sz="14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ขั้น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4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ขั้น</a:t>
                      </a:r>
                      <a:r>
                        <a:rPr lang="th-TH" sz="1400" baseline="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4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ขั้น 3 </a:t>
                      </a:r>
                    </a:p>
                    <a:p>
                      <a:pPr algn="ctr"/>
                      <a:r>
                        <a:rPr lang="th-TH" sz="14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และที่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reaccredit</a:t>
                      </a:r>
                      <a:endParaRPr lang="th-TH" sz="14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 รพ. </a:t>
                      </a:r>
                    </a:p>
                    <a:p>
                      <a:pPr algn="ctr"/>
                      <a:r>
                        <a:rPr lang="th-TH" sz="14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ในเขตสุขภาพ</a:t>
                      </a:r>
                      <a:endParaRPr lang="th-TH" sz="14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67167">
                <a:tc vMerge="1">
                  <a:txBody>
                    <a:bodyPr/>
                    <a:lstStyle/>
                    <a:p>
                      <a:endParaRPr lang="th-TH" sz="1600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 (แห่ง)</a:t>
                      </a:r>
                      <a:endParaRPr lang="th-TH" sz="10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คิดเป็น (ร้อยละ)</a:t>
                      </a:r>
                      <a:endParaRPr lang="th-TH" sz="10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 (แห่ง)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คิดเป็น (ร้อยละ)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 (แห่ง)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คิดเป็น (ร้อยละ)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 (แห่ง)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คิดเป็น (ร้อยละ)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ภาพรวม (แห่ง)</a:t>
                      </a:r>
                      <a:endParaRPr lang="th-TH" sz="10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292114"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นครนายก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292114"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นนทบุรี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16.67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83.33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292114"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ปทุมธานี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360727"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พระนครศรีอยุธยา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292114"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ลพบุรี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292114"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สระบุรี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292114"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สิงห์บุรี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292114"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อ่างทอง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292114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95.00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0732" name="กล่องข้อความ 7"/>
          <p:cNvSpPr txBox="1">
            <a:spLocks noChangeArrowheads="1"/>
          </p:cNvSpPr>
          <p:nvPr/>
        </p:nvSpPr>
        <p:spPr bwMode="auto">
          <a:xfrm>
            <a:off x="949087" y="1860319"/>
            <a:ext cx="31998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200" b="1" dirty="0" smtClean="0"/>
              <a:t>รพศ./</a:t>
            </a:r>
            <a:r>
              <a:rPr lang="th-TH" sz="3200" b="1" dirty="0" err="1" smtClean="0"/>
              <a:t>รพท.</a:t>
            </a:r>
            <a:r>
              <a:rPr lang="th-TH" sz="3200" b="1" dirty="0" smtClean="0"/>
              <a:t>/รพ.สังกัดกรม</a:t>
            </a:r>
            <a:endParaRPr lang="th-TH" sz="3200" b="1" dirty="0"/>
          </a:p>
        </p:txBody>
      </p:sp>
      <p:sp>
        <p:nvSpPr>
          <p:cNvPr id="13" name="วงรี 12"/>
          <p:cNvSpPr/>
          <p:nvPr/>
        </p:nvSpPr>
        <p:spPr>
          <a:xfrm>
            <a:off x="9408913" y="6113511"/>
            <a:ext cx="850900" cy="24323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" name="กล่องข้อความ 10"/>
          <p:cNvSpPr txBox="1"/>
          <p:nvPr/>
        </p:nvSpPr>
        <p:spPr>
          <a:xfrm>
            <a:off x="8840592" y="6502171"/>
            <a:ext cx="330411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สบรส. ณ วันที่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กรกฎาคม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endParaRPr lang="th-TH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5258387" y="3874310"/>
            <a:ext cx="1196776" cy="3181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สถาบันทันตก</a:t>
            </a:r>
            <a:r>
              <a:rPr lang="th-TH" sz="16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รรม</a:t>
            </a:r>
            <a:endParaRPr lang="th-TH" sz="1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7" name="ลูกศรเชื่อมต่อแบบตรง 16"/>
          <p:cNvCxnSpPr/>
          <p:nvPr/>
        </p:nvCxnSpPr>
        <p:spPr>
          <a:xfrm rot="10800000">
            <a:off x="6456570" y="4021853"/>
            <a:ext cx="18918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รูปห้าเหลี่ยม 17"/>
          <p:cNvSpPr/>
          <p:nvPr/>
        </p:nvSpPr>
        <p:spPr>
          <a:xfrm>
            <a:off x="13650" y="191072"/>
            <a:ext cx="9430602" cy="668737"/>
          </a:xfrm>
          <a:prstGeom prst="homePlate">
            <a:avLst/>
          </a:prstGeom>
          <a:ln w="190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22 </a:t>
            </a:r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ร้อยละของโรงพยาบาลสังกัดกระทรวงสาธารณสุขมีคุณภาพมาตรฐาน</a:t>
            </a:r>
          </a:p>
          <a:p>
            <a:r>
              <a:rPr lang="th-TH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ผ่านการรับรอง 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HA </a:t>
            </a:r>
            <a:r>
              <a:rPr lang="th-TH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ขั้น 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" name="Picture 3" descr="H:\ \RHSO4_Logo_With_T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7641" y="150127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20" name="สี่เหลี่ยมผืนผ้า 19"/>
          <p:cNvSpPr/>
          <p:nvPr/>
        </p:nvSpPr>
        <p:spPr>
          <a:xfrm>
            <a:off x="375581" y="1083947"/>
            <a:ext cx="16690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</a:t>
            </a:r>
          </a:p>
        </p:txBody>
      </p:sp>
      <p:sp>
        <p:nvSpPr>
          <p:cNvPr id="25" name="เครื่องหมายบั้ง 24"/>
          <p:cNvSpPr/>
          <p:nvPr/>
        </p:nvSpPr>
        <p:spPr>
          <a:xfrm>
            <a:off x="2074462" y="1023585"/>
            <a:ext cx="2142696" cy="805215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เครื่องหมายบั้ง 25"/>
          <p:cNvSpPr/>
          <p:nvPr/>
        </p:nvSpPr>
        <p:spPr>
          <a:xfrm>
            <a:off x="3932835" y="1025859"/>
            <a:ext cx="2126771" cy="802941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เครื่องหมายบั้ง 26"/>
          <p:cNvSpPr/>
          <p:nvPr/>
        </p:nvSpPr>
        <p:spPr>
          <a:xfrm>
            <a:off x="5775279" y="1025859"/>
            <a:ext cx="2099481" cy="802941"/>
          </a:xfrm>
          <a:prstGeom prst="chevron">
            <a:avLst/>
          </a:prstGeom>
          <a:solidFill>
            <a:schemeClr val="accent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เครื่องหมายบั้ง 27"/>
          <p:cNvSpPr/>
          <p:nvPr/>
        </p:nvSpPr>
        <p:spPr>
          <a:xfrm>
            <a:off x="7574506" y="1012212"/>
            <a:ext cx="3657601" cy="816587"/>
          </a:xfrm>
          <a:prstGeom prst="chevron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รพศ./</a:t>
            </a:r>
            <a:r>
              <a:rPr lang="th-TH" sz="1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รพท.</a:t>
            </a:r>
            <a:r>
              <a:rPr lang="th-TH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/รพ.สังกัดกรม ร้อยละ </a:t>
            </a:r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</a:p>
          <a:p>
            <a:r>
              <a:rPr lang="th-TH" sz="1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รพช.</a:t>
            </a:r>
            <a:r>
              <a:rPr lang="th-TH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มากกว่าร้อยละ </a:t>
            </a:r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80</a:t>
            </a:r>
            <a:endParaRPr lang="th-TH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กล่องข้อความ 10"/>
          <p:cNvSpPr txBox="1"/>
          <p:nvPr/>
        </p:nvSpPr>
        <p:spPr>
          <a:xfrm>
            <a:off x="479614" y="6433855"/>
            <a:ext cx="583685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หมายเหตุ </a:t>
            </a:r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สถาบันทันตก</a:t>
            </a:r>
            <a:r>
              <a:rPr lang="th-TH" sz="12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รรม</a:t>
            </a:r>
            <a:r>
              <a:rPr lang="th-TH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เพิ่งเปลี่ยน ผอ. ใหม่ กำลังดำเนินการต่ออายุในขั้นที่ </a:t>
            </a:r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1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ตาราง 14"/>
          <p:cNvGraphicFramePr>
            <a:graphicFrameLocks noGrp="1"/>
          </p:cNvGraphicFramePr>
          <p:nvPr/>
        </p:nvGraphicFramePr>
        <p:xfrm>
          <a:off x="268002" y="1970689"/>
          <a:ext cx="9018501" cy="429958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96424"/>
                <a:gridCol w="882443"/>
                <a:gridCol w="871952"/>
                <a:gridCol w="795656"/>
                <a:gridCol w="741158"/>
                <a:gridCol w="773857"/>
                <a:gridCol w="773857"/>
                <a:gridCol w="741158"/>
                <a:gridCol w="773857"/>
                <a:gridCol w="1068139"/>
              </a:tblGrid>
              <a:tr h="933831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จังหวัด</a:t>
                      </a:r>
                      <a:endParaRPr lang="th-TH" sz="12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ไม่เข้ากระบวนการรับรอง/อยู่ระหว่าง</a:t>
                      </a:r>
                    </a:p>
                    <a:p>
                      <a:pPr algn="ctr"/>
                      <a:r>
                        <a:rPr lang="th-TH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เตรียมการรับรองขั้น 1</a:t>
                      </a:r>
                      <a:endParaRPr lang="th-TH" sz="12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ขั้น 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2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ขั้น</a:t>
                      </a:r>
                      <a:r>
                        <a:rPr lang="th-TH" sz="1200" baseline="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2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ขั้น 3 </a:t>
                      </a:r>
                    </a:p>
                    <a:p>
                      <a:pPr algn="ctr"/>
                      <a:r>
                        <a:rPr lang="th-TH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และที่ 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reaccredit</a:t>
                      </a:r>
                      <a:endParaRPr lang="th-TH" sz="12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 รพ. </a:t>
                      </a:r>
                    </a:p>
                    <a:p>
                      <a:pPr algn="ctr"/>
                      <a:r>
                        <a:rPr lang="th-TH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ในเขตสุขภาพ</a:t>
                      </a:r>
                      <a:endParaRPr lang="th-TH" sz="12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18795">
                <a:tc vMerge="1">
                  <a:txBody>
                    <a:bodyPr/>
                    <a:lstStyle/>
                    <a:p>
                      <a:endParaRPr lang="th-TH" sz="1600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 (แห่ง)</a:t>
                      </a:r>
                      <a:endParaRPr lang="th-TH" sz="12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คิดเป็น (ร้อยละ)</a:t>
                      </a:r>
                      <a:endParaRPr lang="th-TH" sz="12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 (แห่ง)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คิดเป็น (ร้อยละ)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 (แห่ง)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คิดเป็น (ร้อยละ)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 (แห่ง)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คิดเป็น (ร้อยละ)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ภาพรวม (แห่ง)</a:t>
                      </a:r>
                      <a:endParaRPr lang="th-TH" sz="12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1277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นครนายก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100.00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311277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นนทบุรี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16.67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33.33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50.00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311277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ปทุมธานี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42.86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57.14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356739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พระนครศรีอยุธยา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28.57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71.43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311277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ลพบุรี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22.22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77.78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311277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สระบุรี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10.00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80.00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311277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สิงห์บุรี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75.00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25.00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311277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อ่างทอง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66.67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16.67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311277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1.69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32.20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37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62.71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59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0732" name="กล่องข้อความ 7"/>
          <p:cNvSpPr txBox="1">
            <a:spLocks noChangeArrowheads="1"/>
          </p:cNvSpPr>
          <p:nvPr/>
        </p:nvSpPr>
        <p:spPr bwMode="auto">
          <a:xfrm>
            <a:off x="826258" y="1438713"/>
            <a:ext cx="1387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3600" b="1" dirty="0" err="1"/>
              <a:t>รพช.</a:t>
            </a:r>
            <a:endParaRPr lang="th-TH" sz="3600" b="1" dirty="0"/>
          </a:p>
        </p:txBody>
      </p:sp>
      <p:sp>
        <p:nvSpPr>
          <p:cNvPr id="13" name="วงรี 12"/>
          <p:cNvSpPr/>
          <p:nvPr/>
        </p:nvSpPr>
        <p:spPr>
          <a:xfrm>
            <a:off x="7426590" y="6006897"/>
            <a:ext cx="850900" cy="24323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1005311" y="3749356"/>
            <a:ext cx="1024754" cy="2866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รพ.บางบัวทอง </a:t>
            </a:r>
            <a:r>
              <a:rPr lang="en-US" sz="1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endParaRPr lang="th-TH" sz="1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30" name="ลูกศรเชื่อมต่อแบบตรง 29"/>
          <p:cNvCxnSpPr/>
          <p:nvPr/>
        </p:nvCxnSpPr>
        <p:spPr>
          <a:xfrm rot="10800000">
            <a:off x="2033958" y="3896899"/>
            <a:ext cx="18918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กล่องข้อความ 10"/>
          <p:cNvSpPr txBox="1"/>
          <p:nvPr/>
        </p:nvSpPr>
        <p:spPr>
          <a:xfrm>
            <a:off x="6099603" y="6394072"/>
            <a:ext cx="330411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สบรส. ณ วันที่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กรกฎาคม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endParaRPr lang="th-TH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รูปห้าเหลี่ยม 25"/>
          <p:cNvSpPr/>
          <p:nvPr/>
        </p:nvSpPr>
        <p:spPr>
          <a:xfrm>
            <a:off x="13650" y="191072"/>
            <a:ext cx="9430602" cy="668737"/>
          </a:xfrm>
          <a:prstGeom prst="homePlate">
            <a:avLst/>
          </a:prstGeom>
          <a:ln w="190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22 </a:t>
            </a:r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ร้อยละของโรงพยาบาลสังกัดกระทรวงสาธารณสุขมีคุณภาพมาตรฐาน</a:t>
            </a:r>
          </a:p>
          <a:p>
            <a:r>
              <a:rPr lang="th-TH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ผ่านการรับรอง 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HA </a:t>
            </a:r>
            <a:r>
              <a:rPr lang="th-TH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ขั้น 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7" name="Picture 3" descr="H:\ \RHSO4_Logo_With_T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7641" y="150127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28" name="สี่เหลี่ยมผืนผ้า 27"/>
          <p:cNvSpPr/>
          <p:nvPr/>
        </p:nvSpPr>
        <p:spPr>
          <a:xfrm>
            <a:off x="481380" y="988411"/>
            <a:ext cx="14574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400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</a:t>
            </a:r>
          </a:p>
        </p:txBody>
      </p:sp>
      <p:sp>
        <p:nvSpPr>
          <p:cNvPr id="42" name="เครื่องหมายบั้ง 41"/>
          <p:cNvSpPr/>
          <p:nvPr/>
        </p:nvSpPr>
        <p:spPr>
          <a:xfrm>
            <a:off x="2033519" y="968994"/>
            <a:ext cx="1637728" cy="545907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เครื่องหมายบั้ง 42"/>
          <p:cNvSpPr/>
          <p:nvPr/>
        </p:nvSpPr>
        <p:spPr>
          <a:xfrm>
            <a:off x="3537044" y="943971"/>
            <a:ext cx="1662746" cy="59822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เครื่องหมายบั้ง 43"/>
          <p:cNvSpPr/>
          <p:nvPr/>
        </p:nvSpPr>
        <p:spPr>
          <a:xfrm>
            <a:off x="5051943" y="930324"/>
            <a:ext cx="1621807" cy="611872"/>
          </a:xfrm>
          <a:prstGeom prst="chevron">
            <a:avLst/>
          </a:prstGeom>
          <a:solidFill>
            <a:schemeClr val="accent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เครื่องหมายบั้ง 44"/>
          <p:cNvSpPr/>
          <p:nvPr/>
        </p:nvSpPr>
        <p:spPr>
          <a:xfrm>
            <a:off x="6523628" y="930326"/>
            <a:ext cx="3521124" cy="611871"/>
          </a:xfrm>
          <a:prstGeom prst="chevron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2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2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sz="12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รพศ./</a:t>
            </a:r>
            <a:r>
              <a:rPr lang="th-TH" sz="1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รพท.</a:t>
            </a:r>
            <a:r>
              <a:rPr lang="th-TH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/รพ.สังกัดกรม ร้อยละ </a:t>
            </a:r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</a:p>
          <a:p>
            <a:r>
              <a:rPr lang="th-TH" sz="1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รพช.</a:t>
            </a:r>
            <a:r>
              <a:rPr lang="th-TH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มากกว่าร้อยละ </a:t>
            </a:r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80</a:t>
            </a:r>
            <a:endParaRPr lang="th-TH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9339729" y="1638838"/>
            <a:ext cx="26292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รพช.</a:t>
            </a:r>
            <a:r>
              <a:rPr lang="th-TH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ที่ผ่านการรับรอง </a:t>
            </a:r>
            <a:r>
              <a:rPr lang="en-US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HA </a:t>
            </a:r>
            <a:r>
              <a:rPr lang="th-TH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</a:t>
            </a:r>
            <a:r>
              <a:rPr lang="en-US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9366912" y="1931282"/>
            <a:ext cx="1947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b="1" u="sng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จังหวัดนนทบุรี</a:t>
            </a:r>
          </a:p>
          <a:p>
            <a:r>
              <a:rPr lang="en-US" sz="1200" b="1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12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</a:t>
            </a:r>
            <a:r>
              <a:rPr lang="th-TH" sz="12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โรงพยาบาลปากเกร็ด</a:t>
            </a:r>
          </a:p>
          <a:p>
            <a:r>
              <a:rPr lang="en-US" sz="12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2.</a:t>
            </a:r>
            <a:r>
              <a:rPr lang="th-TH" sz="12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โรงพยาบาลบางบัวทอง</a:t>
            </a: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0106176" y="2479463"/>
            <a:ext cx="1985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b="1" u="sng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จังหวัดปทุมธานี</a:t>
            </a:r>
          </a:p>
          <a:p>
            <a:r>
              <a:rPr lang="en-US" sz="1200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1.</a:t>
            </a:r>
            <a:r>
              <a:rPr lang="th-TH" sz="1200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โรงพยาบาลประชาธิปัตย์</a:t>
            </a:r>
          </a:p>
          <a:p>
            <a:r>
              <a:rPr lang="en-US" sz="1200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2.</a:t>
            </a:r>
            <a:r>
              <a:rPr lang="th-TH" sz="1200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โรงพยาบาลหนองเสือ</a:t>
            </a:r>
          </a:p>
          <a:p>
            <a:r>
              <a:rPr lang="en-US" sz="1200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3.</a:t>
            </a:r>
            <a:r>
              <a:rPr lang="th-TH" sz="1200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โรงพยาบาลธัญบุรี</a:t>
            </a: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9357820" y="3205063"/>
            <a:ext cx="20244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b="1" u="sng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จังหวัดพระนครศรีอยุธยา</a:t>
            </a:r>
          </a:p>
          <a:p>
            <a:r>
              <a:rPr lang="en-US" sz="12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1.</a:t>
            </a:r>
            <a:r>
              <a:rPr lang="th-TH" sz="12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โรงพยาบาลบางซ้าย</a:t>
            </a:r>
          </a:p>
          <a:p>
            <a:r>
              <a:rPr lang="en-US" sz="12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2.</a:t>
            </a:r>
            <a:r>
              <a:rPr lang="th-TH" sz="12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โรงพยาบาลมหาราช</a:t>
            </a:r>
          </a:p>
          <a:p>
            <a:r>
              <a:rPr lang="en-US" sz="12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3.</a:t>
            </a:r>
            <a:r>
              <a:rPr lang="th-TH" sz="12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โรงพยาบาลบางบาล</a:t>
            </a:r>
          </a:p>
          <a:p>
            <a:r>
              <a:rPr lang="en-US" sz="12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4.</a:t>
            </a:r>
            <a:r>
              <a:rPr lang="th-TH" sz="12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โรงพยาบาลลาดบัวหลวง</a:t>
            </a: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10153941" y="4117195"/>
            <a:ext cx="1897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b="1" u="sng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จังหวัดลพบุรี</a:t>
            </a:r>
          </a:p>
          <a:p>
            <a:r>
              <a:rPr lang="en-US" sz="1200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1.</a:t>
            </a:r>
            <a:r>
              <a:rPr lang="th-TH" sz="1200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โรงพยาบาลชัยบาดาล</a:t>
            </a:r>
          </a:p>
          <a:p>
            <a:r>
              <a:rPr lang="en-US" sz="1200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2.</a:t>
            </a:r>
            <a:r>
              <a:rPr lang="th-TH" sz="1200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โรงพยาบาลโคกเจริญ</a:t>
            </a: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9419235" y="4665378"/>
            <a:ext cx="1867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b="1" u="sng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จังหวัดสระบุรี</a:t>
            </a:r>
          </a:p>
          <a:p>
            <a:r>
              <a:rPr lang="en-US" sz="12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1.</a:t>
            </a:r>
            <a:r>
              <a:rPr lang="th-TH" sz="12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โรงพยาบาลหนองโดน</a:t>
            </a: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10140295" y="5033864"/>
            <a:ext cx="20062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b="1" u="sng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จังหวัดสิงห์บุรี</a:t>
            </a:r>
          </a:p>
          <a:p>
            <a:r>
              <a:rPr lang="en-US" sz="1200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1.</a:t>
            </a:r>
            <a:r>
              <a:rPr lang="th-TH" sz="1200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โรงพยาบาลพรหมบุรี</a:t>
            </a:r>
          </a:p>
          <a:p>
            <a:r>
              <a:rPr lang="en-US" sz="1200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2.</a:t>
            </a:r>
            <a:r>
              <a:rPr lang="th-TH" sz="1200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โรงพยาบาลค่ายบางระจัน</a:t>
            </a:r>
          </a:p>
          <a:p>
            <a:r>
              <a:rPr lang="en-US" sz="1200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3.</a:t>
            </a:r>
            <a:r>
              <a:rPr lang="th-TH" sz="1200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โรงพยาบาลบางระจัน</a:t>
            </a: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9373748" y="5746801"/>
            <a:ext cx="19948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b="1" u="sng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จังหวัดอ่างทอง</a:t>
            </a:r>
          </a:p>
          <a:p>
            <a:r>
              <a:rPr lang="en-US" sz="12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1.</a:t>
            </a:r>
            <a:r>
              <a:rPr lang="th-TH" sz="12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โรงพยาบาลป่าโมก</a:t>
            </a:r>
          </a:p>
          <a:p>
            <a:r>
              <a:rPr lang="en-US" sz="12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2.</a:t>
            </a:r>
            <a:r>
              <a:rPr lang="th-TH" sz="12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โรงพยาบาลวิเศษชัยชาญ</a:t>
            </a:r>
          </a:p>
          <a:p>
            <a:r>
              <a:rPr lang="en-US" sz="12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3.</a:t>
            </a:r>
            <a:r>
              <a:rPr lang="th-TH" sz="12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โรงพยาบาลสามโก้</a:t>
            </a:r>
          </a:p>
          <a:p>
            <a:r>
              <a:rPr lang="en-US" sz="12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4.</a:t>
            </a:r>
            <a:r>
              <a:rPr lang="th-TH" sz="12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โรงพยาบาลไชโย</a:t>
            </a:r>
          </a:p>
        </p:txBody>
      </p:sp>
      <p:sp>
        <p:nvSpPr>
          <p:cNvPr id="25" name="กล่องข้อความ 10"/>
          <p:cNvSpPr txBox="1"/>
          <p:nvPr/>
        </p:nvSpPr>
        <p:spPr>
          <a:xfrm>
            <a:off x="195826" y="6402323"/>
            <a:ext cx="557716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หมายเหตุ </a:t>
            </a:r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รพ.บางบัวทอง </a:t>
            </a:r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 </a:t>
            </a:r>
            <a:r>
              <a:rPr lang="th-TH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แจ้งว่ากำลังดำเนินการส่งเรื่องเพื่อเข้ากระบวนการ</a:t>
            </a:r>
            <a:endParaRPr lang="th-TH" sz="1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แผนภูมิ 14"/>
          <p:cNvGraphicFramePr/>
          <p:nvPr/>
        </p:nvGraphicFramePr>
        <p:xfrm>
          <a:off x="346841" y="1970690"/>
          <a:ext cx="10594428" cy="4116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รูปห้าเหลี่ยม 15"/>
          <p:cNvSpPr/>
          <p:nvPr/>
        </p:nvSpPr>
        <p:spPr>
          <a:xfrm>
            <a:off x="13648" y="204720"/>
            <a:ext cx="10072048" cy="600501"/>
          </a:xfrm>
          <a:prstGeom prst="homePlate">
            <a:avLst/>
          </a:prstGeom>
          <a:ln w="190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23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 รพ.สต. ที่ผ่านเกณฑ์การพัฒนาคุณภาพ รพ.สต.ติดดาว </a:t>
            </a:r>
            <a:endParaRPr lang="th-TH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" name="Picture 3" descr="H:\ \RHSO4_Logo_With_T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7641" y="150127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20" name="สี่เหลี่ยมผืนผ้า 19"/>
          <p:cNvSpPr/>
          <p:nvPr/>
        </p:nvSpPr>
        <p:spPr>
          <a:xfrm>
            <a:off x="375581" y="1083947"/>
            <a:ext cx="16690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</a:t>
            </a:r>
          </a:p>
        </p:txBody>
      </p:sp>
      <p:sp>
        <p:nvSpPr>
          <p:cNvPr id="21" name="เครื่องหมายบั้ง 20"/>
          <p:cNvSpPr/>
          <p:nvPr/>
        </p:nvSpPr>
        <p:spPr>
          <a:xfrm>
            <a:off x="2074463" y="1023585"/>
            <a:ext cx="2019868" cy="696035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เครื่องหมายบั้ง 22"/>
          <p:cNvSpPr/>
          <p:nvPr/>
        </p:nvSpPr>
        <p:spPr>
          <a:xfrm>
            <a:off x="3973780" y="1025859"/>
            <a:ext cx="2019868" cy="69603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เครื่องหมายบั้ง 24"/>
          <p:cNvSpPr/>
          <p:nvPr/>
        </p:nvSpPr>
        <p:spPr>
          <a:xfrm>
            <a:off x="5857168" y="1025859"/>
            <a:ext cx="2019868" cy="696035"/>
          </a:xfrm>
          <a:prstGeom prst="chevron">
            <a:avLst/>
          </a:prstGeom>
          <a:solidFill>
            <a:schemeClr val="accent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เครื่องหมายบั้ง 26"/>
          <p:cNvSpPr/>
          <p:nvPr/>
        </p:nvSpPr>
        <p:spPr>
          <a:xfrm>
            <a:off x="7726909" y="1025860"/>
            <a:ext cx="2072184" cy="696035"/>
          </a:xfrm>
          <a:prstGeom prst="chevron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endParaRPr lang="th-TH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กล่องข้อความ 14"/>
          <p:cNvSpPr txBox="1">
            <a:spLocks noChangeArrowheads="1"/>
          </p:cNvSpPr>
          <p:nvPr/>
        </p:nvSpPr>
        <p:spPr bwMode="auto">
          <a:xfrm>
            <a:off x="9872655" y="6488668"/>
            <a:ext cx="20906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ข้อมูลจาก </a:t>
            </a:r>
            <a:r>
              <a:rPr lang="th-TH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endParaRPr lang="th-TH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ตัดมุมสี่เหลี่ยมด้านเดียวกัน 28"/>
          <p:cNvSpPr/>
          <p:nvPr/>
        </p:nvSpPr>
        <p:spPr>
          <a:xfrm>
            <a:off x="2550022" y="5968650"/>
            <a:ext cx="723329" cy="369088"/>
          </a:xfrm>
          <a:prstGeom prst="snip2SameRec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เขต </a:t>
            </a:r>
            <a:r>
              <a:rPr 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ตัดมุมสี่เหลี่ยมด้านเดียวกัน 29"/>
          <p:cNvSpPr/>
          <p:nvPr/>
        </p:nvSpPr>
        <p:spPr>
          <a:xfrm>
            <a:off x="5270929" y="5975131"/>
            <a:ext cx="830325" cy="362607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นนทบุรี</a:t>
            </a:r>
            <a:endParaRPr lang="th-TH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ตัดมุมสี่เหลี่ยมด้านเดียวกัน 30"/>
          <p:cNvSpPr/>
          <p:nvPr/>
        </p:nvSpPr>
        <p:spPr>
          <a:xfrm>
            <a:off x="3362038" y="5975131"/>
            <a:ext cx="863023" cy="34638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ปทุมธานี</a:t>
            </a:r>
            <a:endParaRPr lang="th-TH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ตัดมุมสี่เหลี่ยมด้านเดียวกัน 31"/>
          <p:cNvSpPr/>
          <p:nvPr/>
        </p:nvSpPr>
        <p:spPr>
          <a:xfrm>
            <a:off x="7828415" y="5975132"/>
            <a:ext cx="787350" cy="373195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อยุธยา</a:t>
            </a:r>
            <a:endParaRPr lang="th-TH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ตัดมุมสี่เหลี่ยมด้านเดียวกัน 32"/>
          <p:cNvSpPr/>
          <p:nvPr/>
        </p:nvSpPr>
        <p:spPr>
          <a:xfrm>
            <a:off x="6993069" y="5975133"/>
            <a:ext cx="748110" cy="380040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สระบุรี</a:t>
            </a:r>
            <a:endParaRPr lang="th-TH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ตัดมุมสี่เหลี่ยมด้านเดียวกัน 33"/>
          <p:cNvSpPr/>
          <p:nvPr/>
        </p:nvSpPr>
        <p:spPr>
          <a:xfrm>
            <a:off x="9571320" y="5975132"/>
            <a:ext cx="802391" cy="400021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ลพบุรี</a:t>
            </a:r>
            <a:endParaRPr lang="th-TH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ตัดมุมสี่เหลี่ยมด้านเดียวกัน 34"/>
          <p:cNvSpPr/>
          <p:nvPr/>
        </p:nvSpPr>
        <p:spPr>
          <a:xfrm>
            <a:off x="6174206" y="5975132"/>
            <a:ext cx="743801" cy="39156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สิงห์บุรี</a:t>
            </a:r>
            <a:endParaRPr lang="th-TH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ตัดมุมสี่เหลี่ยมด้านเดียวกัน 35"/>
          <p:cNvSpPr/>
          <p:nvPr/>
        </p:nvSpPr>
        <p:spPr>
          <a:xfrm>
            <a:off x="8682566" y="5975132"/>
            <a:ext cx="808274" cy="388961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อ่างทอง</a:t>
            </a:r>
            <a:endParaRPr lang="th-TH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ตัดมุมสี่เหลี่ยมด้านเดียวกัน 36"/>
          <p:cNvSpPr/>
          <p:nvPr/>
        </p:nvSpPr>
        <p:spPr>
          <a:xfrm>
            <a:off x="4288200" y="5975132"/>
            <a:ext cx="930060" cy="364282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นครนายก</a:t>
            </a:r>
            <a:endParaRPr lang="th-TH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คำบรรยายภาพแบบลูกศรลง 21"/>
          <p:cNvSpPr/>
          <p:nvPr/>
        </p:nvSpPr>
        <p:spPr>
          <a:xfrm>
            <a:off x="2590959" y="4351282"/>
            <a:ext cx="750623" cy="628033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r>
              <a:rPr lang="en-US" sz="1400" dirty="0" smtClean="0"/>
              <a:t>12.41</a:t>
            </a:r>
            <a:endParaRPr lang="en-US" sz="1400" dirty="0"/>
          </a:p>
        </p:txBody>
      </p:sp>
      <p:sp>
        <p:nvSpPr>
          <p:cNvPr id="26" name="ตัดมุมสี่เหลี่ยมด้านเดียวกัน 25"/>
          <p:cNvSpPr/>
          <p:nvPr/>
        </p:nvSpPr>
        <p:spPr>
          <a:xfrm>
            <a:off x="1585718" y="5981956"/>
            <a:ext cx="859809" cy="341194"/>
          </a:xfrm>
          <a:prstGeom prst="snip2SameRect">
            <a:avLst/>
          </a:prstGeom>
          <a:solidFill>
            <a:schemeClr val="accent2"/>
          </a:solidFill>
          <a:ln w="28575">
            <a:solidFill>
              <a:srgbClr val="00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ประเทศ</a:t>
            </a:r>
            <a:endParaRPr lang="th-TH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4" name="ตัวเชื่อมต่อตรง 23"/>
          <p:cNvCxnSpPr/>
          <p:nvPr/>
        </p:nvCxnSpPr>
        <p:spPr>
          <a:xfrm>
            <a:off x="1400619" y="5346298"/>
            <a:ext cx="9482843" cy="0"/>
          </a:xfrm>
          <a:prstGeom prst="line">
            <a:avLst/>
          </a:prstGeom>
          <a:ln w="57150">
            <a:solidFill>
              <a:srgbClr val="00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932561" y="5192167"/>
            <a:ext cx="461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Q4</a:t>
            </a:r>
            <a:endParaRPr lang="th-TH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รูปห้าเหลี่ยม 15"/>
          <p:cNvSpPr/>
          <p:nvPr/>
        </p:nvSpPr>
        <p:spPr>
          <a:xfrm>
            <a:off x="0" y="150128"/>
            <a:ext cx="10263116" cy="859805"/>
          </a:xfrm>
          <a:prstGeom prst="homePlate">
            <a:avLst/>
          </a:prstGeom>
          <a:ln w="190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24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ระดับความสำเร็จของเขตสุขภาพที่มีการบริหารจัดการระบบการผลิต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และพัฒนากำลังคนได้ตามเกณฑ์เป้าหมายที่กำหนด </a:t>
            </a:r>
            <a:endParaRPr lang="th-TH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" name="Picture 3" descr="H:\ \RHSO4_Logo_With_Tex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7641" y="150127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20" name="สี่เหลี่ยมผืนผ้า 19"/>
          <p:cNvSpPr/>
          <p:nvPr/>
        </p:nvSpPr>
        <p:spPr>
          <a:xfrm>
            <a:off x="252749" y="1152187"/>
            <a:ext cx="16690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</a:t>
            </a:r>
          </a:p>
        </p:txBody>
      </p:sp>
      <p:sp>
        <p:nvSpPr>
          <p:cNvPr id="21" name="เครื่องหมายบั้ง 20"/>
          <p:cNvSpPr/>
          <p:nvPr/>
        </p:nvSpPr>
        <p:spPr>
          <a:xfrm>
            <a:off x="1787857" y="1091825"/>
            <a:ext cx="2060810" cy="736975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เครื่องหมายบั้ง 22"/>
          <p:cNvSpPr/>
          <p:nvPr/>
        </p:nvSpPr>
        <p:spPr>
          <a:xfrm>
            <a:off x="3646227" y="1094099"/>
            <a:ext cx="3068465" cy="734701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ผ่านเกณฑ์ตามองค์ประกอบข้อที่ </a:t>
            </a:r>
            <a:r>
              <a:rPr lang="en-US" sz="1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1-4 </a:t>
            </a:r>
            <a:r>
              <a:rPr lang="th-TH" sz="1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ที่ระดับคะแนน </a:t>
            </a:r>
            <a:r>
              <a:rPr lang="en-US" sz="1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13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เครื่องหมายบั้ง 24"/>
          <p:cNvSpPr/>
          <p:nvPr/>
        </p:nvSpPr>
        <p:spPr>
          <a:xfrm>
            <a:off x="6512271" y="1094099"/>
            <a:ext cx="3082117" cy="748349"/>
          </a:xfrm>
          <a:prstGeom prst="chevron">
            <a:avLst/>
          </a:prstGeom>
          <a:solidFill>
            <a:schemeClr val="accent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ผ่านเกณฑ์ทั้ง </a:t>
            </a:r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th-TH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องค์ประกอบ</a:t>
            </a:r>
          </a:p>
          <a:p>
            <a:pPr algn="ctr"/>
            <a:r>
              <a:rPr lang="th-TH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ที่ระดับคะแนน </a:t>
            </a:r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เครื่องหมายบั้ง 26"/>
          <p:cNvSpPr/>
          <p:nvPr/>
        </p:nvSpPr>
        <p:spPr>
          <a:xfrm>
            <a:off x="9378317" y="1094100"/>
            <a:ext cx="2058536" cy="734700"/>
          </a:xfrm>
          <a:prstGeom prst="chevron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</a:p>
        </p:txBody>
      </p:sp>
      <p:graphicFrame>
        <p:nvGraphicFramePr>
          <p:cNvPr id="28" name="แผนภูมิ 27"/>
          <p:cNvGraphicFramePr/>
          <p:nvPr/>
        </p:nvGraphicFramePr>
        <p:xfrm>
          <a:off x="709448" y="2133288"/>
          <a:ext cx="10736318" cy="3953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ตัดมุมสี่เหลี่ยมด้านเดียวกัน 28"/>
          <p:cNvSpPr/>
          <p:nvPr/>
        </p:nvSpPr>
        <p:spPr>
          <a:xfrm>
            <a:off x="2969105" y="6009592"/>
            <a:ext cx="723329" cy="338919"/>
          </a:xfrm>
          <a:prstGeom prst="snip2SameRec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เขต </a:t>
            </a:r>
            <a:r>
              <a:rPr lang="en-US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ตัดมุมสี่เหลี่ยมด้านเดียวกัน 29"/>
          <p:cNvSpPr/>
          <p:nvPr/>
        </p:nvSpPr>
        <p:spPr>
          <a:xfrm>
            <a:off x="3864990" y="6000489"/>
            <a:ext cx="734599" cy="337251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นนทบุรี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ตัดมุมสี่เหลี่ยมด้านเดียวกัน 30"/>
          <p:cNvSpPr/>
          <p:nvPr/>
        </p:nvSpPr>
        <p:spPr>
          <a:xfrm>
            <a:off x="6540351" y="6000486"/>
            <a:ext cx="793675" cy="337251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ปทุมธานี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ตัดมุมสี่เหลี่ยมด้านเดียวกัน 31"/>
          <p:cNvSpPr/>
          <p:nvPr/>
        </p:nvSpPr>
        <p:spPr>
          <a:xfrm>
            <a:off x="4778146" y="6000486"/>
            <a:ext cx="684666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อยุธยา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ตัดมุมสี่เหลี่ยมด้านเดียวกัน 32"/>
          <p:cNvSpPr/>
          <p:nvPr/>
        </p:nvSpPr>
        <p:spPr>
          <a:xfrm>
            <a:off x="9317440" y="6000487"/>
            <a:ext cx="650543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สระบุรี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ตัดมุมสี่เหลี่ยมด้านเดียวกัน 33"/>
          <p:cNvSpPr/>
          <p:nvPr/>
        </p:nvSpPr>
        <p:spPr>
          <a:xfrm>
            <a:off x="8412924" y="6000486"/>
            <a:ext cx="698313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ลพบุรี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ตัดมุมสี่เหลี่ยมด้านเดียวกัน 34"/>
          <p:cNvSpPr/>
          <p:nvPr/>
        </p:nvSpPr>
        <p:spPr>
          <a:xfrm>
            <a:off x="10158416" y="6000484"/>
            <a:ext cx="743801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สิงห์บุรี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ตัดมุมสี่เหลี่ยมด้านเดียวกัน 35"/>
          <p:cNvSpPr/>
          <p:nvPr/>
        </p:nvSpPr>
        <p:spPr>
          <a:xfrm>
            <a:off x="7467460" y="6000487"/>
            <a:ext cx="793677" cy="337251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อ่างทอง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ตัดมุมสี่เหลี่ยมด้านเดียวกัน 36"/>
          <p:cNvSpPr/>
          <p:nvPr/>
        </p:nvSpPr>
        <p:spPr>
          <a:xfrm>
            <a:off x="5574408" y="6000495"/>
            <a:ext cx="855324" cy="337251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นครนายก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คำบรรยายภาพแบบลูกศรลง 37"/>
          <p:cNvSpPr/>
          <p:nvPr/>
        </p:nvSpPr>
        <p:spPr>
          <a:xfrm>
            <a:off x="3085810" y="1951642"/>
            <a:ext cx="573201" cy="450365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กล่องข้อความ 14"/>
          <p:cNvSpPr txBox="1">
            <a:spLocks noChangeArrowheads="1"/>
          </p:cNvSpPr>
          <p:nvPr/>
        </p:nvSpPr>
        <p:spPr bwMode="auto">
          <a:xfrm>
            <a:off x="9872655" y="6488668"/>
            <a:ext cx="20906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ข้อมูลจาก </a:t>
            </a:r>
            <a:r>
              <a:rPr lang="th-TH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endParaRPr lang="th-TH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ตัดมุมสี่เหลี่ยมด้านเดียวกัน 21"/>
          <p:cNvSpPr/>
          <p:nvPr/>
        </p:nvSpPr>
        <p:spPr>
          <a:xfrm>
            <a:off x="1948330" y="6013488"/>
            <a:ext cx="859809" cy="341194"/>
          </a:xfrm>
          <a:prstGeom prst="snip2SameRect">
            <a:avLst/>
          </a:prstGeom>
          <a:solidFill>
            <a:schemeClr val="accent2"/>
          </a:solidFill>
          <a:ln w="28575">
            <a:solidFill>
              <a:srgbClr val="00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ประเทศ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1"/>
            <a:ext cx="12192000" cy="567558"/>
          </a:xfrm>
          <a:prstGeom prst="rect">
            <a:avLst/>
          </a:prstGeom>
          <a:gradFill flip="none" rotWithShape="1">
            <a:gsLst>
              <a:gs pos="0">
                <a:srgbClr val="046538">
                  <a:shade val="30000"/>
                  <a:satMod val="115000"/>
                </a:srgbClr>
              </a:gs>
              <a:gs pos="50000">
                <a:srgbClr val="046538">
                  <a:shade val="67500"/>
                  <a:satMod val="115000"/>
                </a:srgbClr>
              </a:gs>
              <a:gs pos="100000">
                <a:srgbClr val="04653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123" name="กล่องข้อความ 25"/>
          <p:cNvSpPr txBox="1">
            <a:spLocks noChangeArrowheads="1"/>
          </p:cNvSpPr>
          <p:nvPr/>
        </p:nvSpPr>
        <p:spPr bwMode="auto">
          <a:xfrm>
            <a:off x="7021513" y="3433763"/>
            <a:ext cx="460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th-TH" alt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368300" y="59175"/>
            <a:ext cx="113823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การดําเนินงานตามคํารับรองการปฏิบัติราชการฯ </a:t>
            </a:r>
            <a:r>
              <a:rPr lang="th-TH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ประจําปี</a:t>
            </a:r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งบประมาณ พ.ศ. 2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560</a:t>
            </a:r>
            <a:endParaRPr lang="th-TH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แผนผังลําดับงาน: กระบวนการสำรอง 11"/>
          <p:cNvSpPr/>
          <p:nvPr/>
        </p:nvSpPr>
        <p:spPr>
          <a:xfrm>
            <a:off x="4517418" y="777921"/>
            <a:ext cx="3152626" cy="450375"/>
          </a:xfrm>
          <a:prstGeom prst="flowChartAlternateProcess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สรุปตัวชี้วัดที่ไม่ผ่านเกณฑ์</a:t>
            </a:r>
            <a:endPara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สี่เหลี่ยมมุมมน 48"/>
          <p:cNvSpPr/>
          <p:nvPr/>
        </p:nvSpPr>
        <p:spPr>
          <a:xfrm>
            <a:off x="191070" y="2279177"/>
            <a:ext cx="3807724" cy="4353636"/>
          </a:xfrm>
          <a:prstGeom prst="roundRect">
            <a:avLst/>
          </a:prstGeom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 </a:t>
            </a:r>
            <a:r>
              <a:rPr lang="th-TH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</a:t>
            </a:r>
            <a:endParaRPr lang="en-US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400" spc="-6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  <a:r>
              <a:rPr lang="th-TH" sz="1400" spc="-6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spc="-6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 </a:t>
            </a:r>
            <a:r>
              <a:rPr lang="th-TH" sz="1400" spc="-6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อัตราการเสียชีวิตจากการบาดเจ็บทางถนน</a:t>
            </a:r>
            <a:endParaRPr lang="en-US" sz="1400" spc="-6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อัตราผู้ป่วยเบาหวานรายใหม่จากกลุ่ม </a:t>
            </a:r>
          </a:p>
          <a:p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เสี่ยงเบาหวาน</a:t>
            </a:r>
            <a:endParaRPr lang="en-US" sz="1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 </a:t>
            </a:r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ร้อยละของผู้ป่วยโรคเบาหวานและ </a:t>
            </a:r>
          </a:p>
          <a:p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โรคความดันโลหิตสูงที่ควบคุมได้</a:t>
            </a:r>
            <a:endParaRPr lang="en-US" sz="1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400" spc="-6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 15 </a:t>
            </a:r>
            <a:r>
              <a:rPr lang="th-TH" sz="1400" spc="-6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อัตราตายของผู้ป่วยโรคหลอดเลือดสมอง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 18 </a:t>
            </a:r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อัตราตายจากโรคหลอดเลือดหัวใจ</a:t>
            </a:r>
          </a:p>
          <a:p>
            <a:r>
              <a:rPr lang="en-US" sz="1400" spc="-7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 20 </a:t>
            </a:r>
            <a:r>
              <a:rPr lang="th-TH" sz="1400" spc="-7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ร้อยละของผู้ป่วย </a:t>
            </a:r>
            <a:r>
              <a:rPr lang="en-US" sz="1400" spc="-7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CKD </a:t>
            </a:r>
            <a:r>
              <a:rPr lang="th-TH" sz="1400" spc="-7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ที่มีอัตราการลดลง   </a:t>
            </a:r>
          </a:p>
          <a:p>
            <a:r>
              <a:rPr lang="th-TH" sz="1400" spc="-7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</a:t>
            </a:r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eGFR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&lt;4ml/min/1.73m2/yr</a:t>
            </a:r>
          </a:p>
          <a:p>
            <a:r>
              <a:rPr lang="en-US" sz="1400" spc="-1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 22 </a:t>
            </a:r>
            <a:r>
              <a:rPr lang="th-TH" sz="1400" spc="-1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ร้อยละของโรงพยาบาลสังกัดกระทรวง  </a:t>
            </a:r>
          </a:p>
          <a:p>
            <a:r>
              <a:rPr lang="th-TH" sz="1400" spc="-1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</a:t>
            </a:r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สาธารณสุขมีคุณภาพมาตรฐานผ่าน </a:t>
            </a:r>
          </a:p>
          <a:p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การรับรอง 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 </a:t>
            </a:r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ขั้น 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28 </a:t>
            </a:r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ร้อยละของหน่วยบริการที่ประสบภาวะ </a:t>
            </a:r>
          </a:p>
          <a:p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วิกฤติทางการเงิน</a:t>
            </a:r>
            <a:endParaRPr lang="en-US" sz="1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สี่เหลี่ยมมุมมน 54"/>
          <p:cNvSpPr/>
          <p:nvPr/>
        </p:nvSpPr>
        <p:spPr>
          <a:xfrm>
            <a:off x="4192140" y="2279176"/>
            <a:ext cx="3805448" cy="4367284"/>
          </a:xfrm>
          <a:prstGeom prst="roundRect">
            <a:avLst/>
          </a:prstGeom>
          <a:ln w="381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 </a:t>
            </a:r>
            <a:r>
              <a:rPr lang="th-TH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</a:t>
            </a:r>
          </a:p>
          <a:p>
            <a:r>
              <a:rPr lang="en-US" sz="1400" spc="-6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  <a:r>
              <a:rPr lang="th-TH" sz="1400" spc="-6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spc="-6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 </a:t>
            </a:r>
            <a:r>
              <a:rPr lang="th-TH" sz="1400" spc="-6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อัตราการเสียชีวิตจากการบาดเจ็บทางถนน</a:t>
            </a:r>
            <a:endParaRPr lang="en-US" sz="1400" spc="-6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อัตราผู้ป่วยเบาหวานรายใหม่จากกลุ่ม </a:t>
            </a:r>
          </a:p>
          <a:p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เสี่ยงเบาหวาน</a:t>
            </a:r>
            <a:endParaRPr lang="en-US" sz="1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 </a:t>
            </a:r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ร้อยละของผู้ป่วย</a:t>
            </a:r>
            <a:r>
              <a:rPr lang="th-TH" sz="1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ยาเสพติด</a:t>
            </a:r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ที่หยุดเสพ  </a:t>
            </a:r>
          </a:p>
          <a:p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</a:t>
            </a:r>
            <a:r>
              <a:rPr lang="th-TH" sz="1400" spc="-2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ต่อเนื่อง 3 เดือน หลังจำหน่ายจากการ </a:t>
            </a:r>
          </a:p>
          <a:p>
            <a:r>
              <a:rPr lang="th-TH" sz="1400" spc="-2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</a:t>
            </a:r>
            <a:r>
              <a:rPr lang="th-TH" sz="1400" spc="-3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บำบัดรักษา (</a:t>
            </a:r>
            <a:r>
              <a:rPr lang="en-US" sz="1400" spc="-3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month remission rate</a:t>
            </a:r>
            <a:r>
              <a:rPr lang="th-TH" sz="1400" spc="-3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1400" spc="-3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 </a:t>
            </a:r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ร้อยละของผู้ป่วยโรคเบาหวานและ </a:t>
            </a:r>
          </a:p>
          <a:p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โรคความดันโลหิตสูงที่ควบคุมได้</a:t>
            </a:r>
            <a:endParaRPr lang="en-US" sz="1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400" spc="-6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 15 </a:t>
            </a:r>
            <a:r>
              <a:rPr lang="th-TH" sz="1400" spc="-6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อัตราตายของผู้ป่วยโรคหลอดเลือดสมอง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18 </a:t>
            </a:r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อัตราตายจากโรคหลอดเลือดหัวใจ</a:t>
            </a:r>
          </a:p>
          <a:p>
            <a:r>
              <a:rPr lang="en-US" sz="1400" spc="-1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 22 </a:t>
            </a:r>
            <a:r>
              <a:rPr lang="th-TH" sz="1400" spc="-1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ร้อยละของโรงพยาบาลสังกัดกระทรวง  </a:t>
            </a:r>
          </a:p>
          <a:p>
            <a:r>
              <a:rPr lang="th-TH" sz="1400" spc="-1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</a:t>
            </a:r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สาธารณสุขมีคุณภาพมาตรฐานผ่าน </a:t>
            </a:r>
          </a:p>
          <a:p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การรับรอง 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 </a:t>
            </a:r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ขั้น 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28 </a:t>
            </a:r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ร้อยละของหน่วยบริการที่ประสบภาวะ </a:t>
            </a:r>
          </a:p>
          <a:p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วิกฤติทางการเงิน</a:t>
            </a:r>
            <a:endParaRPr lang="en-US" sz="1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สี่เหลี่ยมมุมมน 55"/>
          <p:cNvSpPr/>
          <p:nvPr/>
        </p:nvSpPr>
        <p:spPr>
          <a:xfrm>
            <a:off x="8218233" y="2265528"/>
            <a:ext cx="3791797" cy="4367283"/>
          </a:xfrm>
          <a:prstGeom prst="roundRect">
            <a:avLst/>
          </a:prstGeom>
          <a:ln w="381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th-TH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</a:t>
            </a:r>
          </a:p>
          <a:p>
            <a:pPr algn="ctr"/>
            <a:r>
              <a:rPr lang="en-US" sz="1400" spc="-6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  <a:r>
              <a:rPr lang="th-TH" sz="1400" spc="-6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spc="-6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 </a:t>
            </a:r>
            <a:r>
              <a:rPr lang="th-TH" sz="1400" spc="-6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อัตราการเสียชีวิตจากการบาดเจ็บทางถนน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 </a:t>
            </a:r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ร้อยละของผู้ป่วย</a:t>
            </a:r>
            <a:r>
              <a:rPr lang="th-TH" sz="1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ยาเสพติด</a:t>
            </a:r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ที่หยุดเสพ  </a:t>
            </a:r>
          </a:p>
          <a:p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</a:t>
            </a:r>
            <a:r>
              <a:rPr lang="th-TH" sz="1400" spc="-2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ต่อเนื่อง 3 เดือน หลังจำหน่ายจากการ </a:t>
            </a:r>
          </a:p>
          <a:p>
            <a:r>
              <a:rPr lang="th-TH" sz="1400" spc="-2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</a:t>
            </a:r>
            <a:r>
              <a:rPr lang="th-TH" sz="1400" spc="-4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บำบัดรักษา (</a:t>
            </a:r>
            <a:r>
              <a:rPr lang="en-US" sz="1400" spc="-4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month remission rate</a:t>
            </a:r>
            <a:r>
              <a:rPr lang="th-TH" sz="1400" spc="-4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 </a:t>
            </a:r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ร้อยละของผู้ป่วยโรคเบาหวานและ </a:t>
            </a:r>
          </a:p>
          <a:p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โรคความดันโลหิตสูงที่ควบคุมได้</a:t>
            </a:r>
          </a:p>
          <a:p>
            <a:r>
              <a:rPr lang="en-US" sz="1400" spc="-6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 15 </a:t>
            </a:r>
            <a:r>
              <a:rPr lang="th-TH" sz="1400" spc="-6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อัตราตายของผู้ป่วยโรคหลอดเลือดสมอง</a:t>
            </a:r>
          </a:p>
          <a:p>
            <a:r>
              <a:rPr lang="en-US" sz="1400" spc="-1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 22 </a:t>
            </a:r>
            <a:r>
              <a:rPr lang="th-TH" sz="1400" spc="-1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ร้อยละของโรงพยาบาลสังกัดกระทรวง  </a:t>
            </a:r>
          </a:p>
          <a:p>
            <a:r>
              <a:rPr lang="th-TH" sz="1400" spc="-1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</a:t>
            </a:r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สาธารณสุขมีคุณภาพมาตรฐานผ่าน </a:t>
            </a:r>
          </a:p>
          <a:p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การรับรอง 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 </a:t>
            </a:r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ขั้น 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28 </a:t>
            </a:r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ร้อยละของหน่วยบริการที่ประสบภาวะ </a:t>
            </a:r>
          </a:p>
          <a:p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วิกฤติทางการเงิน</a:t>
            </a:r>
            <a:endParaRPr lang="en-US" sz="1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1400" spc="-4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400" spc="-4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th-TH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 3"/>
          <p:cNvSpPr/>
          <p:nvPr/>
        </p:nvSpPr>
        <p:spPr>
          <a:xfrm rot="3748362">
            <a:off x="8026714" y="515917"/>
            <a:ext cx="2186756" cy="1945972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5"/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 3"/>
          <p:cNvSpPr/>
          <p:nvPr/>
        </p:nvSpPr>
        <p:spPr>
          <a:xfrm rot="5904304" flipV="1">
            <a:off x="2386712" y="394929"/>
            <a:ext cx="1619156" cy="2258044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5"/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ลูกศรลง 18"/>
          <p:cNvSpPr/>
          <p:nvPr/>
        </p:nvSpPr>
        <p:spPr>
          <a:xfrm>
            <a:off x="5827596" y="1269243"/>
            <a:ext cx="532262" cy="928047"/>
          </a:xfrm>
          <a:prstGeom prst="downArrow">
            <a:avLst/>
          </a:prstGeom>
          <a:solidFill>
            <a:schemeClr val="accent5"/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ตัดมุมสี่เหลี่ยมด้านทแยงมุม 14"/>
          <p:cNvSpPr/>
          <p:nvPr/>
        </p:nvSpPr>
        <p:spPr>
          <a:xfrm>
            <a:off x="1364776" y="2429300"/>
            <a:ext cx="1364776" cy="423081"/>
          </a:xfrm>
          <a:prstGeom prst="snip2DiagRect">
            <a:avLst/>
          </a:prstGeom>
          <a:solidFill>
            <a:schemeClr val="accent4"/>
          </a:solidFill>
          <a:ln w="28575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</p:txBody>
      </p:sp>
      <p:sp>
        <p:nvSpPr>
          <p:cNvPr id="17" name="ตัดมุมสี่เหลี่ยมด้านทแยงมุม 16"/>
          <p:cNvSpPr/>
          <p:nvPr/>
        </p:nvSpPr>
        <p:spPr>
          <a:xfrm>
            <a:off x="5406786" y="2445222"/>
            <a:ext cx="1364776" cy="423081"/>
          </a:xfrm>
          <a:prstGeom prst="snip2DiagRect">
            <a:avLst/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</p:txBody>
      </p:sp>
      <p:sp>
        <p:nvSpPr>
          <p:cNvPr id="18" name="ตัดมุมสี่เหลี่ยมด้านทแยงมุม 17"/>
          <p:cNvSpPr/>
          <p:nvPr/>
        </p:nvSpPr>
        <p:spPr>
          <a:xfrm>
            <a:off x="9421503" y="2433849"/>
            <a:ext cx="1364776" cy="423081"/>
          </a:xfrm>
          <a:prstGeom prst="snip2DiagRect">
            <a:avLst/>
          </a:prstGeom>
          <a:solidFill>
            <a:schemeClr val="accent2"/>
          </a:solidFill>
          <a:ln w="28575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ตัวเชื่อมต่อตรง 27"/>
          <p:cNvCxnSpPr>
            <a:endCxn id="29" idx="1"/>
          </p:cNvCxnSpPr>
          <p:nvPr/>
        </p:nvCxnSpPr>
        <p:spPr>
          <a:xfrm flipV="1">
            <a:off x="2251957" y="4163264"/>
            <a:ext cx="8507184" cy="32152"/>
          </a:xfrm>
          <a:prstGeom prst="line">
            <a:avLst/>
          </a:prstGeom>
          <a:ln w="57150">
            <a:solidFill>
              <a:srgbClr val="00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แผนภูมิ 14"/>
          <p:cNvGraphicFramePr/>
          <p:nvPr/>
        </p:nvGraphicFramePr>
        <p:xfrm>
          <a:off x="1371601" y="2515424"/>
          <a:ext cx="9159766" cy="3953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รูปห้าเหลี่ยม 15"/>
          <p:cNvSpPr/>
          <p:nvPr/>
        </p:nvSpPr>
        <p:spPr>
          <a:xfrm>
            <a:off x="13647" y="204720"/>
            <a:ext cx="11081983" cy="600501"/>
          </a:xfrm>
          <a:prstGeom prst="homePlate">
            <a:avLst/>
          </a:prstGeom>
          <a:ln w="190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1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1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25 </a:t>
            </a:r>
            <a:r>
              <a:rPr lang="th-TH" sz="1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ร้อยละของหน่วยงานที่มีการนำดัชนีความสุขของคนทำงาน (</a:t>
            </a:r>
            <a:r>
              <a:rPr lang="en-US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Happinometer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ไปใช้</a:t>
            </a:r>
            <a:endParaRPr lang="th-TH" sz="19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" name="Picture 3" descr="H:\ \RHSO4_Logo_With_T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7641" y="150127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20" name="สี่เหลี่ยมผืนผ้า 19"/>
          <p:cNvSpPr/>
          <p:nvPr/>
        </p:nvSpPr>
        <p:spPr>
          <a:xfrm>
            <a:off x="280045" y="1384203"/>
            <a:ext cx="16690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</a:t>
            </a:r>
          </a:p>
        </p:txBody>
      </p:sp>
      <p:sp>
        <p:nvSpPr>
          <p:cNvPr id="21" name="เครื่องหมายบั้ง 20"/>
          <p:cNvSpPr/>
          <p:nvPr/>
        </p:nvSpPr>
        <p:spPr>
          <a:xfrm>
            <a:off x="1514898" y="1023585"/>
            <a:ext cx="2661314" cy="1337478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เครื่องหมายบั้ง 22"/>
          <p:cNvSpPr/>
          <p:nvPr/>
        </p:nvSpPr>
        <p:spPr>
          <a:xfrm>
            <a:off x="3643949" y="1025859"/>
            <a:ext cx="3057099" cy="1335204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มีการชี้แจงทำความเข้าใจแนวทางการวัดดัชนีความสุขของคนทำงานและการนำไปใช้</a:t>
            </a:r>
            <a:endParaRPr lang="th-TH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เครื่องหมายบั้ง 24"/>
          <p:cNvSpPr/>
          <p:nvPr/>
        </p:nvSpPr>
        <p:spPr>
          <a:xfrm>
            <a:off x="6171071" y="1025859"/>
            <a:ext cx="3109412" cy="1335204"/>
          </a:xfrm>
          <a:prstGeom prst="chevron">
            <a:avLst/>
          </a:prstGeom>
          <a:solidFill>
            <a:schemeClr val="accent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มีการประเมินดัชนีความสุขของคนทำรายบุคคลมากกว่าร้อยละ 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60 </a:t>
            </a:r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ของจำนวนบุคลากร</a:t>
            </a:r>
            <a:endParaRPr lang="th-TH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เครื่องหมายบั้ง 26"/>
          <p:cNvSpPr/>
          <p:nvPr/>
        </p:nvSpPr>
        <p:spPr>
          <a:xfrm>
            <a:off x="8723201" y="1012211"/>
            <a:ext cx="3123061" cy="1362500"/>
          </a:xfrm>
          <a:prstGeom prst="chevron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ของหน่วยงานมีการนำดัชนีความสุขของคนทำไปใช้ตั้งแต่ระดับที่ 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ขึ้นไป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9141" y="3993987"/>
            <a:ext cx="461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Q3</a:t>
            </a:r>
            <a:endParaRPr lang="th-TH" sz="1600" b="1" dirty="0"/>
          </a:p>
        </p:txBody>
      </p:sp>
      <p:sp>
        <p:nvSpPr>
          <p:cNvPr id="14" name="กล่องข้อความ 14"/>
          <p:cNvSpPr txBox="1">
            <a:spLocks noChangeArrowheads="1"/>
          </p:cNvSpPr>
          <p:nvPr/>
        </p:nvSpPr>
        <p:spPr bwMode="auto">
          <a:xfrm>
            <a:off x="9872655" y="6488668"/>
            <a:ext cx="20906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ข้อมูลจาก </a:t>
            </a:r>
            <a:r>
              <a:rPr lang="th-TH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endParaRPr lang="th-TH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คำบรรยายภาพแบบลูกศรลง 18"/>
          <p:cNvSpPr/>
          <p:nvPr/>
        </p:nvSpPr>
        <p:spPr>
          <a:xfrm>
            <a:off x="3260407" y="2776861"/>
            <a:ext cx="709684" cy="600501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77.49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ตัดมุมสี่เหลี่ยมด้านเดียวกัน 29"/>
          <p:cNvSpPr/>
          <p:nvPr/>
        </p:nvSpPr>
        <p:spPr>
          <a:xfrm>
            <a:off x="3183464" y="6143297"/>
            <a:ext cx="700561" cy="331789"/>
          </a:xfrm>
          <a:prstGeom prst="snip2SameRec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เขต </a:t>
            </a:r>
            <a:r>
              <a:rPr lang="en-US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ตัดมุมสี่เหลี่ยมด้านเดียวกัน 30"/>
          <p:cNvSpPr/>
          <p:nvPr/>
        </p:nvSpPr>
        <p:spPr>
          <a:xfrm>
            <a:off x="8676526" y="6147840"/>
            <a:ext cx="725952" cy="33178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นนทบุรี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ตัดมุมสี่เหลี่ยมด้านเดียวกัน 31"/>
          <p:cNvSpPr/>
          <p:nvPr/>
        </p:nvSpPr>
        <p:spPr>
          <a:xfrm>
            <a:off x="7873586" y="6147837"/>
            <a:ext cx="784332" cy="33178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ปทุมธานี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ตัดมุมสี่เหลี่ยมด้านเดียวกัน 32"/>
          <p:cNvSpPr/>
          <p:nvPr/>
        </p:nvSpPr>
        <p:spPr>
          <a:xfrm>
            <a:off x="9436259" y="6147838"/>
            <a:ext cx="764030" cy="33178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อยุธยา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ตัดมุมสี่เหลี่ยมด้านเดียวกัน 33"/>
          <p:cNvSpPr/>
          <p:nvPr/>
        </p:nvSpPr>
        <p:spPr>
          <a:xfrm>
            <a:off x="7122955" y="6147839"/>
            <a:ext cx="725952" cy="33178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สระบุรี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ตัดมุมสี่เหลี่ยมด้านเดียวกัน 34"/>
          <p:cNvSpPr/>
          <p:nvPr/>
        </p:nvSpPr>
        <p:spPr>
          <a:xfrm>
            <a:off x="6324565" y="6147838"/>
            <a:ext cx="779259" cy="33178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ลพบุรี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ตัดมุมสี่เหลี่ยมด้านเดียวกัน 35"/>
          <p:cNvSpPr/>
          <p:nvPr/>
        </p:nvSpPr>
        <p:spPr>
          <a:xfrm>
            <a:off x="4789191" y="6143297"/>
            <a:ext cx="692951" cy="33178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สิงห์บุรี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ตัดมุมสี่เหลี่ยมด้านเดียวกัน 36"/>
          <p:cNvSpPr/>
          <p:nvPr/>
        </p:nvSpPr>
        <p:spPr>
          <a:xfrm>
            <a:off x="5512523" y="6147838"/>
            <a:ext cx="784334" cy="33178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อ่างทอง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ตัดมุมสี่เหลี่ยมด้านเดียวกัน 37"/>
          <p:cNvSpPr/>
          <p:nvPr/>
        </p:nvSpPr>
        <p:spPr>
          <a:xfrm>
            <a:off x="3929374" y="6147846"/>
            <a:ext cx="845258" cy="33178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นครนายก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ตัดมุมสี่เหลี่ยมด้านเดียวกัน 23"/>
          <p:cNvSpPr/>
          <p:nvPr/>
        </p:nvSpPr>
        <p:spPr>
          <a:xfrm>
            <a:off x="2358237" y="6139610"/>
            <a:ext cx="794867" cy="324252"/>
          </a:xfrm>
          <a:prstGeom prst="snip2SameRect">
            <a:avLst/>
          </a:prstGeom>
          <a:solidFill>
            <a:schemeClr val="accent2"/>
          </a:solidFill>
          <a:ln w="28575">
            <a:solidFill>
              <a:srgbClr val="00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ประเทศ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6" name="รูปภาพ 25" descr="images (3).jpg"/>
          <p:cNvPicPr>
            <a:picLocks noChangeAspect="1"/>
          </p:cNvPicPr>
          <p:nvPr/>
        </p:nvPicPr>
        <p:blipFill>
          <a:blip r:embed="rId4" cstate="print"/>
          <a:srcRect l="20574" t="10853" r="15066" b="7518"/>
          <a:stretch>
            <a:fillRect/>
          </a:stretch>
        </p:blipFill>
        <p:spPr>
          <a:xfrm>
            <a:off x="268014" y="5202619"/>
            <a:ext cx="1387366" cy="131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ตัวเชื่อมต่อตรง 24"/>
          <p:cNvCxnSpPr/>
          <p:nvPr/>
        </p:nvCxnSpPr>
        <p:spPr>
          <a:xfrm>
            <a:off x="1387677" y="4365254"/>
            <a:ext cx="9443233" cy="0"/>
          </a:xfrm>
          <a:prstGeom prst="line">
            <a:avLst/>
          </a:prstGeom>
          <a:ln w="57150">
            <a:solidFill>
              <a:srgbClr val="00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กล่องข้อความ 14"/>
          <p:cNvSpPr txBox="1">
            <a:spLocks noChangeArrowheads="1"/>
          </p:cNvSpPr>
          <p:nvPr/>
        </p:nvSpPr>
        <p:spPr bwMode="auto">
          <a:xfrm>
            <a:off x="8721273" y="6446546"/>
            <a:ext cx="34804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สบรส. ณ 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 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กรกฎาคม 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endParaRPr lang="th-TH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5" name="แผนภูมิ 14"/>
          <p:cNvGraphicFramePr/>
          <p:nvPr/>
        </p:nvGraphicFramePr>
        <p:xfrm>
          <a:off x="378372" y="1814552"/>
          <a:ext cx="10263351" cy="4859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0850910" y="4181711"/>
            <a:ext cx="554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Q4</a:t>
            </a:r>
            <a:endParaRPr lang="th-TH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รูปห้าเหลี่ยม 28"/>
          <p:cNvSpPr/>
          <p:nvPr/>
        </p:nvSpPr>
        <p:spPr>
          <a:xfrm>
            <a:off x="13647" y="204719"/>
            <a:ext cx="10276765" cy="900749"/>
          </a:xfrm>
          <a:prstGeom prst="homePlate">
            <a:avLst/>
          </a:prstGeom>
          <a:ln w="190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26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ร้อยละของการจัดซื้อร่วมของยาเวชภัณฑ์ที่มิใช่ยา วัสดุวิทยาศาสตร์</a:t>
            </a:r>
          </a:p>
          <a:p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และวัสดุทันตก</a:t>
            </a:r>
            <a:r>
              <a:rPr lang="th-TH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รรม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" name="Picture 3" descr="H:\ \RHSO4_Logo_With_T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7641" y="150127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31" name="สี่เหลี่ยมผืนผ้า 30"/>
          <p:cNvSpPr/>
          <p:nvPr/>
        </p:nvSpPr>
        <p:spPr>
          <a:xfrm>
            <a:off x="375581" y="1315963"/>
            <a:ext cx="16690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</a:t>
            </a:r>
          </a:p>
        </p:txBody>
      </p:sp>
      <p:sp>
        <p:nvSpPr>
          <p:cNvPr id="32" name="เครื่องหมายบั้ง 31"/>
          <p:cNvSpPr/>
          <p:nvPr/>
        </p:nvSpPr>
        <p:spPr>
          <a:xfrm>
            <a:off x="2074463" y="1255601"/>
            <a:ext cx="2019868" cy="696035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เครื่องหมายบั้ง 32"/>
          <p:cNvSpPr/>
          <p:nvPr/>
        </p:nvSpPr>
        <p:spPr>
          <a:xfrm>
            <a:off x="3973780" y="1257875"/>
            <a:ext cx="2019868" cy="69603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เครื่องหมายบั้ง 33"/>
          <p:cNvSpPr/>
          <p:nvPr/>
        </p:nvSpPr>
        <p:spPr>
          <a:xfrm>
            <a:off x="5857168" y="1257875"/>
            <a:ext cx="2019868" cy="696035"/>
          </a:xfrm>
          <a:prstGeom prst="chevron">
            <a:avLst/>
          </a:prstGeom>
          <a:solidFill>
            <a:schemeClr val="accent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เครื่องหมายบั้ง 34"/>
          <p:cNvSpPr/>
          <p:nvPr/>
        </p:nvSpPr>
        <p:spPr>
          <a:xfrm>
            <a:off x="7726909" y="1257876"/>
            <a:ext cx="2072184" cy="696035"/>
          </a:xfrm>
          <a:prstGeom prst="chevron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  <a:endParaRPr lang="th-TH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คำบรรยายภาพแบบลูกศรลง 18"/>
          <p:cNvSpPr/>
          <p:nvPr/>
        </p:nvSpPr>
        <p:spPr>
          <a:xfrm>
            <a:off x="2497780" y="3407017"/>
            <a:ext cx="709684" cy="600501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22.08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ตัดมุมสี่เหลี่ยมด้านเดียวกัน 21"/>
          <p:cNvSpPr/>
          <p:nvPr/>
        </p:nvSpPr>
        <p:spPr>
          <a:xfrm>
            <a:off x="2461775" y="5795755"/>
            <a:ext cx="696031" cy="338919"/>
          </a:xfrm>
          <a:prstGeom prst="snip2SameRec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เขต </a:t>
            </a:r>
            <a:r>
              <a:rPr lang="en-US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ตัดมุมสี่เหลี่ยมด้านเดียวกัน 23"/>
          <p:cNvSpPr/>
          <p:nvPr/>
        </p:nvSpPr>
        <p:spPr>
          <a:xfrm>
            <a:off x="4950211" y="5800298"/>
            <a:ext cx="705137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นนทบุรี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ตัดมุมสี่เหลี่ยมด้านเดียวกัน 25"/>
          <p:cNvSpPr/>
          <p:nvPr/>
        </p:nvSpPr>
        <p:spPr>
          <a:xfrm>
            <a:off x="5738647" y="5800295"/>
            <a:ext cx="804041" cy="332491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ปทุมธานี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ตัดมุมสี่เหลี่ยมด้านเดียวกัน 27"/>
          <p:cNvSpPr/>
          <p:nvPr/>
        </p:nvSpPr>
        <p:spPr>
          <a:xfrm>
            <a:off x="4113156" y="5800296"/>
            <a:ext cx="723325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อยุธยา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ตัดมุมสี่เหลี่ยมด้านเดียวกัน 35"/>
          <p:cNvSpPr/>
          <p:nvPr/>
        </p:nvSpPr>
        <p:spPr>
          <a:xfrm>
            <a:off x="9252711" y="5786649"/>
            <a:ext cx="650543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สระบุรี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ตัดมุมสี่เหลี่ยมด้านเดียวกัน 36"/>
          <p:cNvSpPr/>
          <p:nvPr/>
        </p:nvSpPr>
        <p:spPr>
          <a:xfrm>
            <a:off x="7578746" y="5786647"/>
            <a:ext cx="698313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ลพบุรี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ตัดมุมสี่เหลี่ยมด้านเดียวกัน 37"/>
          <p:cNvSpPr/>
          <p:nvPr/>
        </p:nvSpPr>
        <p:spPr>
          <a:xfrm>
            <a:off x="3287461" y="5795754"/>
            <a:ext cx="702859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สิงห์บุรี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ตัดมุมสี่เหลี่ยมด้านเดียวกัน 38"/>
          <p:cNvSpPr/>
          <p:nvPr/>
        </p:nvSpPr>
        <p:spPr>
          <a:xfrm>
            <a:off x="8388669" y="5786648"/>
            <a:ext cx="771097" cy="330373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อ่างทอง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ตัดมุมสี่เหลี่ยมด้านเดียวกัน 39"/>
          <p:cNvSpPr/>
          <p:nvPr/>
        </p:nvSpPr>
        <p:spPr>
          <a:xfrm>
            <a:off x="6619625" y="5784539"/>
            <a:ext cx="868994" cy="348248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นครนายก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ตัดมุมสี่เหลี่ยมด้านเดียวกัน 22"/>
          <p:cNvSpPr/>
          <p:nvPr/>
        </p:nvSpPr>
        <p:spPr>
          <a:xfrm>
            <a:off x="1506899" y="5792768"/>
            <a:ext cx="859809" cy="341194"/>
          </a:xfrm>
          <a:prstGeom prst="snip2SameRect">
            <a:avLst/>
          </a:prstGeom>
          <a:solidFill>
            <a:schemeClr val="accent2"/>
          </a:solidFill>
          <a:ln w="28575">
            <a:solidFill>
              <a:srgbClr val="00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ประเทศ</a:t>
            </a:r>
            <a:endParaRPr lang="th-TH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ตัวเชื่อมต่อตรง 32"/>
          <p:cNvCxnSpPr/>
          <p:nvPr/>
        </p:nvCxnSpPr>
        <p:spPr>
          <a:xfrm>
            <a:off x="1495765" y="3916995"/>
            <a:ext cx="9450761" cy="34329"/>
          </a:xfrm>
          <a:prstGeom prst="line">
            <a:avLst/>
          </a:prstGeom>
          <a:ln w="57150">
            <a:solidFill>
              <a:srgbClr val="00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กล่องข้อความ 14"/>
          <p:cNvSpPr txBox="1">
            <a:spLocks noChangeArrowheads="1"/>
          </p:cNvSpPr>
          <p:nvPr/>
        </p:nvSpPr>
        <p:spPr bwMode="auto">
          <a:xfrm>
            <a:off x="9599695" y="6430780"/>
            <a:ext cx="24096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ข้อมูลจาก </a:t>
            </a:r>
            <a:r>
              <a:rPr lang="th-TH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endParaRPr lang="th-TH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รูปห้าเหลี่ยม 15"/>
          <p:cNvSpPr/>
          <p:nvPr/>
        </p:nvSpPr>
        <p:spPr>
          <a:xfrm>
            <a:off x="13649" y="204720"/>
            <a:ext cx="9567080" cy="600501"/>
          </a:xfrm>
          <a:prstGeom prst="homePlate">
            <a:avLst/>
          </a:prstGeom>
          <a:ln w="190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27 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ร้อยละของจังหวัดและหน่วยบริการที่ผ่านเกณฑ์คุณภาพข้อมูล </a:t>
            </a:r>
            <a:endParaRPr lang="th-TH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" name="Picture 3" descr="H:\ \RHSO4_Logo_With_Tex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7641" y="150127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20" name="สี่เหลี่ยมผืนผ้า 19"/>
          <p:cNvSpPr/>
          <p:nvPr/>
        </p:nvSpPr>
        <p:spPr>
          <a:xfrm>
            <a:off x="184509" y="1193131"/>
            <a:ext cx="16690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</a:t>
            </a:r>
          </a:p>
        </p:txBody>
      </p:sp>
      <p:sp>
        <p:nvSpPr>
          <p:cNvPr id="21" name="เครื่องหมายบั้ง 20"/>
          <p:cNvSpPr/>
          <p:nvPr/>
        </p:nvSpPr>
        <p:spPr>
          <a:xfrm>
            <a:off x="1473958" y="1009937"/>
            <a:ext cx="2388358" cy="1037227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เครื่องหมายบั้ง 22"/>
          <p:cNvSpPr/>
          <p:nvPr/>
        </p:nvSpPr>
        <p:spPr>
          <a:xfrm>
            <a:off x="3466529" y="1012213"/>
            <a:ext cx="3548417" cy="1034953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th-TH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ข้อมูลสาเหตุการตาย </a:t>
            </a:r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&gt; </a:t>
            </a:r>
            <a:r>
              <a:rPr lang="th-TH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</a:p>
          <a:p>
            <a:pPr algn="ctr"/>
            <a:r>
              <a:rPr lang="th-TH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ข้อมูลบริการสุขภาพ </a:t>
            </a:r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&gt; </a:t>
            </a:r>
            <a:r>
              <a:rPr lang="th-TH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  <a:endParaRPr lang="th-TH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เครื่องหมายบั้ง 24"/>
          <p:cNvSpPr/>
          <p:nvPr/>
        </p:nvSpPr>
        <p:spPr>
          <a:xfrm>
            <a:off x="6621460" y="1025861"/>
            <a:ext cx="2167696" cy="1021305"/>
          </a:xfrm>
          <a:prstGeom prst="chevron">
            <a:avLst/>
          </a:prstGeom>
          <a:solidFill>
            <a:schemeClr val="accent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th-TH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เครื่องหมายบั้ง 26"/>
          <p:cNvSpPr/>
          <p:nvPr/>
        </p:nvSpPr>
        <p:spPr>
          <a:xfrm>
            <a:off x="8393376" y="1025859"/>
            <a:ext cx="3534771" cy="1034953"/>
          </a:xfrm>
          <a:prstGeom prst="chevron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4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4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sz="14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ข้อมูลสาเหตุการตาย </a:t>
            </a:r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&gt; </a:t>
            </a:r>
            <a:r>
              <a:rPr lang="th-TH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</a:p>
          <a:p>
            <a:pPr algn="ctr"/>
            <a:r>
              <a:rPr lang="th-TH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ข้อมูลบริการสุขภาพ </a:t>
            </a:r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&gt; </a:t>
            </a:r>
            <a:r>
              <a:rPr lang="th-TH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80</a:t>
            </a:r>
            <a:endParaRPr lang="th-TH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ตัดมุมสี่เหลี่ยมด้านเดียวกัน 13"/>
          <p:cNvSpPr/>
          <p:nvPr/>
        </p:nvSpPr>
        <p:spPr>
          <a:xfrm>
            <a:off x="2528754" y="5793163"/>
            <a:ext cx="680098" cy="338919"/>
          </a:xfrm>
          <a:prstGeom prst="snip2SameRec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เขต </a:t>
            </a:r>
            <a:r>
              <a:rPr lang="en-US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ตัดมุมสี่เหลี่ยมด้านเดียวกัน 18"/>
          <p:cNvSpPr/>
          <p:nvPr/>
        </p:nvSpPr>
        <p:spPr>
          <a:xfrm>
            <a:off x="5071805" y="5783669"/>
            <a:ext cx="734765" cy="334920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นนทบุรี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ตัดมุมสี่เหลี่ยมด้านเดียวกัน 21"/>
          <p:cNvSpPr/>
          <p:nvPr/>
        </p:nvSpPr>
        <p:spPr>
          <a:xfrm>
            <a:off x="6685790" y="5781398"/>
            <a:ext cx="793854" cy="334920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ปทุมธานี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ตัดมุมสี่เหลี่ยมด้านเดียวกัน 23"/>
          <p:cNvSpPr/>
          <p:nvPr/>
        </p:nvSpPr>
        <p:spPr>
          <a:xfrm>
            <a:off x="7587669" y="5770574"/>
            <a:ext cx="675565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อยุธยา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ตัดมุมสี่เหลี่ยมด้านเดียวกัน 25"/>
          <p:cNvSpPr/>
          <p:nvPr/>
        </p:nvSpPr>
        <p:spPr>
          <a:xfrm>
            <a:off x="9353675" y="5761633"/>
            <a:ext cx="650543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สระบุรี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ตัดมุมสี่เหลี่ยมด้านเดียวกัน 27"/>
          <p:cNvSpPr/>
          <p:nvPr/>
        </p:nvSpPr>
        <p:spPr>
          <a:xfrm>
            <a:off x="5950970" y="5766180"/>
            <a:ext cx="650543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ลพบุรี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ตัดมุมสี่เหลี่ยมด้านเดียวกัน 28"/>
          <p:cNvSpPr/>
          <p:nvPr/>
        </p:nvSpPr>
        <p:spPr>
          <a:xfrm>
            <a:off x="4228909" y="5785945"/>
            <a:ext cx="734765" cy="334920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สิงห์บุรี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ตัดมุมสี่เหลี่ยมด้านเดียวกัน 29"/>
          <p:cNvSpPr/>
          <p:nvPr/>
        </p:nvSpPr>
        <p:spPr>
          <a:xfrm>
            <a:off x="3326945" y="5785945"/>
            <a:ext cx="793856" cy="334920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อ่างทอง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ตัดมุมสี่เหลี่ยมด้านเดียวกัน 30"/>
          <p:cNvSpPr/>
          <p:nvPr/>
        </p:nvSpPr>
        <p:spPr>
          <a:xfrm>
            <a:off x="8367665" y="5770179"/>
            <a:ext cx="870930" cy="334920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นครนายก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2" name="แผนภูมิ 31"/>
          <p:cNvGraphicFramePr/>
          <p:nvPr/>
        </p:nvGraphicFramePr>
        <p:xfrm>
          <a:off x="425670" y="2419890"/>
          <a:ext cx="10152992" cy="3380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0904872" y="3760747"/>
            <a:ext cx="554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Q4</a:t>
            </a:r>
            <a:endParaRPr lang="th-TH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คำบรรยายภาพแบบลูกศรลง 12"/>
          <p:cNvSpPr/>
          <p:nvPr/>
        </p:nvSpPr>
        <p:spPr>
          <a:xfrm>
            <a:off x="2634960" y="2700377"/>
            <a:ext cx="709684" cy="600501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30.64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ตัดมุมสี่เหลี่ยมด้านเดียวกัน 34"/>
          <p:cNvSpPr/>
          <p:nvPr/>
        </p:nvSpPr>
        <p:spPr>
          <a:xfrm>
            <a:off x="1569961" y="5777004"/>
            <a:ext cx="859809" cy="341194"/>
          </a:xfrm>
          <a:prstGeom prst="snip2SameRect">
            <a:avLst/>
          </a:prstGeom>
          <a:solidFill>
            <a:schemeClr val="accent2"/>
          </a:solidFill>
          <a:ln w="28575">
            <a:solidFill>
              <a:srgbClr val="00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ประเทศ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7" name="รูปภาพ 36" descr="ดาวน์โหลด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03762" y="5023289"/>
            <a:ext cx="1294251" cy="1335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ตัวเชื่อมต่อตรง 32"/>
          <p:cNvCxnSpPr/>
          <p:nvPr/>
        </p:nvCxnSpPr>
        <p:spPr>
          <a:xfrm>
            <a:off x="2623971" y="5106791"/>
            <a:ext cx="787115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8" name="แผนภูมิ 8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" name="รูปห้าเหลี่ยม 10"/>
          <p:cNvSpPr/>
          <p:nvPr/>
        </p:nvSpPr>
        <p:spPr>
          <a:xfrm>
            <a:off x="13648" y="204720"/>
            <a:ext cx="8679976" cy="600501"/>
          </a:xfrm>
          <a:prstGeom prst="homePlate">
            <a:avLst/>
          </a:prstGeom>
          <a:ln w="190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28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ร้อยละของหน่วยบริการที่ประสบภาวะวิกฤติทางการเงิน</a:t>
            </a:r>
            <a:endParaRPr lang="th-TH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3" descr="H:\ \RHSO4_Logo_With_Tex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7641" y="150127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14" name="สี่เหลี่ยมผืนผ้า 13"/>
          <p:cNvSpPr/>
          <p:nvPr/>
        </p:nvSpPr>
        <p:spPr>
          <a:xfrm>
            <a:off x="266397" y="1152187"/>
            <a:ext cx="16690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</a:t>
            </a:r>
          </a:p>
        </p:txBody>
      </p:sp>
      <p:sp>
        <p:nvSpPr>
          <p:cNvPr id="16" name="เครื่องหมายบั้ง 15"/>
          <p:cNvSpPr/>
          <p:nvPr/>
        </p:nvSpPr>
        <p:spPr>
          <a:xfrm>
            <a:off x="1692320" y="955344"/>
            <a:ext cx="3671247" cy="1037227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หน่วยบริการมีแผนทางการเงิน (</a:t>
            </a:r>
            <a:r>
              <a:rPr lang="en-US" sz="1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Planfin</a:t>
            </a:r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 ที่มีความครบถ้วน ถูกต้อง สมบูรณ์ ร้อยละ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100</a:t>
            </a:r>
            <a:endParaRPr lang="th-TH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เครื่องหมายบั้ง 22"/>
          <p:cNvSpPr/>
          <p:nvPr/>
        </p:nvSpPr>
        <p:spPr>
          <a:xfrm>
            <a:off x="5038301" y="1023582"/>
            <a:ext cx="2399726" cy="900753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th-TH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ไม่เกินร้อยละ 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endParaRPr lang="th-TH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เครื่องหมายบั้ง 23"/>
          <p:cNvSpPr/>
          <p:nvPr/>
        </p:nvSpPr>
        <p:spPr>
          <a:xfrm>
            <a:off x="7112762" y="1023582"/>
            <a:ext cx="2399729" cy="900752"/>
          </a:xfrm>
          <a:prstGeom prst="chevron">
            <a:avLst/>
          </a:prstGeom>
          <a:solidFill>
            <a:schemeClr val="accent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th-TH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ไม่เกินร้อยละ 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endParaRPr lang="th-TH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เครื่องหมายบั้ง 24"/>
          <p:cNvSpPr/>
          <p:nvPr/>
        </p:nvSpPr>
        <p:spPr>
          <a:xfrm>
            <a:off x="9187216" y="1025860"/>
            <a:ext cx="2304197" cy="898474"/>
          </a:xfrm>
          <a:prstGeom prst="chevron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4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4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sz="14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ไม่เกินร้อยละ 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endParaRPr lang="th-TH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5" name="แผนภูมิ 14"/>
          <p:cNvGraphicFramePr/>
          <p:nvPr/>
        </p:nvGraphicFramePr>
        <p:xfrm>
          <a:off x="1978925" y="2470250"/>
          <a:ext cx="8341136" cy="380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คำบรรยายภาพแบบลูกศรลง 18"/>
          <p:cNvSpPr/>
          <p:nvPr/>
        </p:nvSpPr>
        <p:spPr>
          <a:xfrm>
            <a:off x="2770495" y="3930555"/>
            <a:ext cx="1064525" cy="1037244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th-TH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แห่ง</a:t>
            </a:r>
          </a:p>
          <a:p>
            <a:pPr algn="ctr"/>
            <a:endParaRPr lang="en-US" sz="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8.45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ตัดมุมสี่เหลี่ยมด้านเดียวกัน 19"/>
          <p:cNvSpPr/>
          <p:nvPr/>
        </p:nvSpPr>
        <p:spPr>
          <a:xfrm>
            <a:off x="2813713" y="6050513"/>
            <a:ext cx="652818" cy="338919"/>
          </a:xfrm>
          <a:prstGeom prst="snip2SameRec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เขต </a:t>
            </a:r>
            <a:r>
              <a:rPr lang="en-US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ตัดมุมสี่เหลี่ยมด้านเดียวกัน 20"/>
          <p:cNvSpPr/>
          <p:nvPr/>
        </p:nvSpPr>
        <p:spPr>
          <a:xfrm>
            <a:off x="9148547" y="6052786"/>
            <a:ext cx="650543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นนทบุรี</a:t>
            </a:r>
            <a:endParaRPr lang="th-TH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ตัดมุมสี่เหลี่ยมด้านเดียวกัน 25"/>
          <p:cNvSpPr/>
          <p:nvPr/>
        </p:nvSpPr>
        <p:spPr>
          <a:xfrm>
            <a:off x="6803411" y="6041412"/>
            <a:ext cx="702859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ปทุมธานี</a:t>
            </a:r>
            <a:endParaRPr lang="th-TH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ตัดมุมสี่เหลี่ยมด้านเดียวกัน 26"/>
          <p:cNvSpPr/>
          <p:nvPr/>
        </p:nvSpPr>
        <p:spPr>
          <a:xfrm>
            <a:off x="6039136" y="6041412"/>
            <a:ext cx="650543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อยุธยา</a:t>
            </a:r>
            <a:endParaRPr lang="th-TH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ตัดมุมสี่เหลี่ยมด้านเดียวกัน 27"/>
          <p:cNvSpPr/>
          <p:nvPr/>
        </p:nvSpPr>
        <p:spPr>
          <a:xfrm>
            <a:off x="7622275" y="6041414"/>
            <a:ext cx="650543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สระบุรี</a:t>
            </a:r>
            <a:endParaRPr lang="th-TH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ตัดมุมสี่เหลี่ยมด้านเดียวกัน 28"/>
          <p:cNvSpPr/>
          <p:nvPr/>
        </p:nvSpPr>
        <p:spPr>
          <a:xfrm>
            <a:off x="5274858" y="6041414"/>
            <a:ext cx="650543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ลพบุรี</a:t>
            </a:r>
            <a:endParaRPr lang="th-TH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ตัดมุมสี่เหลี่ยมด้านเดียวกัน 29"/>
          <p:cNvSpPr/>
          <p:nvPr/>
        </p:nvSpPr>
        <p:spPr>
          <a:xfrm>
            <a:off x="8386553" y="6041411"/>
            <a:ext cx="650543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สิงห์บุรี</a:t>
            </a:r>
            <a:endParaRPr lang="th-TH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ตัดมุมสี่เหลี่ยมด้านเดียวกัน 30"/>
          <p:cNvSpPr/>
          <p:nvPr/>
        </p:nvSpPr>
        <p:spPr>
          <a:xfrm>
            <a:off x="4455995" y="6041412"/>
            <a:ext cx="702861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อ่างทอง</a:t>
            </a:r>
            <a:endParaRPr lang="th-TH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ตัดมุมสี่เหลี่ยมด้านเดียวกัน 31"/>
          <p:cNvSpPr/>
          <p:nvPr/>
        </p:nvSpPr>
        <p:spPr>
          <a:xfrm>
            <a:off x="3568884" y="6041414"/>
            <a:ext cx="784751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นครนายก</a:t>
            </a:r>
            <a:endParaRPr lang="th-TH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463509" y="4912185"/>
            <a:ext cx="532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Q3</a:t>
            </a:r>
            <a:endParaRPr lang="th-TH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กล่องข้อความ 14"/>
          <p:cNvSpPr txBox="1">
            <a:spLocks noChangeArrowheads="1"/>
          </p:cNvSpPr>
          <p:nvPr/>
        </p:nvSpPr>
        <p:spPr bwMode="auto">
          <a:xfrm>
            <a:off x="9613343" y="6485372"/>
            <a:ext cx="24096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ข้อมูลจาก </a:t>
            </a:r>
            <a:r>
              <a:rPr lang="th-TH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endParaRPr lang="th-TH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021170" y="3916908"/>
            <a:ext cx="1064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1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แห่ง</a:t>
            </a:r>
          </a:p>
          <a:p>
            <a:pPr algn="ctr"/>
            <a:r>
              <a:rPr lang="th-TH" sz="1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รพ.บางบัวทอง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190930" y="3673524"/>
            <a:ext cx="1064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1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แห่ง</a:t>
            </a:r>
          </a:p>
          <a:p>
            <a:pPr algn="ctr"/>
            <a:r>
              <a:rPr lang="th-TH" sz="1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รพ.อินทร์บุรี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60438" y="2092658"/>
            <a:ext cx="17969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th-TH" sz="1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แห่ง</a:t>
            </a:r>
          </a:p>
          <a:p>
            <a:pPr algn="ctr"/>
            <a:r>
              <a:rPr lang="th-TH" sz="1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รพ.ดอนพุด  รพ.หนองโดนรพ.หนองแซง  รพ.วังม่วง</a:t>
            </a:r>
          </a:p>
        </p:txBody>
      </p:sp>
      <p:pic>
        <p:nvPicPr>
          <p:cNvPr id="36" name="รูปภาพ 35" descr="Eax8BALp6q2J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952" y="5019531"/>
            <a:ext cx="1891862" cy="1614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รูปภาพ 1"/>
          <p:cNvSpPr>
            <a:spLocks noChangeAspect="1"/>
          </p:cNvSpPr>
          <p:nvPr/>
        </p:nvSpPr>
        <p:spPr bwMode="auto">
          <a:xfrm>
            <a:off x="3687763" y="428625"/>
            <a:ext cx="5195887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8915" name="TextBox 6"/>
          <p:cNvSpPr txBox="1">
            <a:spLocks noChangeArrowheads="1"/>
          </p:cNvSpPr>
          <p:nvPr/>
        </p:nvSpPr>
        <p:spPr bwMode="auto">
          <a:xfrm>
            <a:off x="2530475" y="33338"/>
            <a:ext cx="751046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h-TH" sz="9600" b="1" dirty="0" smtClean="0">
                <a:latin typeface="Courier New" pitchFamily="49" charset="0"/>
                <a:cs typeface="TH Kodchasal" pitchFamily="2" charset="-34"/>
              </a:rPr>
              <a:t>ขอบคุณ</a:t>
            </a:r>
            <a:endParaRPr lang="th-TH" sz="9600" b="1" dirty="0">
              <a:latin typeface="Courier New" pitchFamily="49" charset="0"/>
              <a:cs typeface="TH Kodchasal" pitchFamily="2" charset="-34"/>
            </a:endParaRPr>
          </a:p>
        </p:txBody>
      </p:sp>
      <p:sp>
        <p:nvSpPr>
          <p:cNvPr id="38916" name="TextBox 6"/>
          <p:cNvSpPr txBox="1">
            <a:spLocks noChangeArrowheads="1"/>
          </p:cNvSpPr>
          <p:nvPr/>
        </p:nvSpPr>
        <p:spPr bwMode="auto">
          <a:xfrm>
            <a:off x="5264150" y="5165725"/>
            <a:ext cx="533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6000" b="1"/>
              <a:t>3</a:t>
            </a:r>
          </a:p>
        </p:txBody>
      </p:sp>
      <p:sp>
        <p:nvSpPr>
          <p:cNvPr id="38917" name="TextBox 7"/>
          <p:cNvSpPr txBox="1">
            <a:spLocks noChangeArrowheads="1"/>
          </p:cNvSpPr>
          <p:nvPr/>
        </p:nvSpPr>
        <p:spPr bwMode="auto">
          <a:xfrm>
            <a:off x="6129338" y="5180013"/>
            <a:ext cx="62547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6000" b="1"/>
              <a:t>6</a:t>
            </a:r>
          </a:p>
        </p:txBody>
      </p:sp>
      <p:sp>
        <p:nvSpPr>
          <p:cNvPr id="38918" name="TextBox 8"/>
          <p:cNvSpPr txBox="1">
            <a:spLocks noChangeArrowheads="1"/>
          </p:cNvSpPr>
          <p:nvPr/>
        </p:nvSpPr>
        <p:spPr bwMode="auto">
          <a:xfrm>
            <a:off x="7075488" y="5210175"/>
            <a:ext cx="587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6000" b="1"/>
              <a:t>9</a:t>
            </a:r>
          </a:p>
        </p:txBody>
      </p:sp>
      <p:sp>
        <p:nvSpPr>
          <p:cNvPr id="38919" name="TextBox 9"/>
          <p:cNvSpPr txBox="1">
            <a:spLocks noChangeArrowheads="1"/>
          </p:cNvSpPr>
          <p:nvPr/>
        </p:nvSpPr>
        <p:spPr bwMode="auto">
          <a:xfrm>
            <a:off x="7739063" y="5210175"/>
            <a:ext cx="704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6000" b="1"/>
              <a:t>12</a:t>
            </a:r>
          </a:p>
        </p:txBody>
      </p:sp>
      <p:pic>
        <p:nvPicPr>
          <p:cNvPr id="38920" name="รูปภาพ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6188" y="1206500"/>
            <a:ext cx="7688262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TextBox 11"/>
          <p:cNvSpPr txBox="1">
            <a:spLocks noChangeArrowheads="1"/>
          </p:cNvSpPr>
          <p:nvPr/>
        </p:nvSpPr>
        <p:spPr bwMode="auto">
          <a:xfrm>
            <a:off x="11113" y="6070600"/>
            <a:ext cx="12192000" cy="6477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36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ประชาชนสุขภาพดี เจ้าหน้าที่มีความสุข ระบบสุขภาพยั่งยืน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ตัวเชื่อมต่อตรง 15"/>
          <p:cNvCxnSpPr/>
          <p:nvPr/>
        </p:nvCxnSpPr>
        <p:spPr>
          <a:xfrm>
            <a:off x="1176765" y="2810811"/>
            <a:ext cx="10055342" cy="0"/>
          </a:xfrm>
          <a:prstGeom prst="line">
            <a:avLst/>
          </a:prstGeom>
          <a:ln w="57150">
            <a:solidFill>
              <a:srgbClr val="00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กล่องข้อความ 14"/>
          <p:cNvSpPr txBox="1">
            <a:spLocks noChangeArrowheads="1"/>
          </p:cNvSpPr>
          <p:nvPr/>
        </p:nvSpPr>
        <p:spPr bwMode="auto">
          <a:xfrm>
            <a:off x="9125802" y="6572119"/>
            <a:ext cx="30764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HDC</a:t>
            </a:r>
            <a:r>
              <a:rPr lang="th-TH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ข้อมูล </a:t>
            </a:r>
            <a:r>
              <a:rPr lang="th-TH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ณ วันที่ </a:t>
            </a:r>
            <a:r>
              <a:rPr lang="en-US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 </a:t>
            </a:r>
            <a:r>
              <a:rPr lang="th-TH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กรกฎาคม </a:t>
            </a:r>
            <a:r>
              <a:rPr lang="en-US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endParaRPr lang="th-TH" sz="1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7" name="แผนภูมิ 26"/>
          <p:cNvGraphicFramePr/>
          <p:nvPr/>
        </p:nvGraphicFramePr>
        <p:xfrm>
          <a:off x="614149" y="1830915"/>
          <a:ext cx="10399594" cy="4754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1215872" y="2610334"/>
            <a:ext cx="575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Q4</a:t>
            </a:r>
            <a:endParaRPr lang="th-TH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รูปห้าเหลี่ยม 12"/>
          <p:cNvSpPr/>
          <p:nvPr/>
        </p:nvSpPr>
        <p:spPr>
          <a:xfrm>
            <a:off x="13650" y="95536"/>
            <a:ext cx="7342494" cy="600501"/>
          </a:xfrm>
          <a:prstGeom prst="homePlate">
            <a:avLst/>
          </a:prstGeom>
          <a:ln w="190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1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ร้อยละของเด็กอายุ 0-5 ปี มีพัฒนาการสมวัย</a:t>
            </a:r>
            <a:endParaRPr lang="th-TH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3" descr="H:\ \RHSO4_Logo_With_T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1289" y="40943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20" name="สี่เหลี่ยมผืนผ้า 19"/>
          <p:cNvSpPr/>
          <p:nvPr/>
        </p:nvSpPr>
        <p:spPr>
          <a:xfrm>
            <a:off x="375581" y="933819"/>
            <a:ext cx="16690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</a:t>
            </a:r>
          </a:p>
        </p:txBody>
      </p:sp>
      <p:sp>
        <p:nvSpPr>
          <p:cNvPr id="31" name="เครื่องหมายบั้ง 30"/>
          <p:cNvSpPr/>
          <p:nvPr/>
        </p:nvSpPr>
        <p:spPr>
          <a:xfrm>
            <a:off x="2074463" y="873457"/>
            <a:ext cx="2019868" cy="696035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80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เครื่องหมายบั้ง 31"/>
          <p:cNvSpPr/>
          <p:nvPr/>
        </p:nvSpPr>
        <p:spPr>
          <a:xfrm>
            <a:off x="3973780" y="875731"/>
            <a:ext cx="2019868" cy="69603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80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เครื่องหมายบั้ง 32"/>
          <p:cNvSpPr/>
          <p:nvPr/>
        </p:nvSpPr>
        <p:spPr>
          <a:xfrm>
            <a:off x="5857168" y="875731"/>
            <a:ext cx="2019868" cy="696035"/>
          </a:xfrm>
          <a:prstGeom prst="chevron">
            <a:avLst/>
          </a:prstGeom>
          <a:solidFill>
            <a:schemeClr val="accent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80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เครื่องหมายบั้ง 33"/>
          <p:cNvSpPr/>
          <p:nvPr/>
        </p:nvSpPr>
        <p:spPr>
          <a:xfrm>
            <a:off x="7726909" y="875732"/>
            <a:ext cx="2019868" cy="696035"/>
          </a:xfrm>
          <a:prstGeom prst="chevron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80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ตัดมุมสี่เหลี่ยมด้านเดียวกัน 20"/>
          <p:cNvSpPr/>
          <p:nvPr/>
        </p:nvSpPr>
        <p:spPr>
          <a:xfrm>
            <a:off x="1160051" y="6196083"/>
            <a:ext cx="777923" cy="341193"/>
          </a:xfrm>
          <a:prstGeom prst="snip2SameRec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ประเทศ</a:t>
            </a:r>
            <a:endParaRPr lang="th-TH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ตัดมุมสี่เหลี่ยมด้านเดียวกัน 21"/>
          <p:cNvSpPr/>
          <p:nvPr/>
        </p:nvSpPr>
        <p:spPr>
          <a:xfrm>
            <a:off x="2019861" y="6184709"/>
            <a:ext cx="704945" cy="338919"/>
          </a:xfrm>
          <a:prstGeom prst="snip2SameRect">
            <a:avLst/>
          </a:prstGeom>
          <a:solidFill>
            <a:schemeClr val="accent2"/>
          </a:solidFill>
          <a:ln w="28575">
            <a:solidFill>
              <a:srgbClr val="00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เขต </a:t>
            </a:r>
            <a:r>
              <a:rPr 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ตัดมุมสี่เหลี่ยมด้านเดียวกัน 17"/>
          <p:cNvSpPr/>
          <p:nvPr/>
        </p:nvSpPr>
        <p:spPr>
          <a:xfrm>
            <a:off x="2797785" y="6186983"/>
            <a:ext cx="764273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นนทบุรี</a:t>
            </a:r>
            <a:endParaRPr lang="th-TH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ตัดมุมสี่เหลี่ยมด้านเดียวกัน 18"/>
          <p:cNvSpPr/>
          <p:nvPr/>
        </p:nvSpPr>
        <p:spPr>
          <a:xfrm>
            <a:off x="3643950" y="6189257"/>
            <a:ext cx="846162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ปทุมธานี</a:t>
            </a:r>
            <a:endParaRPr lang="th-TH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ตัดมุมสี่เหลี่ยมด้านเดียวกัน 25"/>
          <p:cNvSpPr/>
          <p:nvPr/>
        </p:nvSpPr>
        <p:spPr>
          <a:xfrm>
            <a:off x="4571997" y="6189257"/>
            <a:ext cx="739254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อยุธยา</a:t>
            </a:r>
            <a:endParaRPr lang="th-TH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ตัดมุมสี่เหลี่ยมด้านเดียวกัน 27"/>
          <p:cNvSpPr/>
          <p:nvPr/>
        </p:nvSpPr>
        <p:spPr>
          <a:xfrm>
            <a:off x="5390865" y="6189258"/>
            <a:ext cx="736980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สระบุรี</a:t>
            </a:r>
            <a:endParaRPr lang="th-TH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ตัดมุมสี่เหลี่ยมด้านเดียวกัน 28"/>
          <p:cNvSpPr/>
          <p:nvPr/>
        </p:nvSpPr>
        <p:spPr>
          <a:xfrm>
            <a:off x="6209732" y="6189257"/>
            <a:ext cx="750626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ลพบุรี</a:t>
            </a:r>
            <a:endParaRPr lang="th-TH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ตัดมุมสี่เหลี่ยมด้านเดียวกัน 29"/>
          <p:cNvSpPr/>
          <p:nvPr/>
        </p:nvSpPr>
        <p:spPr>
          <a:xfrm>
            <a:off x="7042245" y="6189257"/>
            <a:ext cx="711960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สิงห์บุรี</a:t>
            </a:r>
            <a:endParaRPr lang="th-TH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ตัดมุมสี่เหลี่ยมด้านเดียวกัน 34"/>
          <p:cNvSpPr/>
          <p:nvPr/>
        </p:nvSpPr>
        <p:spPr>
          <a:xfrm>
            <a:off x="7833816" y="6189257"/>
            <a:ext cx="791573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อ่างทอง</a:t>
            </a:r>
            <a:endParaRPr lang="th-TH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ตัดมุมสี่เหลี่ยมด้านเดียวกัน 35"/>
          <p:cNvSpPr/>
          <p:nvPr/>
        </p:nvSpPr>
        <p:spPr>
          <a:xfrm>
            <a:off x="8714095" y="6189258"/>
            <a:ext cx="934874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นครนายก</a:t>
            </a:r>
            <a:endParaRPr lang="th-TH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3" name="รูปภาพ 22" descr="พัฒนาการเด็ก1.jpg"/>
          <p:cNvPicPr>
            <a:picLocks noChangeAspect="1"/>
          </p:cNvPicPr>
          <p:nvPr/>
        </p:nvPicPr>
        <p:blipFill>
          <a:blip r:embed="rId4" cstate="print"/>
          <a:srcRect b="6518"/>
          <a:stretch>
            <a:fillRect/>
          </a:stretch>
        </p:blipFill>
        <p:spPr>
          <a:xfrm>
            <a:off x="9909388" y="4778208"/>
            <a:ext cx="1817802" cy="1699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แผนภูมิ 13"/>
          <p:cNvGraphicFramePr/>
          <p:nvPr/>
        </p:nvGraphicFramePr>
        <p:xfrm>
          <a:off x="1269240" y="1692323"/>
          <a:ext cx="10235822" cy="5165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กล่องข้อความ 14"/>
          <p:cNvSpPr txBox="1">
            <a:spLocks noChangeArrowheads="1"/>
          </p:cNvSpPr>
          <p:nvPr/>
        </p:nvSpPr>
        <p:spPr bwMode="auto">
          <a:xfrm>
            <a:off x="8798250" y="6544823"/>
            <a:ext cx="338265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HDC</a:t>
            </a:r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ข้อมูล ณ วันที่ </a:t>
            </a:r>
            <a:r>
              <a:rPr lang="en-US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 </a:t>
            </a:r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กรกฎาคม </a:t>
            </a:r>
            <a:r>
              <a:rPr lang="en-US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endParaRPr lang="th-TH" sz="1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11223400" y="2246940"/>
            <a:ext cx="540971" cy="3188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Q3</a:t>
            </a:r>
            <a:endParaRPr lang="th-TH" sz="1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รูปห้าเหลี่ยม 20"/>
          <p:cNvSpPr/>
          <p:nvPr/>
        </p:nvSpPr>
        <p:spPr>
          <a:xfrm>
            <a:off x="13650" y="95536"/>
            <a:ext cx="7342494" cy="600501"/>
          </a:xfrm>
          <a:prstGeom prst="homePlate">
            <a:avLst/>
          </a:prstGeom>
          <a:ln w="190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2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อัตราการคลอดมีชีพในหญิงอายุ 15-19 ปี </a:t>
            </a:r>
            <a:endParaRPr lang="th-TH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3" name="Picture 3" descr="H:\ \RHSO4_Logo_With_T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1289" y="40943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32" name="สี่เหลี่ยมผืนผ้า 31"/>
          <p:cNvSpPr/>
          <p:nvPr/>
        </p:nvSpPr>
        <p:spPr>
          <a:xfrm>
            <a:off x="293693" y="1029355"/>
            <a:ext cx="16690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</a:t>
            </a:r>
          </a:p>
        </p:txBody>
      </p:sp>
      <p:sp>
        <p:nvSpPr>
          <p:cNvPr id="33" name="เครื่องหมายบั้ง 32"/>
          <p:cNvSpPr/>
          <p:nvPr/>
        </p:nvSpPr>
        <p:spPr>
          <a:xfrm>
            <a:off x="1828796" y="873457"/>
            <a:ext cx="2688613" cy="900752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ไม่เกิน 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42 </a:t>
            </a:r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ต่อ </a:t>
            </a:r>
            <a:r>
              <a:rPr lang="th-TH" sz="1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ปชก.</a:t>
            </a:r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หญิง 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1,000 </a:t>
            </a:r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เครื่องหมายบั้ง 33"/>
          <p:cNvSpPr/>
          <p:nvPr/>
        </p:nvSpPr>
        <p:spPr>
          <a:xfrm>
            <a:off x="4205794" y="875731"/>
            <a:ext cx="2659029" cy="898478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ไม่เกิน 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42 </a:t>
            </a:r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ต่อ </a:t>
            </a:r>
            <a:r>
              <a:rPr lang="th-TH" sz="1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ปชก.</a:t>
            </a:r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หญิง 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1,000 </a:t>
            </a:r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เครื่องหมายบั้ง 34"/>
          <p:cNvSpPr/>
          <p:nvPr/>
        </p:nvSpPr>
        <p:spPr>
          <a:xfrm>
            <a:off x="6553214" y="875731"/>
            <a:ext cx="2672673" cy="898478"/>
          </a:xfrm>
          <a:prstGeom prst="chevron">
            <a:avLst/>
          </a:prstGeom>
          <a:solidFill>
            <a:schemeClr val="accent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ไม่เกิน 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42 </a:t>
            </a:r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ต่อ </a:t>
            </a:r>
            <a:r>
              <a:rPr lang="th-TH" sz="1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ปชก.</a:t>
            </a:r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หญิง 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1,000 </a:t>
            </a:r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เครื่องหมายบั้ง 35"/>
          <p:cNvSpPr/>
          <p:nvPr/>
        </p:nvSpPr>
        <p:spPr>
          <a:xfrm>
            <a:off x="8914283" y="875732"/>
            <a:ext cx="2659022" cy="898477"/>
          </a:xfrm>
          <a:prstGeom prst="chevron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ไม่เกิน 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42 </a:t>
            </a:r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ต่อ </a:t>
            </a:r>
            <a:r>
              <a:rPr lang="th-TH" sz="1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ปชก.</a:t>
            </a:r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หญิง 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1,000 </a:t>
            </a:r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ตัดมุมสี่เหลี่ยมด้านเดียวกัน 18"/>
          <p:cNvSpPr/>
          <p:nvPr/>
        </p:nvSpPr>
        <p:spPr>
          <a:xfrm>
            <a:off x="2074458" y="5950424"/>
            <a:ext cx="859809" cy="341194"/>
          </a:xfrm>
          <a:prstGeom prst="snip2SameRect">
            <a:avLst/>
          </a:prstGeom>
          <a:solidFill>
            <a:schemeClr val="accent2"/>
          </a:solidFill>
          <a:ln w="28575">
            <a:solidFill>
              <a:srgbClr val="00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ประเทศ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ตัดมุมสี่เหลี่ยมด้านเดียวกัน 21"/>
          <p:cNvSpPr/>
          <p:nvPr/>
        </p:nvSpPr>
        <p:spPr>
          <a:xfrm>
            <a:off x="3016156" y="5939051"/>
            <a:ext cx="736978" cy="352567"/>
          </a:xfrm>
          <a:prstGeom prst="snip2SameRec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เขต </a:t>
            </a: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ตัดมุมสี่เหลี่ยมด้านเดียวกัน 23"/>
          <p:cNvSpPr/>
          <p:nvPr/>
        </p:nvSpPr>
        <p:spPr>
          <a:xfrm>
            <a:off x="3835023" y="5941324"/>
            <a:ext cx="832511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นนทบุรี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ตัดมุมสี่เหลี่ยมด้านเดียวกัน 24"/>
          <p:cNvSpPr/>
          <p:nvPr/>
        </p:nvSpPr>
        <p:spPr>
          <a:xfrm>
            <a:off x="4735779" y="5943599"/>
            <a:ext cx="955341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ปทุมธานี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ตัดมุมสี่เหลี่ยมด้านเดียวกัน 25"/>
          <p:cNvSpPr/>
          <p:nvPr/>
        </p:nvSpPr>
        <p:spPr>
          <a:xfrm>
            <a:off x="7574521" y="5943598"/>
            <a:ext cx="793844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อยุธยา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ตัดมุมสี่เหลี่ยมด้านเดียวกัน 26"/>
          <p:cNvSpPr/>
          <p:nvPr/>
        </p:nvSpPr>
        <p:spPr>
          <a:xfrm>
            <a:off x="8434332" y="5943599"/>
            <a:ext cx="780196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สระบุรี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ตัดมุมสี่เหลี่ยมด้านเดียวกัน 27"/>
          <p:cNvSpPr/>
          <p:nvPr/>
        </p:nvSpPr>
        <p:spPr>
          <a:xfrm>
            <a:off x="9280493" y="5943598"/>
            <a:ext cx="739253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ลพบุรี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ตัดมุมสี่เหลี่ยมด้านเดียวกัน 28"/>
          <p:cNvSpPr/>
          <p:nvPr/>
        </p:nvSpPr>
        <p:spPr>
          <a:xfrm>
            <a:off x="6714708" y="5943598"/>
            <a:ext cx="793845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สิงห์บุรี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ตัดมุมสี่เหลี่ยมด้านเดียวกัน 29"/>
          <p:cNvSpPr/>
          <p:nvPr/>
        </p:nvSpPr>
        <p:spPr>
          <a:xfrm>
            <a:off x="5759356" y="5943599"/>
            <a:ext cx="887115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อ่างทอง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ตัดมุมสี่เหลี่ยมด้านเดียวกัน 30"/>
          <p:cNvSpPr/>
          <p:nvPr/>
        </p:nvSpPr>
        <p:spPr>
          <a:xfrm>
            <a:off x="10078883" y="5943600"/>
            <a:ext cx="1044058" cy="33891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นครนายก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คำบรรยายภาพแบบลูกศรลง 36"/>
          <p:cNvSpPr/>
          <p:nvPr/>
        </p:nvSpPr>
        <p:spPr>
          <a:xfrm>
            <a:off x="3111690" y="3452887"/>
            <a:ext cx="709684" cy="600501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18.22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1" name="รูปภาพ 40" descr="2Mother-cartoon.jpg"/>
          <p:cNvPicPr>
            <a:picLocks noChangeAspect="1"/>
          </p:cNvPicPr>
          <p:nvPr/>
        </p:nvPicPr>
        <p:blipFill>
          <a:blip r:embed="rId4" cstate="print"/>
          <a:srcRect l="5367" t="8251" r="35313" b="8358"/>
          <a:stretch>
            <a:fillRect/>
          </a:stretch>
        </p:blipFill>
        <p:spPr>
          <a:xfrm>
            <a:off x="109181" y="4545788"/>
            <a:ext cx="1460310" cy="2052900"/>
          </a:xfrm>
          <a:prstGeom prst="rect">
            <a:avLst/>
          </a:prstGeom>
        </p:spPr>
      </p:pic>
      <p:cxnSp>
        <p:nvCxnSpPr>
          <p:cNvPr id="43" name="ตัวเชื่อมต่อตรง 42"/>
          <p:cNvCxnSpPr/>
          <p:nvPr/>
        </p:nvCxnSpPr>
        <p:spPr>
          <a:xfrm>
            <a:off x="1968226" y="2430712"/>
            <a:ext cx="927752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ตัวเชื่อมต่อตรง 15"/>
          <p:cNvCxnSpPr/>
          <p:nvPr/>
        </p:nvCxnSpPr>
        <p:spPr>
          <a:xfrm>
            <a:off x="2308588" y="4622197"/>
            <a:ext cx="9072704" cy="0"/>
          </a:xfrm>
          <a:prstGeom prst="line">
            <a:avLst/>
          </a:prstGeom>
          <a:ln w="57150">
            <a:solidFill>
              <a:srgbClr val="00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354468" y="4423839"/>
            <a:ext cx="575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Q3</a:t>
            </a:r>
            <a:endParaRPr lang="th-TH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รูปห้าเหลี่ยม 12"/>
          <p:cNvSpPr/>
          <p:nvPr/>
        </p:nvSpPr>
        <p:spPr>
          <a:xfrm>
            <a:off x="13650" y="95535"/>
            <a:ext cx="11081980" cy="968990"/>
          </a:xfrm>
          <a:prstGeom prst="homePlate">
            <a:avLst/>
          </a:prstGeom>
          <a:ln w="190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3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ร้อยละของตำบลที่มีระบบการส่งเสริมสุขภาพดูแลผู้สูงอายุระยะยาว </a:t>
            </a:r>
          </a:p>
          <a:p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(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Long Term Care)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ในชุมชนผ่านเกณฑ์ </a:t>
            </a:r>
            <a:endParaRPr lang="th-TH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3" descr="H:\ \RHSO4_Logo_With_Tex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41289" y="40943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20" name="สี่เหลี่ยมผืนผ้า 19"/>
          <p:cNvSpPr/>
          <p:nvPr/>
        </p:nvSpPr>
        <p:spPr>
          <a:xfrm>
            <a:off x="375581" y="1247723"/>
            <a:ext cx="16690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</a:t>
            </a:r>
          </a:p>
        </p:txBody>
      </p:sp>
      <p:sp>
        <p:nvSpPr>
          <p:cNvPr id="31" name="เครื่องหมายบั้ง 30"/>
          <p:cNvSpPr/>
          <p:nvPr/>
        </p:nvSpPr>
        <p:spPr>
          <a:xfrm>
            <a:off x="2074463" y="1187361"/>
            <a:ext cx="2019868" cy="696035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เครื่องหมายบั้ง 31"/>
          <p:cNvSpPr/>
          <p:nvPr/>
        </p:nvSpPr>
        <p:spPr>
          <a:xfrm>
            <a:off x="3973780" y="1189635"/>
            <a:ext cx="2019868" cy="69603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35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เครื่องหมายบั้ง 32"/>
          <p:cNvSpPr/>
          <p:nvPr/>
        </p:nvSpPr>
        <p:spPr>
          <a:xfrm>
            <a:off x="5857168" y="1189635"/>
            <a:ext cx="2019868" cy="696035"/>
          </a:xfrm>
          <a:prstGeom prst="chevron">
            <a:avLst/>
          </a:prstGeom>
          <a:solidFill>
            <a:schemeClr val="accent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เครื่องหมายบั้ง 33"/>
          <p:cNvSpPr/>
          <p:nvPr/>
        </p:nvSpPr>
        <p:spPr>
          <a:xfrm>
            <a:off x="7726909" y="1189636"/>
            <a:ext cx="2019868" cy="696035"/>
          </a:xfrm>
          <a:prstGeom prst="chevron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ตัดมุมสี่เหลี่ยมด้านเดียวกัน 21"/>
          <p:cNvSpPr/>
          <p:nvPr/>
        </p:nvSpPr>
        <p:spPr>
          <a:xfrm>
            <a:off x="3375394" y="6130117"/>
            <a:ext cx="755174" cy="396808"/>
          </a:xfrm>
          <a:prstGeom prst="snip2SameRec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เขต </a:t>
            </a:r>
            <a:r>
              <a:rPr 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ตัดมุมสี่เหลี่ยมด้านเดียวกัน 17"/>
          <p:cNvSpPr/>
          <p:nvPr/>
        </p:nvSpPr>
        <p:spPr>
          <a:xfrm>
            <a:off x="4198648" y="6117022"/>
            <a:ext cx="767491" cy="409904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นนทบุรี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ตัดมุมสี่เหลี่ยมด้านเดียวกัน 18"/>
          <p:cNvSpPr/>
          <p:nvPr/>
        </p:nvSpPr>
        <p:spPr>
          <a:xfrm>
            <a:off x="6731879" y="6112237"/>
            <a:ext cx="867104" cy="383157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ปทุมธานี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ตัดมุมสี่เหลี่ยมด้านเดียวกัน 25"/>
          <p:cNvSpPr/>
          <p:nvPr/>
        </p:nvSpPr>
        <p:spPr>
          <a:xfrm>
            <a:off x="8560681" y="6121176"/>
            <a:ext cx="725213" cy="405747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อยุธยา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ตัดมุมสี่เหลี่ยมด้านเดียวกัน 27"/>
          <p:cNvSpPr/>
          <p:nvPr/>
        </p:nvSpPr>
        <p:spPr>
          <a:xfrm>
            <a:off x="9355779" y="6112235"/>
            <a:ext cx="686859" cy="398923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สระบุรี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ตัดมุมสี่เหลี่ยมด้านเดียวกัน 28"/>
          <p:cNvSpPr/>
          <p:nvPr/>
        </p:nvSpPr>
        <p:spPr>
          <a:xfrm>
            <a:off x="5895366" y="6118901"/>
            <a:ext cx="757684" cy="392258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ลพบุรี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ตัดมุมสี่เหลี่ยมด้านเดียวกัน 29"/>
          <p:cNvSpPr/>
          <p:nvPr/>
        </p:nvSpPr>
        <p:spPr>
          <a:xfrm>
            <a:off x="5044969" y="6118901"/>
            <a:ext cx="772509" cy="392259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สิงห์บุรี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ตัดมุมสี่เหลี่ยมด้านเดียวกัน 34"/>
          <p:cNvSpPr/>
          <p:nvPr/>
        </p:nvSpPr>
        <p:spPr>
          <a:xfrm>
            <a:off x="7677817" y="6116784"/>
            <a:ext cx="804040" cy="394374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อ่างทอง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ตัดมุมสี่เหลี่ยมด้านเดียวกัน 35"/>
          <p:cNvSpPr/>
          <p:nvPr/>
        </p:nvSpPr>
        <p:spPr>
          <a:xfrm>
            <a:off x="10113701" y="6118901"/>
            <a:ext cx="890630" cy="392258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นครนายก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3" name="แผนภูมิ 22"/>
          <p:cNvGraphicFramePr/>
          <p:nvPr/>
        </p:nvGraphicFramePr>
        <p:xfrm>
          <a:off x="1570433" y="1604418"/>
          <a:ext cx="9954160" cy="4578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คำบรรยายภาพแบบลูกศรลง 26"/>
          <p:cNvSpPr/>
          <p:nvPr/>
        </p:nvSpPr>
        <p:spPr>
          <a:xfrm>
            <a:off x="3420412" y="2538721"/>
            <a:ext cx="709684" cy="600501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75.30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กล่องข้อความ 14"/>
          <p:cNvSpPr txBox="1">
            <a:spLocks noChangeArrowheads="1"/>
          </p:cNvSpPr>
          <p:nvPr/>
        </p:nvSpPr>
        <p:spPr bwMode="auto">
          <a:xfrm>
            <a:off x="9927246" y="6529898"/>
            <a:ext cx="20906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ข้อมูลจาก </a:t>
            </a:r>
            <a:r>
              <a:rPr lang="th-TH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endParaRPr lang="th-TH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ตัดมุมสี่เหลี่ยมด้านเดียวกัน 23"/>
          <p:cNvSpPr/>
          <p:nvPr/>
        </p:nvSpPr>
        <p:spPr>
          <a:xfrm>
            <a:off x="2459421" y="6108076"/>
            <a:ext cx="837455" cy="403081"/>
          </a:xfrm>
          <a:prstGeom prst="snip2SameRect">
            <a:avLst/>
          </a:prstGeom>
          <a:solidFill>
            <a:schemeClr val="accent2"/>
          </a:solidFill>
          <a:ln w="28575">
            <a:solidFill>
              <a:srgbClr val="00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ประเทศ</a:t>
            </a:r>
            <a:endParaRPr lang="th-TH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5" name="รูปภาพ 24" descr="3ผู้สูงอาย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653" y="5124864"/>
            <a:ext cx="1797269" cy="1467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แผนภูมิ 11"/>
          <p:cNvGraphicFramePr/>
          <p:nvPr/>
        </p:nvGraphicFramePr>
        <p:xfrm>
          <a:off x="5975131" y="1844563"/>
          <a:ext cx="6216869" cy="4177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แผนภูมิ 17"/>
          <p:cNvGraphicFramePr/>
          <p:nvPr/>
        </p:nvGraphicFramePr>
        <p:xfrm>
          <a:off x="1" y="1954921"/>
          <a:ext cx="6211614" cy="408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กล่องข้อความ 22"/>
          <p:cNvSpPr txBox="1">
            <a:spLocks noChangeArrowheads="1"/>
          </p:cNvSpPr>
          <p:nvPr/>
        </p:nvSpPr>
        <p:spPr bwMode="auto">
          <a:xfrm>
            <a:off x="1909207" y="1339840"/>
            <a:ext cx="22213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th-TH" b="1" dirty="0" smtClean="0">
                <a:latin typeface="TH SarabunPSK" pitchFamily="34" charset="-34"/>
                <a:cs typeface="TH SarabunPSK" pitchFamily="34" charset="-34"/>
              </a:rPr>
              <a:t>CM </a:t>
            </a:r>
            <a:r>
              <a:rPr lang="th-TH" altLang="th-TH" b="1" dirty="0" smtClean="0">
                <a:latin typeface="TH SarabunPSK" pitchFamily="34" charset="-34"/>
                <a:cs typeface="TH SarabunPSK" pitchFamily="34" charset="-34"/>
              </a:rPr>
              <a:t>ที่ผ่านการอบรม</a:t>
            </a:r>
            <a:endParaRPr lang="th-TH" alt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สี่เหลี่ยมผืนผ้ามุมมน 38"/>
          <p:cNvSpPr/>
          <p:nvPr/>
        </p:nvSpPr>
        <p:spPr>
          <a:xfrm>
            <a:off x="1780183" y="1306612"/>
            <a:ext cx="2413445" cy="531373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2" name="กล่องข้อความ 22"/>
          <p:cNvSpPr txBox="1">
            <a:spLocks noChangeArrowheads="1"/>
          </p:cNvSpPr>
          <p:nvPr/>
        </p:nvSpPr>
        <p:spPr bwMode="auto">
          <a:xfrm>
            <a:off x="8320978" y="1334584"/>
            <a:ext cx="21635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th-TH" b="1" dirty="0" smtClean="0">
                <a:latin typeface="TH SarabunPSK" pitchFamily="34" charset="-34"/>
                <a:cs typeface="TH SarabunPSK" pitchFamily="34" charset="-34"/>
              </a:rPr>
              <a:t>CG </a:t>
            </a:r>
            <a:r>
              <a:rPr lang="th-TH" altLang="th-TH" b="1" dirty="0" smtClean="0">
                <a:latin typeface="TH SarabunPSK" pitchFamily="34" charset="-34"/>
                <a:cs typeface="TH SarabunPSK" pitchFamily="34" charset="-34"/>
              </a:rPr>
              <a:t>ที่ผ่านการอบรม</a:t>
            </a:r>
            <a:endParaRPr lang="th-TH" alt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" name="สี่เหลี่ยมผืนผ้ามุมมน 38"/>
          <p:cNvSpPr/>
          <p:nvPr/>
        </p:nvSpPr>
        <p:spPr>
          <a:xfrm>
            <a:off x="8191954" y="1301356"/>
            <a:ext cx="2387188" cy="531373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8" name="กล่องข้อความ 14"/>
          <p:cNvSpPr txBox="1">
            <a:spLocks noChangeArrowheads="1"/>
          </p:cNvSpPr>
          <p:nvPr/>
        </p:nvSpPr>
        <p:spPr bwMode="auto">
          <a:xfrm>
            <a:off x="9927246" y="6393418"/>
            <a:ext cx="20906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ข้อมูลจาก </a:t>
            </a:r>
            <a:r>
              <a:rPr lang="th-TH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endParaRPr lang="th-TH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รูปห้าเหลี่ยม 21"/>
          <p:cNvSpPr/>
          <p:nvPr/>
        </p:nvSpPr>
        <p:spPr>
          <a:xfrm>
            <a:off x="13650" y="95535"/>
            <a:ext cx="11081980" cy="968990"/>
          </a:xfrm>
          <a:prstGeom prst="homePlate">
            <a:avLst/>
          </a:prstGeom>
          <a:ln w="190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3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ร้อยละของตำบลที่มีระบบการส่งเสริมสุขภาพดูแลผู้สูงอายุระยะยาว </a:t>
            </a:r>
          </a:p>
          <a:p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(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Long Term Care)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ในชุมชนผ่านเกณฑ์ </a:t>
            </a:r>
            <a:endParaRPr lang="th-TH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4" name="Picture 3" descr="H:\ \RHSO4_Logo_With_Tex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41289" y="40943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26" name="คำบรรยายภาพแบบลูกศรลง 25"/>
          <p:cNvSpPr/>
          <p:nvPr/>
        </p:nvSpPr>
        <p:spPr>
          <a:xfrm>
            <a:off x="709684" y="2688611"/>
            <a:ext cx="709684" cy="600501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94.73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คำบรรยายภาพแบบลูกศรลง 28"/>
          <p:cNvSpPr/>
          <p:nvPr/>
        </p:nvSpPr>
        <p:spPr>
          <a:xfrm>
            <a:off x="6660107" y="3275463"/>
            <a:ext cx="696036" cy="600501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165.13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ตัวเชื่อมต่อตรง 51"/>
          <p:cNvCxnSpPr>
            <a:endCxn id="53" idx="1"/>
          </p:cNvCxnSpPr>
          <p:nvPr/>
        </p:nvCxnSpPr>
        <p:spPr>
          <a:xfrm>
            <a:off x="2572131" y="3475314"/>
            <a:ext cx="8667742" cy="2073"/>
          </a:xfrm>
          <a:prstGeom prst="line">
            <a:avLst/>
          </a:prstGeom>
          <a:ln w="57150">
            <a:solidFill>
              <a:srgbClr val="00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แผนภูมิ 12"/>
          <p:cNvGraphicFramePr/>
          <p:nvPr/>
        </p:nvGraphicFramePr>
        <p:xfrm>
          <a:off x="1842446" y="2423179"/>
          <a:ext cx="9524491" cy="3709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รูปห้าเหลี่ยม 34"/>
          <p:cNvSpPr/>
          <p:nvPr/>
        </p:nvSpPr>
        <p:spPr>
          <a:xfrm>
            <a:off x="13650" y="95535"/>
            <a:ext cx="10399592" cy="968990"/>
          </a:xfrm>
          <a:prstGeom prst="homePlate">
            <a:avLst/>
          </a:prstGeom>
          <a:ln w="190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4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ร้อยละของจังหวัดมีศูนย์ปฏิบัติการภาวะฉุกเฉิน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(EOC)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และทีมตระหนักรู้  </a:t>
            </a:r>
          </a:p>
          <a:p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สถานการณ์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(SAT)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ที่สามารถปฏิบัติงานได้จริง</a:t>
            </a:r>
            <a:endParaRPr lang="th-TH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6" name="Picture 3" descr="H:\ \RHSO4_Logo_With_T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1289" y="40943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37" name="สี่เหลี่ยมผืนผ้า 36"/>
          <p:cNvSpPr/>
          <p:nvPr/>
        </p:nvSpPr>
        <p:spPr>
          <a:xfrm>
            <a:off x="375581" y="1329611"/>
            <a:ext cx="16690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</a:t>
            </a:r>
          </a:p>
        </p:txBody>
      </p:sp>
      <p:sp>
        <p:nvSpPr>
          <p:cNvPr id="38" name="เครื่องหมายบั้ง 37"/>
          <p:cNvSpPr/>
          <p:nvPr/>
        </p:nvSpPr>
        <p:spPr>
          <a:xfrm>
            <a:off x="1937982" y="1187361"/>
            <a:ext cx="2169993" cy="873451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ขั้นตอนที่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เครื่องหมายบั้ง 38"/>
          <p:cNvSpPr/>
          <p:nvPr/>
        </p:nvSpPr>
        <p:spPr>
          <a:xfrm>
            <a:off x="3848669" y="1189635"/>
            <a:ext cx="2702257" cy="88482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ขั้นตอนที่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เครื่องหมายบั้ง 39"/>
          <p:cNvSpPr/>
          <p:nvPr/>
        </p:nvSpPr>
        <p:spPr>
          <a:xfrm>
            <a:off x="6280261" y="1189635"/>
            <a:ext cx="2249602" cy="884825"/>
          </a:xfrm>
          <a:prstGeom prst="chevron">
            <a:avLst/>
          </a:prstGeom>
          <a:solidFill>
            <a:schemeClr val="accent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ขั้นตอนที่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เครื่องหมายบั้ง 40"/>
          <p:cNvSpPr/>
          <p:nvPr/>
        </p:nvSpPr>
        <p:spPr>
          <a:xfrm>
            <a:off x="8259180" y="1189635"/>
            <a:ext cx="2263253" cy="898471"/>
          </a:xfrm>
          <a:prstGeom prst="chevron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ขั้นตอนที่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th-TH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80</a:t>
            </a:r>
            <a:endParaRPr lang="th-T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คำบรรยายภาพแบบลูกศรลง 41"/>
          <p:cNvSpPr/>
          <p:nvPr/>
        </p:nvSpPr>
        <p:spPr>
          <a:xfrm>
            <a:off x="3776664" y="2185757"/>
            <a:ext cx="559558" cy="436729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endParaRPr lang="th-TH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ตัดมุมสี่เหลี่ยมด้านเดียวกัน 42"/>
          <p:cNvSpPr/>
          <p:nvPr/>
        </p:nvSpPr>
        <p:spPr>
          <a:xfrm>
            <a:off x="3508582" y="6010113"/>
            <a:ext cx="766079" cy="401902"/>
          </a:xfrm>
          <a:prstGeom prst="snip2SameRec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เขต </a:t>
            </a:r>
            <a:r>
              <a:rPr 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ตัดมุมสี่เหลี่ยมด้านเดียวกัน 43"/>
          <p:cNvSpPr/>
          <p:nvPr/>
        </p:nvSpPr>
        <p:spPr>
          <a:xfrm>
            <a:off x="4342428" y="6012386"/>
            <a:ext cx="765598" cy="401902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นนทบุรี</a:t>
            </a:r>
            <a:endParaRPr lang="th-TH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ตัดมุมสี่เหลี่ยมด้านเดียวกัน 44"/>
          <p:cNvSpPr/>
          <p:nvPr/>
        </p:nvSpPr>
        <p:spPr>
          <a:xfrm>
            <a:off x="6684579" y="6010114"/>
            <a:ext cx="867102" cy="401902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ปทุมธานี</a:t>
            </a:r>
            <a:endParaRPr lang="th-TH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ตัดมุมสี่เหลี่ยมด้านเดียวกัน 45"/>
          <p:cNvSpPr/>
          <p:nvPr/>
        </p:nvSpPr>
        <p:spPr>
          <a:xfrm>
            <a:off x="8513381" y="6016938"/>
            <a:ext cx="726855" cy="401902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อยุธยา</a:t>
            </a:r>
            <a:endParaRPr lang="th-TH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ตัดมุมสี่เหลี่ยมด้านเดียวกัน 46"/>
          <p:cNvSpPr/>
          <p:nvPr/>
        </p:nvSpPr>
        <p:spPr>
          <a:xfrm>
            <a:off x="9317420" y="6023763"/>
            <a:ext cx="697155" cy="401902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สระบุรี</a:t>
            </a:r>
            <a:endParaRPr lang="th-TH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ตัดมุมสี่เหลี่ยมด้านเดียวกัน 47"/>
          <p:cNvSpPr/>
          <p:nvPr/>
        </p:nvSpPr>
        <p:spPr>
          <a:xfrm>
            <a:off x="5963610" y="6014662"/>
            <a:ext cx="657907" cy="401902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ลพบุรี</a:t>
            </a:r>
            <a:endParaRPr lang="th-TH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ตัดมุมสี่เหลี่ยมด้านเดียวกัน 48"/>
          <p:cNvSpPr/>
          <p:nvPr/>
        </p:nvSpPr>
        <p:spPr>
          <a:xfrm>
            <a:off x="5169920" y="6003287"/>
            <a:ext cx="742147" cy="401902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สิงห์บุรี</a:t>
            </a:r>
            <a:endParaRPr lang="th-TH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ตัดมุมสี่เหลี่ยมด้านเดียวกัน 49"/>
          <p:cNvSpPr/>
          <p:nvPr/>
        </p:nvSpPr>
        <p:spPr>
          <a:xfrm>
            <a:off x="7614746" y="6014662"/>
            <a:ext cx="835580" cy="401902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อ่างทอง</a:t>
            </a:r>
            <a:endParaRPr lang="th-TH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ตัดมุมสี่เหลี่ยมด้านเดียวกัน 50"/>
          <p:cNvSpPr/>
          <p:nvPr/>
        </p:nvSpPr>
        <p:spPr>
          <a:xfrm>
            <a:off x="10084290" y="6014662"/>
            <a:ext cx="951577" cy="401902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นครนายก</a:t>
            </a:r>
            <a:endParaRPr lang="th-TH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239873" y="3292721"/>
            <a:ext cx="575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Q4</a:t>
            </a:r>
            <a:endParaRPr lang="th-TH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กล่องข้อความ 14"/>
          <p:cNvSpPr txBox="1">
            <a:spLocks noChangeArrowheads="1"/>
          </p:cNvSpPr>
          <p:nvPr/>
        </p:nvSpPr>
        <p:spPr bwMode="auto">
          <a:xfrm>
            <a:off x="9968190" y="6516250"/>
            <a:ext cx="20906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ข้อมูลจาก </a:t>
            </a:r>
            <a:r>
              <a:rPr lang="th-TH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endParaRPr lang="th-TH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ตัดมุมสี่เหลี่ยมด้านเดียวกัน 22"/>
          <p:cNvSpPr/>
          <p:nvPr/>
        </p:nvSpPr>
        <p:spPr>
          <a:xfrm>
            <a:off x="2657785" y="5997718"/>
            <a:ext cx="794865" cy="418848"/>
          </a:xfrm>
          <a:prstGeom prst="snip2SameRect">
            <a:avLst/>
          </a:prstGeom>
          <a:solidFill>
            <a:schemeClr val="accent2"/>
          </a:solidFill>
          <a:ln w="28575">
            <a:solidFill>
              <a:srgbClr val="0066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ประเทศ</a:t>
            </a:r>
            <a:endParaRPr lang="th-TH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7" name="รูปภาพ 26" descr="401_1458889601.png"/>
          <p:cNvPicPr>
            <a:picLocks noChangeAspect="1"/>
          </p:cNvPicPr>
          <p:nvPr/>
        </p:nvPicPr>
        <p:blipFill>
          <a:blip r:embed="rId4" cstate="print"/>
          <a:srcRect l="1825" t="33103" r="5961" b="21839"/>
          <a:stretch>
            <a:fillRect/>
          </a:stretch>
        </p:blipFill>
        <p:spPr>
          <a:xfrm>
            <a:off x="94596" y="5171092"/>
            <a:ext cx="2081048" cy="1483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15255" y="3713446"/>
            <a:ext cx="446164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เขตสุขภาพที่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4</a:t>
            </a:r>
            <a:endParaRPr kumimoji="0" lang="th-TH" sz="4400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ไม่</a:t>
            </a:r>
            <a:r>
              <a:rPr lang="th-TH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อยู่ใน</a:t>
            </a:r>
            <a:r>
              <a:rPr kumimoji="0" lang="th-TH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พื้นที่เป้าหมาย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13" name="รูปห้าเหลี่ยม 12"/>
          <p:cNvSpPr/>
          <p:nvPr/>
        </p:nvSpPr>
        <p:spPr>
          <a:xfrm>
            <a:off x="13650" y="232014"/>
            <a:ext cx="10044750" cy="1296535"/>
          </a:xfrm>
          <a:prstGeom prst="homePlate">
            <a:avLst/>
          </a:prstGeom>
          <a:ln w="190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5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ร้อยละของตำบลจัดการสุขภาพในการเฝ้าระวัง ป้องกันแก้ไขปัญหา</a:t>
            </a:r>
          </a:p>
          <a:p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โรคพยาธิใบไม้ตับและมะเร็งท่อน้ำดี </a:t>
            </a:r>
          </a:p>
          <a:p>
            <a:endParaRPr lang="th-TH" sz="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(ดำเนินการเฉพาะเขตสุขภาพที่ 1, 6, 7, 8, 9,10)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3" descr="H:\ \RHSO4_Logo_With_Tex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41289" y="218367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15" name="สี่เหลี่ยมผืนผ้า 14"/>
          <p:cNvSpPr/>
          <p:nvPr/>
        </p:nvSpPr>
        <p:spPr>
          <a:xfrm>
            <a:off x="389229" y="2052955"/>
            <a:ext cx="16690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</a:t>
            </a:r>
          </a:p>
        </p:txBody>
      </p:sp>
      <p:sp>
        <p:nvSpPr>
          <p:cNvPr id="16" name="เครื่องหมายบั้ง 15"/>
          <p:cNvSpPr/>
          <p:nvPr/>
        </p:nvSpPr>
        <p:spPr>
          <a:xfrm>
            <a:off x="1924334" y="1869761"/>
            <a:ext cx="2279174" cy="955326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</a:p>
          <a:p>
            <a:pPr algn="ctr"/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11 </a:t>
            </a:r>
            <a:r>
              <a:rPr lang="th-TH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ตำบล)</a:t>
            </a:r>
            <a:endParaRPr lang="th-TH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เครื่องหมายบั้ง 16"/>
          <p:cNvSpPr/>
          <p:nvPr/>
        </p:nvSpPr>
        <p:spPr>
          <a:xfrm>
            <a:off x="3946483" y="1872035"/>
            <a:ext cx="2331485" cy="980347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63 </a:t>
            </a:r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ตำบล)</a:t>
            </a:r>
          </a:p>
        </p:txBody>
      </p:sp>
      <p:sp>
        <p:nvSpPr>
          <p:cNvPr id="18" name="เครื่องหมายบั้ง 17"/>
          <p:cNvSpPr/>
          <p:nvPr/>
        </p:nvSpPr>
        <p:spPr>
          <a:xfrm>
            <a:off x="6007303" y="1872035"/>
            <a:ext cx="2358773" cy="980347"/>
          </a:xfrm>
          <a:prstGeom prst="chevron">
            <a:avLst/>
          </a:prstGeom>
          <a:solidFill>
            <a:schemeClr val="accent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55</a:t>
            </a: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115 </a:t>
            </a:r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ตำบล)</a:t>
            </a:r>
          </a:p>
        </p:txBody>
      </p:sp>
      <p:sp>
        <p:nvSpPr>
          <p:cNvPr id="20" name="เครื่องหมายบั้ง 19"/>
          <p:cNvSpPr/>
          <p:nvPr/>
        </p:nvSpPr>
        <p:spPr>
          <a:xfrm>
            <a:off x="8095401" y="1872036"/>
            <a:ext cx="2331491" cy="993994"/>
          </a:xfrm>
          <a:prstGeom prst="chevron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sz="16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  <a:p>
            <a:pPr algn="ctr"/>
            <a:endParaRPr lang="th-TH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80</a:t>
            </a:r>
          </a:p>
          <a:p>
            <a:pPr algn="ctr"/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168 </a:t>
            </a:r>
            <a:r>
              <a:rPr lang="th-TH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ตำบล)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11225</TotalTime>
  <Words>4029</Words>
  <Application>Microsoft Office PowerPoint</Application>
  <PresentationFormat>กำหนดเอง</PresentationFormat>
  <Paragraphs>1550</Paragraphs>
  <Slides>34</Slides>
  <Notes>3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34</vt:i4>
      </vt:variant>
    </vt:vector>
  </HeadingPairs>
  <TitlesOfParts>
    <vt:vector size="35" baseType="lpstr">
      <vt:lpstr>Office Theme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ภาพนิ่ง 32</vt:lpstr>
      <vt:lpstr>ภาพนิ่ง 33</vt:lpstr>
      <vt:lpstr>ภาพนิ่ง 34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Corporate Edition</dc:creator>
  <cp:lastModifiedBy>Mr.Robin ThaiSakon</cp:lastModifiedBy>
  <cp:revision>1474</cp:revision>
  <dcterms:created xsi:type="dcterms:W3CDTF">2017-02-03T07:25:40Z</dcterms:created>
  <dcterms:modified xsi:type="dcterms:W3CDTF">2017-08-08T21:37:35Z</dcterms:modified>
</cp:coreProperties>
</file>