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327" r:id="rId4"/>
    <p:sldId id="329" r:id="rId5"/>
    <p:sldId id="271" r:id="rId6"/>
    <p:sldId id="330" r:id="rId7"/>
    <p:sldId id="272" r:id="rId8"/>
    <p:sldId id="316" r:id="rId9"/>
    <p:sldId id="317" r:id="rId10"/>
    <p:sldId id="331" r:id="rId11"/>
    <p:sldId id="314" r:id="rId12"/>
    <p:sldId id="333" r:id="rId13"/>
    <p:sldId id="278" r:id="rId14"/>
    <p:sldId id="334" r:id="rId15"/>
    <p:sldId id="281" r:id="rId16"/>
    <p:sldId id="335" r:id="rId17"/>
    <p:sldId id="287" r:id="rId18"/>
    <p:sldId id="336" r:id="rId19"/>
    <p:sldId id="303" r:id="rId20"/>
    <p:sldId id="324" r:id="rId21"/>
    <p:sldId id="291" r:id="rId22"/>
    <p:sldId id="321" r:id="rId23"/>
  </p:sldIdLst>
  <p:sldSz cx="12192000" cy="6858000"/>
  <p:notesSz cx="6797675" cy="9926638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006600"/>
    <a:srgbClr val="FF66FF"/>
    <a:srgbClr val="FFCCFF"/>
    <a:srgbClr val="FF6699"/>
    <a:srgbClr val="7E0421"/>
    <a:srgbClr val="99CCFF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สไตล์ธีม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2" autoAdjust="0"/>
    <p:restoredTop sz="94713" autoAdjust="0"/>
  </p:normalViewPr>
  <p:slideViewPr>
    <p:cSldViewPr snapToGrid="0">
      <p:cViewPr>
        <p:scale>
          <a:sx n="60" d="100"/>
          <a:sy n="60" d="100"/>
        </p:scale>
        <p:origin x="-84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G:\pa%20&#3652;&#3605;&#3619;&#3617;&#3634;&#3626;%202\pa%20v.%204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HP\Desktop\pa\&#3616;&#3634;&#3614;&#3619;&#3623;&#3617;update_pa12_ying%20&#3648;&#3585;&#3604;&#3611;&#3619;&#3633;&#3610;4022016.xlsx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8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G:\pa%20v.%205.xlsx" TargetMode="External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0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G:\pa%20v.%205.xlsx" TargetMode="External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A%20&#3652;&#3605;&#3619;&#3617;&#3634;&#3626;%201\&#3609;&#3635;&#3648;&#3626;&#3609;&#3629;%20PA%203%20&#3648;&#3604;&#3639;&#3629;&#3609;\pa%20v.%205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A%20&#3652;&#3605;&#3619;&#3617;&#3634;&#3626;%201\&#3609;&#3635;&#3648;&#3626;&#3609;&#3629;%20PA%203%20&#3648;&#3604;&#3639;&#3629;&#3609;\pa%20v.%205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A%20&#3652;&#3605;&#3619;&#3617;&#3634;&#3626;%201\&#3609;&#3635;&#3648;&#3626;&#3609;&#3629;%20PA%203%20&#3648;&#3604;&#3639;&#3629;&#3609;\pa%20v.%205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4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G:\pa%20v.3\pa%20v.3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70951603216075"/>
          <c:y val="4.0050420117198636E-2"/>
          <c:w val="0.7973671782045525"/>
          <c:h val="0.67294235608303621"/>
        </c:manualLayout>
      </c:layout>
      <c:barChart>
        <c:barDir val="col"/>
        <c:grouping val="clustered"/>
        <c:ser>
          <c:idx val="0"/>
          <c:order val="0"/>
          <c:tx>
            <c:strRef>
              <c:f>'8'!$A$2</c:f>
              <c:strCache>
                <c:ptCount val="1"/>
                <c:pt idx="0">
                  <c:v>จำนวนตาย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'8'!$B$1:$N$1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รวม</c:v>
                </c:pt>
              </c:strCache>
            </c:strRef>
          </c:cat>
          <c:val>
            <c:numRef>
              <c:f>'8'!$B$2:$N$2</c:f>
              <c:numCache>
                <c:formatCode>General</c:formatCode>
                <c:ptCount val="13"/>
                <c:pt idx="0">
                  <c:v>402</c:v>
                </c:pt>
                <c:pt idx="1">
                  <c:v>223</c:v>
                </c:pt>
                <c:pt idx="2">
                  <c:v>128</c:v>
                </c:pt>
                <c:pt idx="3">
                  <c:v>311</c:v>
                </c:pt>
                <c:pt idx="4">
                  <c:v>312</c:v>
                </c:pt>
                <c:pt idx="5">
                  <c:v>403</c:v>
                </c:pt>
                <c:pt idx="6">
                  <c:v>222</c:v>
                </c:pt>
                <c:pt idx="7">
                  <c:v>177</c:v>
                </c:pt>
                <c:pt idx="8">
                  <c:v>310</c:v>
                </c:pt>
                <c:pt idx="9">
                  <c:v>273</c:v>
                </c:pt>
                <c:pt idx="10">
                  <c:v>195</c:v>
                </c:pt>
                <c:pt idx="11">
                  <c:v>185</c:v>
                </c:pt>
                <c:pt idx="12" formatCode="_-* #,##0_-;\-* #,##0_-;_-* &quot;-&quot;??_-;_-@_-">
                  <c:v>3141</c:v>
                </c:pt>
              </c:numCache>
            </c:numRef>
          </c:val>
        </c:ser>
        <c:dLbls>
          <c:showVal val="1"/>
        </c:dLbls>
        <c:gapWidth val="75"/>
        <c:axId val="78401920"/>
        <c:axId val="78403840"/>
      </c:barChart>
      <c:lineChart>
        <c:grouping val="stacked"/>
        <c:ser>
          <c:idx val="1"/>
          <c:order val="1"/>
          <c:tx>
            <c:strRef>
              <c:f>'8'!$A$3</c:f>
              <c:strCache>
                <c:ptCount val="1"/>
                <c:pt idx="0">
                  <c:v>อัตรา
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rgbClr val="FFC000"/>
              </a:solidFill>
              <a:ln w="31750"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'8'!$B$1:$N$1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รวม</c:v>
                </c:pt>
              </c:strCache>
            </c:strRef>
          </c:cat>
          <c:val>
            <c:numRef>
              <c:f>'8'!$B$3:$N$3</c:f>
              <c:numCache>
                <c:formatCode>0.00</c:formatCode>
                <c:ptCount val="13"/>
                <c:pt idx="0">
                  <c:v>7.1092938985634824</c:v>
                </c:pt>
                <c:pt idx="1">
                  <c:v>6.4400854018858773</c:v>
                </c:pt>
                <c:pt idx="2">
                  <c:v>4.2363948015464166</c:v>
                </c:pt>
                <c:pt idx="3">
                  <c:v>5.9461284585532024</c:v>
                </c:pt>
                <c:pt idx="4">
                  <c:v>6.0485676720342525</c:v>
                </c:pt>
                <c:pt idx="5">
                  <c:v>6.8559020385165255</c:v>
                </c:pt>
                <c:pt idx="6">
                  <c:v>4.3805290613571986</c:v>
                </c:pt>
                <c:pt idx="7">
                  <c:v>3.2031039343888477</c:v>
                </c:pt>
                <c:pt idx="8">
                  <c:v>4.5849388014200745</c:v>
                </c:pt>
                <c:pt idx="9">
                  <c:v>5.9425272719555045</c:v>
                </c:pt>
                <c:pt idx="10">
                  <c:v>4.4484665679487296</c:v>
                </c:pt>
                <c:pt idx="11">
                  <c:v>3.7921842058602602</c:v>
                </c:pt>
                <c:pt idx="12">
                  <c:v>5.2686833070617674</c:v>
                </c:pt>
              </c:numCache>
            </c:numRef>
          </c:val>
        </c:ser>
        <c:dLbls>
          <c:showVal val="1"/>
        </c:dLbls>
        <c:marker val="1"/>
        <c:axId val="78493952"/>
        <c:axId val="78492032"/>
      </c:lineChart>
      <c:catAx>
        <c:axId val="78401920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800" b="1" dirty="0" smtClean="0"/>
                  <a:t>เขตสุขภาพ</a:t>
                </a:r>
                <a:endParaRPr lang="th-TH" sz="1800" b="1" dirty="0"/>
              </a:p>
            </c:rich>
          </c:tx>
          <c:layout>
            <c:manualLayout>
              <c:xMode val="edge"/>
              <c:yMode val="edge"/>
              <c:x val="0.45724203479247294"/>
              <c:y val="0.82326994563817979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8403840"/>
        <c:crosses val="autoZero"/>
        <c:auto val="1"/>
        <c:lblAlgn val="ctr"/>
        <c:lblOffset val="100"/>
      </c:catAx>
      <c:valAx>
        <c:axId val="78403840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2400" b="1" dirty="0" smtClean="0"/>
                  <a:t>จำนวนตาย</a:t>
                </a:r>
                <a:endParaRPr lang="th-TH" sz="2400" b="1" dirty="0"/>
              </a:p>
            </c:rich>
          </c:tx>
          <c:layout>
            <c:manualLayout>
              <c:xMode val="edge"/>
              <c:yMode val="edge"/>
              <c:x val="1.2577552621128633E-2"/>
              <c:y val="0.20274852939353583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8401920"/>
        <c:crosses val="autoZero"/>
        <c:crossBetween val="between"/>
      </c:valAx>
      <c:valAx>
        <c:axId val="78492032"/>
        <c:scaling>
          <c:orientation val="minMax"/>
        </c:scaling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800" dirty="0" smtClean="0"/>
                  <a:t>อัตรา ต่อแสนประชากร</a:t>
                </a:r>
                <a:endParaRPr lang="th-TH" sz="1800" dirty="0"/>
              </a:p>
            </c:rich>
          </c:tx>
          <c:layout>
            <c:manualLayout>
              <c:xMode val="edge"/>
              <c:yMode val="edge"/>
              <c:x val="0.94849997228569038"/>
              <c:y val="0.1561879786960049"/>
            </c:manualLayout>
          </c:layout>
          <c:spPr>
            <a:noFill/>
            <a:ln>
              <a:noFill/>
            </a:ln>
            <a:effectLst/>
          </c:spPr>
        </c:title>
        <c:numFmt formatCode="0.0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8493952"/>
        <c:crosses val="max"/>
        <c:crossBetween val="between"/>
        <c:minorUnit val="0.5"/>
      </c:valAx>
      <c:catAx>
        <c:axId val="78493952"/>
        <c:scaling>
          <c:orientation val="minMax"/>
        </c:scaling>
        <c:delete val="1"/>
        <c:axPos val="b"/>
        <c:numFmt formatCode="General" sourceLinked="1"/>
        <c:tickLblPos val="none"/>
        <c:crossAx val="78492032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94039676266697"/>
          <c:y val="0.87636355623012463"/>
          <c:w val="0.29445091111754396"/>
          <c:h val="0.1166397864642230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98526038681966E-2"/>
          <c:y val="4.3151925079001556E-2"/>
          <c:w val="0.94054849174650101"/>
          <c:h val="0.73658101145925281"/>
        </c:manualLayout>
      </c:layout>
      <c:barChart>
        <c:barDir val="col"/>
        <c:grouping val="clustered"/>
        <c:ser>
          <c:idx val="0"/>
          <c:order val="0"/>
          <c:tx>
            <c:strRef>
              <c:f>'15'!$A$2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th-TH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'15'!$B$1:$N$1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รวม</c:v>
                </c:pt>
              </c:strCache>
            </c:strRef>
          </c:cat>
          <c:val>
            <c:numRef>
              <c:f>'15'!$B$2:$N$2</c:f>
              <c:numCache>
                <c:formatCode>General</c:formatCode>
                <c:ptCount val="13"/>
                <c:pt idx="0">
                  <c:v>3.88</c:v>
                </c:pt>
                <c:pt idx="1">
                  <c:v>10.72</c:v>
                </c:pt>
                <c:pt idx="2">
                  <c:v>2.11</c:v>
                </c:pt>
                <c:pt idx="3">
                  <c:v>14.28</c:v>
                </c:pt>
                <c:pt idx="4">
                  <c:v>0.78</c:v>
                </c:pt>
                <c:pt idx="5">
                  <c:v>12.63</c:v>
                </c:pt>
                <c:pt idx="6" formatCode="0.00">
                  <c:v>1.9500000000000115</c:v>
                </c:pt>
                <c:pt idx="7" formatCode="0.00">
                  <c:v>3.74</c:v>
                </c:pt>
                <c:pt idx="8" formatCode="0.00">
                  <c:v>7.67</c:v>
                </c:pt>
                <c:pt idx="9">
                  <c:v>6.25</c:v>
                </c:pt>
                <c:pt idx="10">
                  <c:v>2.16</c:v>
                </c:pt>
                <c:pt idx="11" formatCode="0.00">
                  <c:v>1.79</c:v>
                </c:pt>
                <c:pt idx="12" formatCode="#,##0.00">
                  <c:v>5.6633333333333384</c:v>
                </c:pt>
              </c:numCache>
            </c:numRef>
          </c:val>
        </c:ser>
        <c:dLbls>
          <c:showVal val="1"/>
        </c:dLbls>
        <c:gapWidth val="75"/>
        <c:axId val="85087744"/>
        <c:axId val="85089280"/>
      </c:barChart>
      <c:catAx>
        <c:axId val="850877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85089280"/>
        <c:crosses val="autoZero"/>
        <c:auto val="1"/>
        <c:lblAlgn val="ctr"/>
        <c:lblOffset val="100"/>
      </c:catAx>
      <c:valAx>
        <c:axId val="8508928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8508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702363148171615"/>
          <c:y val="0.88643209505964726"/>
          <c:w val="9.277521824816358E-2"/>
          <c:h val="8.8176368846371173E-2"/>
        </c:manualLayout>
      </c:layout>
      <c:txPr>
        <a:bodyPr/>
        <a:lstStyle/>
        <a:p>
          <a:pPr>
            <a:defRPr sz="2000" b="1"/>
          </a:pPr>
          <a:endParaRPr lang="th-TH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th-TH"/>
    </a:p>
  </c:txPr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9.0349879905799527E-2"/>
          <c:y val="6.1146072163051707E-2"/>
          <c:w val="0.90965017219163169"/>
          <c:h val="0.7579213570607641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คอลัมน์3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17.329999999999988</c:v>
                </c:pt>
                <c:pt idx="1">
                  <c:v>15.53</c:v>
                </c:pt>
                <c:pt idx="2">
                  <c:v>18.130000000000013</c:v>
                </c:pt>
                <c:pt idx="3">
                  <c:v>14.72</c:v>
                </c:pt>
                <c:pt idx="4">
                  <c:v>10.69</c:v>
                </c:pt>
                <c:pt idx="5">
                  <c:v>11.61</c:v>
                </c:pt>
                <c:pt idx="6">
                  <c:v>13.64</c:v>
                </c:pt>
                <c:pt idx="7">
                  <c:v>8.73</c:v>
                </c:pt>
                <c:pt idx="8">
                  <c:v>14.62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dLbls>
          <c:showVal val="1"/>
        </c:dLbls>
        <c:gapWidth val="115"/>
        <c:overlap val="94"/>
        <c:axId val="121569664"/>
        <c:axId val="121571200"/>
      </c:barChart>
      <c:catAx>
        <c:axId val="121569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21571200"/>
        <c:crosses val="autoZero"/>
        <c:auto val="1"/>
        <c:lblAlgn val="ctr"/>
        <c:lblOffset val="100"/>
      </c:catAx>
      <c:valAx>
        <c:axId val="1215712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21569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89462463700339E-2"/>
          <c:y val="4.5938864237862156E-2"/>
          <c:w val="0.82833210577331196"/>
          <c:h val="0.73646748161783859"/>
        </c:manualLayout>
      </c:layout>
      <c:barChart>
        <c:barDir val="col"/>
        <c:grouping val="clustered"/>
        <c:ser>
          <c:idx val="0"/>
          <c:order val="0"/>
          <c:tx>
            <c:strRef>
              <c:f>'18'!$A$2</c:f>
              <c:strCache>
                <c:ptCount val="1"/>
                <c:pt idx="0">
                  <c:v>จำนวน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'18'!$B$1:$N$1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รวม</c:v>
                </c:pt>
              </c:strCache>
            </c:strRef>
          </c:cat>
          <c:val>
            <c:numRef>
              <c:f>'18'!$B$2:$N$2</c:f>
              <c:numCache>
                <c:formatCode>General</c:formatCode>
                <c:ptCount val="13"/>
                <c:pt idx="0">
                  <c:v>430</c:v>
                </c:pt>
                <c:pt idx="1">
                  <c:v>235</c:v>
                </c:pt>
                <c:pt idx="2">
                  <c:v>248</c:v>
                </c:pt>
                <c:pt idx="3">
                  <c:v>538</c:v>
                </c:pt>
                <c:pt idx="4">
                  <c:v>417</c:v>
                </c:pt>
                <c:pt idx="5">
                  <c:v>401</c:v>
                </c:pt>
                <c:pt idx="6">
                  <c:v>240</c:v>
                </c:pt>
                <c:pt idx="7">
                  <c:v>247</c:v>
                </c:pt>
                <c:pt idx="8">
                  <c:v>285</c:v>
                </c:pt>
                <c:pt idx="9">
                  <c:v>194</c:v>
                </c:pt>
                <c:pt idx="10">
                  <c:v>385</c:v>
                </c:pt>
                <c:pt idx="11">
                  <c:v>360</c:v>
                </c:pt>
                <c:pt idx="12">
                  <c:v>3980</c:v>
                </c:pt>
              </c:numCache>
            </c:numRef>
          </c:val>
        </c:ser>
        <c:dLbls>
          <c:showVal val="1"/>
        </c:dLbls>
        <c:gapWidth val="75"/>
        <c:axId val="86763392"/>
        <c:axId val="86764928"/>
      </c:barChart>
      <c:lineChart>
        <c:grouping val="stacked"/>
        <c:ser>
          <c:idx val="1"/>
          <c:order val="1"/>
          <c:tx>
            <c:strRef>
              <c:f>'18'!$A$3</c:f>
              <c:strCache>
                <c:ptCount val="1"/>
                <c:pt idx="0">
                  <c:v>อัตรา
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rgbClr val="FFC000"/>
              </a:solidFill>
              <a:ln w="31750"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177789936761887E-2"/>
                  <c:y val="-4.421765831438707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259299789206657E-3"/>
                  <c:y val="-4.105925414907369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7259299789206422E-3"/>
                  <c:y val="-1.579202082656680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4839533192803332E-3"/>
                  <c:y val="-2.526723332250688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113603213883551E-2"/>
                  <c:y val="7.58016999675209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3597556533163953E-2"/>
                  <c:y val="6.632648747158058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2419766596402082E-3"/>
                  <c:y val="-5.685127497564072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4839533192805149E-3"/>
                  <c:y val="-4.421765831438707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1049416491005406E-2"/>
                  <c:y val="7.58016999675209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'18'!$B$1:$N$1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รวม</c:v>
                </c:pt>
              </c:strCache>
            </c:strRef>
          </c:cat>
          <c:val>
            <c:numRef>
              <c:f>'18'!$B$3:$N$3</c:f>
              <c:numCache>
                <c:formatCode>#,##0.00</c:formatCode>
                <c:ptCount val="13"/>
                <c:pt idx="0">
                  <c:v>7.6044685979658855</c:v>
                </c:pt>
                <c:pt idx="1">
                  <c:v>6.7866370827048961</c:v>
                </c:pt>
                <c:pt idx="2">
                  <c:v>5.08</c:v>
                </c:pt>
                <c:pt idx="3">
                  <c:v>10.286228651773648</c:v>
                </c:pt>
                <c:pt idx="4">
                  <c:v>8.0841433308919353</c:v>
                </c:pt>
                <c:pt idx="5">
                  <c:v>6.8218777107819859</c:v>
                </c:pt>
                <c:pt idx="6">
                  <c:v>4.7357070933591743</c:v>
                </c:pt>
                <c:pt idx="7">
                  <c:v>4.4698682022262473</c:v>
                </c:pt>
                <c:pt idx="8">
                  <c:v>4.2151856722733045</c:v>
                </c:pt>
                <c:pt idx="9">
                  <c:v>4.2228948379463649</c:v>
                </c:pt>
                <c:pt idx="10">
                  <c:v>8.7828698905654505</c:v>
                </c:pt>
                <c:pt idx="11">
                  <c:v>7.3793854816740483</c:v>
                </c:pt>
                <c:pt idx="12">
                  <c:v>6.6760138688652439</c:v>
                </c:pt>
              </c:numCache>
            </c:numRef>
          </c:val>
        </c:ser>
        <c:dLbls>
          <c:showVal val="1"/>
        </c:dLbls>
        <c:marker val="1"/>
        <c:axId val="85531648"/>
        <c:axId val="85529728"/>
      </c:lineChart>
      <c:catAx>
        <c:axId val="867633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86764928"/>
        <c:crosses val="autoZero"/>
        <c:auto val="1"/>
        <c:lblAlgn val="ctr"/>
        <c:lblOffset val="100"/>
      </c:catAx>
      <c:valAx>
        <c:axId val="8676492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86763392"/>
        <c:crosses val="autoZero"/>
        <c:crossBetween val="between"/>
      </c:valAx>
      <c:valAx>
        <c:axId val="85529728"/>
        <c:scaling>
          <c:orientation val="minMax"/>
        </c:scaling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2000" dirty="0" smtClean="0"/>
                  <a:t>อัตราต่อแสนประชากร</a:t>
                </a:r>
                <a:endParaRPr lang="th-TH" sz="2000" dirty="0"/>
              </a:p>
            </c:rich>
          </c:tx>
          <c:layout>
            <c:manualLayout>
              <c:xMode val="edge"/>
              <c:yMode val="edge"/>
              <c:x val="0.97596838210750403"/>
              <c:y val="0.39429045082613379"/>
            </c:manualLayout>
          </c:layout>
          <c:spPr>
            <a:noFill/>
            <a:ln>
              <a:noFill/>
            </a:ln>
            <a:effectLst/>
          </c:spPr>
        </c:title>
        <c:numFmt formatCode="#,##0.0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85531648"/>
        <c:crosses val="max"/>
        <c:crossBetween val="between"/>
      </c:valAx>
      <c:catAx>
        <c:axId val="85531648"/>
        <c:scaling>
          <c:orientation val="minMax"/>
        </c:scaling>
        <c:delete val="1"/>
        <c:axPos val="b"/>
        <c:numFmt formatCode="General" sourceLinked="1"/>
        <c:tickLblPos val="none"/>
        <c:crossAx val="85529728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952367549119399"/>
          <c:y val="0.85891632417462449"/>
          <c:w val="0.24616268122684973"/>
          <c:h val="0.1410836758253755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/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7.3423421902797523</c:v>
                </c:pt>
                <c:pt idx="1">
                  <c:v>8.6607288464001311</c:v>
                </c:pt>
                <c:pt idx="2">
                  <c:v>12.741989556516909</c:v>
                </c:pt>
                <c:pt idx="3">
                  <c:v>12.281665834767505</c:v>
                </c:pt>
                <c:pt idx="4">
                  <c:v>9.7229740738210229</c:v>
                </c:pt>
                <c:pt idx="5">
                  <c:v>9.8816554125591143</c:v>
                </c:pt>
                <c:pt idx="6">
                  <c:v>14.771048744460845</c:v>
                </c:pt>
                <c:pt idx="7">
                  <c:v>15.07864091183248</c:v>
                </c:pt>
                <c:pt idx="8">
                  <c:v>10.286228651773678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ชุดข้อมูล 3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gapWidth val="94"/>
        <c:overlap val="72"/>
        <c:axId val="121853440"/>
        <c:axId val="121854976"/>
      </c:barChart>
      <c:catAx>
        <c:axId val="121853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th-TH"/>
          </a:p>
        </c:txPr>
        <c:crossAx val="121854976"/>
        <c:crosses val="autoZero"/>
        <c:auto val="1"/>
        <c:lblAlgn val="ctr"/>
        <c:lblOffset val="100"/>
      </c:catAx>
      <c:valAx>
        <c:axId val="121854976"/>
        <c:scaling>
          <c:orientation val="minMax"/>
          <c:max val="30"/>
        </c:scaling>
        <c:axPos val="l"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th-TH"/>
          </a:p>
        </c:txPr>
        <c:crossAx val="121853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6486762100218E-2"/>
          <c:y val="5.0716241552071932E-2"/>
          <c:w val="0.93710512562301662"/>
          <c:h val="0.74600092606716795"/>
        </c:manualLayout>
      </c:layout>
      <c:barChart>
        <c:barDir val="col"/>
        <c:grouping val="clustered"/>
        <c:ser>
          <c:idx val="0"/>
          <c:order val="0"/>
          <c:tx>
            <c:strRef>
              <c:f>'20'!$A$2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'20'!$B$1:$N$1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รวม</c:v>
                </c:pt>
              </c:strCache>
            </c:strRef>
          </c:cat>
          <c:val>
            <c:numRef>
              <c:f>'20'!$B$2:$N$2</c:f>
              <c:numCache>
                <c:formatCode>General</c:formatCode>
                <c:ptCount val="13"/>
                <c:pt idx="0">
                  <c:v>63.51</c:v>
                </c:pt>
                <c:pt idx="1">
                  <c:v>66.88</c:v>
                </c:pt>
                <c:pt idx="2">
                  <c:v>63.85</c:v>
                </c:pt>
                <c:pt idx="3">
                  <c:v>64.11999999999999</c:v>
                </c:pt>
                <c:pt idx="4" formatCode="0.00">
                  <c:v>66.72</c:v>
                </c:pt>
                <c:pt idx="5">
                  <c:v>64.86999999999999</c:v>
                </c:pt>
                <c:pt idx="6" formatCode="0.00">
                  <c:v>64.16</c:v>
                </c:pt>
                <c:pt idx="7" formatCode="0.00">
                  <c:v>64.760000000000005</c:v>
                </c:pt>
                <c:pt idx="8" formatCode="0.00">
                  <c:v>65.989999999999995</c:v>
                </c:pt>
                <c:pt idx="9">
                  <c:v>62.790000000000013</c:v>
                </c:pt>
                <c:pt idx="10">
                  <c:v>67.900000000000006</c:v>
                </c:pt>
                <c:pt idx="11" formatCode="0.00">
                  <c:v>61.49</c:v>
                </c:pt>
                <c:pt idx="12" formatCode="0.00">
                  <c:v>64.8</c:v>
                </c:pt>
              </c:numCache>
            </c:numRef>
          </c:val>
        </c:ser>
        <c:dLbls>
          <c:showVal val="1"/>
        </c:dLbls>
        <c:gapWidth val="75"/>
        <c:axId val="85581184"/>
        <c:axId val="89117824"/>
      </c:barChart>
      <c:catAx>
        <c:axId val="85581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89117824"/>
        <c:crosses val="autoZero"/>
        <c:auto val="1"/>
        <c:lblAlgn val="ctr"/>
        <c:lblOffset val="100"/>
      </c:catAx>
      <c:valAx>
        <c:axId val="891178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8558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841981414677052"/>
          <c:y val="0.90466403559732955"/>
          <c:w val="8.8340705426455404E-2"/>
          <c:h val="9.5335964402670545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th-TH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621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/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อ่างทอง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สระบุรี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63.91</c:v>
                </c:pt>
                <c:pt idx="1">
                  <c:v>64.95</c:v>
                </c:pt>
                <c:pt idx="2">
                  <c:v>69.56</c:v>
                </c:pt>
                <c:pt idx="3">
                  <c:v>63.36</c:v>
                </c:pt>
                <c:pt idx="4">
                  <c:v>62.28</c:v>
                </c:pt>
                <c:pt idx="5">
                  <c:v>60.54</c:v>
                </c:pt>
                <c:pt idx="6">
                  <c:v>64.709999999999994</c:v>
                </c:pt>
                <c:pt idx="7">
                  <c:v>61.48</c:v>
                </c:pt>
                <c:pt idx="8">
                  <c:v>64.11999999999999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อ่างทอง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สระบุรี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อ่างทอง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สระบุรี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dLbls>
          <c:showVal val="1"/>
        </c:dLbls>
        <c:gapWidth val="146"/>
        <c:overlap val="97"/>
        <c:axId val="111261568"/>
        <c:axId val="111268992"/>
      </c:barChart>
      <c:catAx>
        <c:axId val="111261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11268992"/>
        <c:crossesAt val="50"/>
        <c:auto val="1"/>
        <c:lblAlgn val="ctr"/>
        <c:lblOffset val="100"/>
      </c:catAx>
      <c:valAx>
        <c:axId val="111268992"/>
        <c:scaling>
          <c:orientation val="minMax"/>
        </c:scaling>
        <c:axPos val="l"/>
        <c:numFmt formatCode="General" sourceLinked="1"/>
        <c:majorTickMark val="in"/>
        <c:minorTickMark val="in"/>
        <c:tickLblPos val="nextTo"/>
        <c:txPr>
          <a:bodyPr/>
          <a:lstStyle/>
          <a:p>
            <a:pPr>
              <a:defRPr sz="1400"/>
            </a:pPr>
            <a:endParaRPr lang="th-TH"/>
          </a:p>
        </c:txPr>
        <c:crossAx val="111261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0099"/>
            </a:solidFill>
          </c:spPr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พระนครศรีอยุธยา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4.5573158422426046</c:v>
                </c:pt>
                <c:pt idx="1">
                  <c:v>3.9618227701617625</c:v>
                </c:pt>
                <c:pt idx="2">
                  <c:v>8.659604552972672</c:v>
                </c:pt>
                <c:pt idx="3">
                  <c:v>7.5579482060107663</c:v>
                </c:pt>
                <c:pt idx="4">
                  <c:v>6.5695770769060866</c:v>
                </c:pt>
                <c:pt idx="5">
                  <c:v>3.7644401571653803</c:v>
                </c:pt>
                <c:pt idx="6">
                  <c:v>4.2202996412745373</c:v>
                </c:pt>
                <c:pt idx="7">
                  <c:v>10.052427274555008</c:v>
                </c:pt>
                <c:pt idx="8">
                  <c:v>5.9461284585531962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พระนครศรีอยุธยา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พระนครศรีอยุธยา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dLbls>
          <c:showVal val="1"/>
        </c:dLbls>
        <c:shape val="box"/>
        <c:axId val="108271872"/>
        <c:axId val="108281856"/>
        <c:axId val="0"/>
      </c:bar3DChart>
      <c:catAx>
        <c:axId val="108271872"/>
        <c:scaling>
          <c:orientation val="minMax"/>
        </c:scaling>
        <c:axPos val="b"/>
        <c:tickLblPos val="nextTo"/>
        <c:crossAx val="108281856"/>
        <c:crosses val="autoZero"/>
        <c:auto val="1"/>
        <c:lblAlgn val="ctr"/>
        <c:lblOffset val="100"/>
      </c:catAx>
      <c:valAx>
        <c:axId val="108281856"/>
        <c:scaling>
          <c:orientation val="minMax"/>
          <c:max val="20"/>
        </c:scaling>
        <c:axPos val="l"/>
        <c:numFmt formatCode="0.0" sourceLinked="1"/>
        <c:tickLblPos val="nextTo"/>
        <c:crossAx val="1082718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40645962261849"/>
          <c:y val="6.0185185185185147E-2"/>
          <c:w val="0.84837124487755178"/>
          <c:h val="0.74989173228346906"/>
        </c:manualLayout>
      </c:layout>
      <c:barChart>
        <c:barDir val="col"/>
        <c:grouping val="clustered"/>
        <c:ser>
          <c:idx val="0"/>
          <c:order val="0"/>
          <c:tx>
            <c:strRef>
              <c:f>'9 HT'!$A$2</c:f>
              <c:strCache>
                <c:ptCount val="1"/>
                <c:pt idx="0">
                  <c:v>HT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 HT'!$B$1:$N$1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รวม</c:v>
                </c:pt>
              </c:strCache>
            </c:strRef>
          </c:cat>
          <c:val>
            <c:numRef>
              <c:f>'9 HT'!$B$2:$N$2</c:f>
              <c:numCache>
                <c:formatCode>_-* #,##0.00_-;\-* #,##0.00_-;_-* "-"??_-;_-@_-</c:formatCode>
                <c:ptCount val="13"/>
                <c:pt idx="0">
                  <c:v>37.200000000000003</c:v>
                </c:pt>
                <c:pt idx="1">
                  <c:v>35.300000000000004</c:v>
                </c:pt>
                <c:pt idx="2">
                  <c:v>42.7</c:v>
                </c:pt>
                <c:pt idx="3">
                  <c:v>31.9</c:v>
                </c:pt>
                <c:pt idx="4">
                  <c:v>50.7</c:v>
                </c:pt>
                <c:pt idx="5">
                  <c:v>46.3</c:v>
                </c:pt>
                <c:pt idx="6">
                  <c:v>62.3</c:v>
                </c:pt>
                <c:pt idx="7">
                  <c:v>68.8</c:v>
                </c:pt>
                <c:pt idx="8">
                  <c:v>51.2</c:v>
                </c:pt>
                <c:pt idx="9">
                  <c:v>41</c:v>
                </c:pt>
                <c:pt idx="10">
                  <c:v>25.7</c:v>
                </c:pt>
                <c:pt idx="11">
                  <c:v>67.2</c:v>
                </c:pt>
                <c:pt idx="12">
                  <c:v>46.691666666666428</c:v>
                </c:pt>
              </c:numCache>
            </c:numRef>
          </c:val>
        </c:ser>
        <c:dLbls>
          <c:showVal val="1"/>
        </c:dLbls>
        <c:gapWidth val="70"/>
        <c:axId val="79727232"/>
        <c:axId val="80179968"/>
      </c:barChart>
      <c:catAx>
        <c:axId val="7972723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600" b="1"/>
                  <a:t>เขตสุขภาพ</a:t>
                </a:r>
              </a:p>
            </c:rich>
          </c:tx>
          <c:layout>
            <c:manualLayout>
              <c:xMode val="edge"/>
              <c:yMode val="edge"/>
              <c:x val="0.53359753666959531"/>
              <c:y val="0.8988367752968075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80179968"/>
        <c:crosses val="autoZero"/>
        <c:auto val="1"/>
        <c:lblAlgn val="ctr"/>
        <c:lblOffset val="100"/>
      </c:catAx>
      <c:valAx>
        <c:axId val="80179968"/>
        <c:scaling>
          <c:orientation val="minMax"/>
          <c:max val="10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800" dirty="0" smtClean="0"/>
                  <a:t>อัตรา</a:t>
                </a:r>
                <a:endParaRPr lang="th-TH" sz="1800" dirty="0"/>
              </a:p>
            </c:rich>
          </c:tx>
          <c:layout>
            <c:manualLayout>
              <c:xMode val="edge"/>
              <c:yMode val="edge"/>
              <c:x val="6.1102533051177934E-3"/>
              <c:y val="0.39619335846733539"/>
            </c:manualLayout>
          </c:layout>
          <c:spPr>
            <a:noFill/>
            <a:ln>
              <a:noFill/>
            </a:ln>
            <a:effectLst/>
          </c:spPr>
        </c:title>
        <c:numFmt formatCode="_-* #,##0.00_-;\-* #,##0.00_-;_-* &quot;-&quot;??_-;_-@_-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972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128346456692911"/>
          <c:y val="0.88946704578593894"/>
          <c:w val="6.5437269166635517E-2"/>
          <c:h val="7.812554680664918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7678560179400771"/>
          <c:y val="7.3779698725930154E-2"/>
          <c:w val="0.77630724351237812"/>
          <c:h val="0.7303731281197161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7.9408537699594134E-3"/>
                  <c:y val="2.57077058139698E-3"/>
                </c:manualLayout>
              </c:layout>
              <c:dLblPos val="outEnd"/>
              <c:showVal val="1"/>
            </c:dLbl>
            <c:spPr>
              <a:scene3d>
                <a:camera prst="orthographicFront"/>
                <a:lightRig rig="threePt" dir="t"/>
              </a:scene3d>
              <a:sp3d>
                <a:bevelT h="6350"/>
              </a:sp3d>
            </c:spPr>
            <c:txPr>
              <a:bodyPr/>
              <a:lstStyle/>
              <a:p>
                <a:pPr>
                  <a:defRPr sz="1100"/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16.649999999999999</c:v>
                </c:pt>
                <c:pt idx="1">
                  <c:v>63.849999999999994</c:v>
                </c:pt>
                <c:pt idx="2">
                  <c:v>52.290000000000013</c:v>
                </c:pt>
                <c:pt idx="3">
                  <c:v>58.849999999999994</c:v>
                </c:pt>
                <c:pt idx="4">
                  <c:v>80.95</c:v>
                </c:pt>
                <c:pt idx="5">
                  <c:v>83.89</c:v>
                </c:pt>
                <c:pt idx="6">
                  <c:v>88.11</c:v>
                </c:pt>
                <c:pt idx="7">
                  <c:v>89.78</c:v>
                </c:pt>
                <c:pt idx="8" formatCode="General">
                  <c:v>52.290000000000013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gapWidth val="93"/>
        <c:overlap val="100"/>
        <c:axId val="80070912"/>
        <c:axId val="80175104"/>
      </c:barChart>
      <c:catAx>
        <c:axId val="80070912"/>
        <c:scaling>
          <c:orientation val="minMax"/>
        </c:scaling>
        <c:axPos val="b"/>
        <c:tickLblPos val="nextTo"/>
        <c:crossAx val="80175104"/>
        <c:crosses val="autoZero"/>
        <c:auto val="1"/>
        <c:lblAlgn val="ctr"/>
        <c:lblOffset val="100"/>
      </c:catAx>
      <c:valAx>
        <c:axId val="80175104"/>
        <c:scaling>
          <c:orientation val="minMax"/>
        </c:scaling>
        <c:axPos val="l"/>
        <c:numFmt formatCode="0.00" sourceLinked="1"/>
        <c:tickLblPos val="nextTo"/>
        <c:txPr>
          <a:bodyPr/>
          <a:lstStyle/>
          <a:p>
            <a:pPr>
              <a:defRPr sz="1000"/>
            </a:pPr>
            <a:endParaRPr lang="th-TH"/>
          </a:p>
        </c:txPr>
        <c:crossAx val="80070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31264472761664"/>
          <c:y val="5.7403683389136491E-2"/>
          <c:w val="0.85213186645851979"/>
          <c:h val="0.75942315438915065"/>
        </c:manualLayout>
      </c:layout>
      <c:barChart>
        <c:barDir val="col"/>
        <c:grouping val="clustered"/>
        <c:ser>
          <c:idx val="0"/>
          <c:order val="0"/>
          <c:tx>
            <c:strRef>
              <c:f>'9 DM'!$A$2</c:f>
              <c:strCache>
                <c:ptCount val="1"/>
                <c:pt idx="0">
                  <c:v>DM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 DM'!$B$1:$N$1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รวม</c:v>
                </c:pt>
              </c:strCache>
            </c:strRef>
          </c:cat>
          <c:val>
            <c:numRef>
              <c:f>'9 DM'!$B$2:$N$2</c:f>
              <c:numCache>
                <c:formatCode>_-* #,##0.00_-;\-* #,##0.00_-;_-* "-"??_-;_-@_-</c:formatCode>
                <c:ptCount val="13"/>
                <c:pt idx="0">
                  <c:v>34.6</c:v>
                </c:pt>
                <c:pt idx="1">
                  <c:v>34.9</c:v>
                </c:pt>
                <c:pt idx="2">
                  <c:v>41.3</c:v>
                </c:pt>
                <c:pt idx="3">
                  <c:v>31.3</c:v>
                </c:pt>
                <c:pt idx="4">
                  <c:v>49.4</c:v>
                </c:pt>
                <c:pt idx="5">
                  <c:v>45.5</c:v>
                </c:pt>
                <c:pt idx="6">
                  <c:v>61</c:v>
                </c:pt>
                <c:pt idx="7">
                  <c:v>68.3</c:v>
                </c:pt>
                <c:pt idx="8">
                  <c:v>46.2</c:v>
                </c:pt>
                <c:pt idx="9">
                  <c:v>40.300000000000004</c:v>
                </c:pt>
                <c:pt idx="10">
                  <c:v>25.5</c:v>
                </c:pt>
                <c:pt idx="11">
                  <c:v>66.8</c:v>
                </c:pt>
                <c:pt idx="12">
                  <c:v>45.425000000000011</c:v>
                </c:pt>
              </c:numCache>
            </c:numRef>
          </c:val>
        </c:ser>
        <c:dLbls>
          <c:showVal val="1"/>
        </c:dLbls>
        <c:gapWidth val="75"/>
        <c:axId val="77950336"/>
        <c:axId val="77972992"/>
      </c:barChart>
      <c:catAx>
        <c:axId val="77950336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600"/>
                  <a:t>เขตสุขภาพ</a:t>
                </a:r>
              </a:p>
            </c:rich>
          </c:tx>
          <c:layout>
            <c:manualLayout>
              <c:xMode val="edge"/>
              <c:yMode val="edge"/>
              <c:x val="0.53534905663277943"/>
              <c:y val="0.89782250852493639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7972992"/>
        <c:crosses val="autoZero"/>
        <c:auto val="1"/>
        <c:lblAlgn val="ctr"/>
        <c:lblOffset val="100"/>
      </c:catAx>
      <c:valAx>
        <c:axId val="77972992"/>
        <c:scaling>
          <c:orientation val="minMax"/>
          <c:max val="100"/>
          <c:min val="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600"/>
                  <a:t>อัตรา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_-* #,##0.00_-;\-* #,##0.00_-;_-* &quot;-&quot;??_-;_-@_-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795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341494211851238"/>
          <c:y val="0.89540837222245251"/>
          <c:w val="7.7055336832896129E-2"/>
          <c:h val="8.806322057758804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0.12460273129921273"/>
          <c:y val="3.9814404538976091E-2"/>
          <c:w val="0.8753972687007876"/>
          <c:h val="0.7750249277174626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16.130000000000024</c:v>
                </c:pt>
                <c:pt idx="1">
                  <c:v>63.839999999999996</c:v>
                </c:pt>
                <c:pt idx="2">
                  <c:v>50.260000000000012</c:v>
                </c:pt>
                <c:pt idx="3">
                  <c:v>55.879999999999995</c:v>
                </c:pt>
                <c:pt idx="4">
                  <c:v>76.14</c:v>
                </c:pt>
                <c:pt idx="5">
                  <c:v>79.319999999999993</c:v>
                </c:pt>
                <c:pt idx="6">
                  <c:v>86.64</c:v>
                </c:pt>
                <c:pt idx="7">
                  <c:v>88.36999999999999</c:v>
                </c:pt>
                <c:pt idx="8" formatCode="General">
                  <c:v>51.47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คอลัมน์2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dLbls>
          <c:showVal val="1"/>
        </c:dLbls>
        <c:gapWidth val="87"/>
        <c:overlap val="87"/>
        <c:axId val="83820544"/>
        <c:axId val="83822080"/>
      </c:barChart>
      <c:catAx>
        <c:axId val="83820544"/>
        <c:scaling>
          <c:orientation val="minMax"/>
        </c:scaling>
        <c:axPos val="b"/>
        <c:tickLblPos val="nextTo"/>
        <c:crossAx val="83822080"/>
        <c:crosses val="autoZero"/>
        <c:auto val="1"/>
        <c:lblAlgn val="ctr"/>
        <c:lblOffset val="100"/>
      </c:catAx>
      <c:valAx>
        <c:axId val="83822080"/>
        <c:scaling>
          <c:orientation val="minMax"/>
        </c:scaling>
        <c:axPos val="l"/>
        <c:numFmt formatCode="0.00" sourceLinked="1"/>
        <c:tickLblPos val="low"/>
        <c:txPr>
          <a:bodyPr/>
          <a:lstStyle/>
          <a:p>
            <a:pPr>
              <a:defRPr sz="1200"/>
            </a:pPr>
            <a:endParaRPr lang="th-TH"/>
          </a:p>
        </c:txPr>
        <c:crossAx val="838205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7.9005290354330751E-2"/>
          <c:y val="4.0605189431275258E-2"/>
          <c:w val="0.80499077263779573"/>
          <c:h val="0.8015851500009134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HT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1.7887708724080114E-2"/>
                  <c:y val="9.6798835822505241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1383087369869167E-2"/>
                  <c:y val="1.451982537337578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/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108.74000000000002</c:v>
                </c:pt>
                <c:pt idx="1">
                  <c:v>26.99</c:v>
                </c:pt>
                <c:pt idx="2">
                  <c:v>42.8</c:v>
                </c:pt>
                <c:pt idx="3">
                  <c:v>42.9</c:v>
                </c:pt>
                <c:pt idx="4">
                  <c:v>101.51</c:v>
                </c:pt>
                <c:pt idx="5">
                  <c:v>19.8</c:v>
                </c:pt>
                <c:pt idx="6">
                  <c:v>25.330000000000005</c:v>
                </c:pt>
                <c:pt idx="7">
                  <c:v>16.59</c:v>
                </c:pt>
                <c:pt idx="8">
                  <c:v>49.220000000000013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DM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2.419970895562631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/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Sheet1!$C$2:$C$10</c:f>
              <c:numCache>
                <c:formatCode>0.00</c:formatCode>
                <c:ptCount val="9"/>
                <c:pt idx="0">
                  <c:v>157.43</c:v>
                </c:pt>
                <c:pt idx="1">
                  <c:v>29.05</c:v>
                </c:pt>
                <c:pt idx="2">
                  <c:v>59.78</c:v>
                </c:pt>
                <c:pt idx="3">
                  <c:v>47.64</c:v>
                </c:pt>
                <c:pt idx="4">
                  <c:v>69.3</c:v>
                </c:pt>
                <c:pt idx="5">
                  <c:v>187.26999999999998</c:v>
                </c:pt>
                <c:pt idx="6">
                  <c:v>38.97</c:v>
                </c:pt>
                <c:pt idx="7">
                  <c:v>64.08</c:v>
                </c:pt>
                <c:pt idx="8">
                  <c:v>65.959999999999994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dLbls>
          <c:showVal val="1"/>
        </c:dLbls>
        <c:axId val="111366528"/>
        <c:axId val="111368064"/>
      </c:barChart>
      <c:catAx>
        <c:axId val="111366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11368064"/>
        <c:crosses val="autoZero"/>
        <c:auto val="1"/>
        <c:lblAlgn val="ctr"/>
        <c:lblOffset val="100"/>
      </c:catAx>
      <c:valAx>
        <c:axId val="111368064"/>
        <c:scaling>
          <c:orientation val="minMax"/>
        </c:scaling>
        <c:axPos val="l"/>
        <c:numFmt formatCode="0.00" sourceLinked="1"/>
        <c:tickLblPos val="nextTo"/>
        <c:txPr>
          <a:bodyPr/>
          <a:lstStyle/>
          <a:p>
            <a:pPr>
              <a:defRPr sz="1200"/>
            </a:pPr>
            <a:endParaRPr lang="th-TH"/>
          </a:p>
        </c:txPr>
        <c:crossAx val="111366528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215769924495093E-2"/>
          <c:y val="4.2002296841164036E-2"/>
          <c:w val="0.9076649437937625"/>
          <c:h val="0.71462808956534263"/>
        </c:manualLayout>
      </c:layout>
      <c:barChart>
        <c:barDir val="col"/>
        <c:grouping val="clustered"/>
        <c:ser>
          <c:idx val="0"/>
          <c:order val="0"/>
          <c:tx>
            <c:strRef>
              <c:f>'13'!$A$2</c:f>
              <c:strCache>
                <c:ptCount val="1"/>
                <c:pt idx="0">
                  <c:v>DM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9.224122785600912E-3"/>
                  <c:y val="-5.3768864909177114E-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7824493038527471E-3"/>
                  <c:y val="-4.67017015231741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005255466834203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5596431408710254E-3"/>
                  <c:y val="2.335020548397210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8382722867051704E-3"/>
                  <c:y val="-2.872800102425503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1116861071831879E-2"/>
                  <c:y val="7.096042457723539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6395820236710241E-2"/>
                      <c:h val="6.9900068837220705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4.8912246519262998E-3"/>
                  <c:y val="4.670170152317341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596431408710254E-3"/>
                  <c:y val="-4.670170152317341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3368369778894485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6684184889447251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2228013487840816E-2"/>
                  <c:y val="-4.579544677980729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0165574694344191E-2"/>
                      <c:h val="5.38264515945246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-8.5595949988964901E-3"/>
                  <c:y val="1.50194233467437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2611187020307336E-2"/>
                      <c:h val="6.9945503566445952E-2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-5.9465780546262914E-3"/>
                  <c:y val="4.670222906667383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'13'!$B$1:$N$1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รวม</c:v>
                </c:pt>
              </c:strCache>
            </c:strRef>
          </c:cat>
          <c:val>
            <c:numRef>
              <c:f>'13'!$B$2:$N$2</c:f>
              <c:numCache>
                <c:formatCode>#,##0.00</c:formatCode>
                <c:ptCount val="13"/>
                <c:pt idx="0">
                  <c:v>5.1199999999999966</c:v>
                </c:pt>
                <c:pt idx="1">
                  <c:v>11.83</c:v>
                </c:pt>
                <c:pt idx="2">
                  <c:v>16.66</c:v>
                </c:pt>
                <c:pt idx="3">
                  <c:v>8.89</c:v>
                </c:pt>
                <c:pt idx="4">
                  <c:v>11.78</c:v>
                </c:pt>
                <c:pt idx="5">
                  <c:v>12.229999999999999</c:v>
                </c:pt>
                <c:pt idx="6">
                  <c:v>4.4400000000000004</c:v>
                </c:pt>
                <c:pt idx="7">
                  <c:v>7.26</c:v>
                </c:pt>
                <c:pt idx="8">
                  <c:v>9.83</c:v>
                </c:pt>
                <c:pt idx="9">
                  <c:v>6.96</c:v>
                </c:pt>
                <c:pt idx="10">
                  <c:v>7.54</c:v>
                </c:pt>
                <c:pt idx="11">
                  <c:v>7.85</c:v>
                </c:pt>
                <c:pt idx="12">
                  <c:v>6.91</c:v>
                </c:pt>
              </c:numCache>
            </c:numRef>
          </c:val>
        </c:ser>
        <c:ser>
          <c:idx val="1"/>
          <c:order val="1"/>
          <c:tx>
            <c:strRef>
              <c:f>'13'!$A$3</c:f>
              <c:strCache>
                <c:ptCount val="1"/>
                <c:pt idx="0">
                  <c:v>HT </c:v>
                </c:pt>
              </c:strCache>
            </c:strRef>
          </c:tx>
          <c:spPr>
            <a:solidFill>
              <a:srgbClr val="9933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'13'!$B$1:$N$1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รวม</c:v>
                </c:pt>
              </c:strCache>
            </c:strRef>
          </c:cat>
          <c:val>
            <c:numRef>
              <c:f>'13'!$B$3:$N$3</c:f>
              <c:numCache>
                <c:formatCode>#,##0.00</c:formatCode>
                <c:ptCount val="13"/>
                <c:pt idx="0">
                  <c:v>22.09</c:v>
                </c:pt>
                <c:pt idx="1">
                  <c:v>27.35</c:v>
                </c:pt>
                <c:pt idx="2">
                  <c:v>28.279999999999987</c:v>
                </c:pt>
                <c:pt idx="3">
                  <c:v>22.19</c:v>
                </c:pt>
                <c:pt idx="4">
                  <c:v>22.53</c:v>
                </c:pt>
                <c:pt idx="5">
                  <c:v>20.86</c:v>
                </c:pt>
                <c:pt idx="6">
                  <c:v>29.69</c:v>
                </c:pt>
                <c:pt idx="7">
                  <c:v>34.54</c:v>
                </c:pt>
                <c:pt idx="8">
                  <c:v>23.87</c:v>
                </c:pt>
                <c:pt idx="9">
                  <c:v>31.19</c:v>
                </c:pt>
                <c:pt idx="10">
                  <c:v>20</c:v>
                </c:pt>
                <c:pt idx="11">
                  <c:v>18.279999999999987</c:v>
                </c:pt>
                <c:pt idx="12">
                  <c:v>23.1</c:v>
                </c:pt>
              </c:numCache>
            </c:numRef>
          </c:val>
        </c:ser>
        <c:dLbls>
          <c:showVal val="1"/>
        </c:dLbls>
        <c:gapWidth val="75"/>
        <c:axId val="85290368"/>
        <c:axId val="85296256"/>
      </c:barChart>
      <c:catAx>
        <c:axId val="852903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th-TH"/>
          </a:p>
        </c:txPr>
        <c:crossAx val="85296256"/>
        <c:crosses val="autoZero"/>
        <c:auto val="1"/>
        <c:lblAlgn val="ctr"/>
        <c:lblOffset val="100"/>
      </c:catAx>
      <c:valAx>
        <c:axId val="85296256"/>
        <c:scaling>
          <c:orientation val="minMax"/>
          <c:max val="50"/>
        </c:scaling>
        <c:axPos val="l"/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8529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251658054057344"/>
          <c:w val="0.15348220051575623"/>
          <c:h val="6.908404667661181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>
        <c:manualLayout>
          <c:layoutTarget val="inner"/>
          <c:xMode val="edge"/>
          <c:yMode val="edge"/>
          <c:x val="4.7773484824122185E-2"/>
          <c:y val="2.2259892170880972E-2"/>
          <c:w val="0.7912839566929134"/>
          <c:h val="0.7867436769965765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DM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10.76</c:v>
                </c:pt>
                <c:pt idx="1">
                  <c:v>7.3199999999999985</c:v>
                </c:pt>
                <c:pt idx="2">
                  <c:v>7.58</c:v>
                </c:pt>
                <c:pt idx="3">
                  <c:v>8.3800000000000008</c:v>
                </c:pt>
                <c:pt idx="4">
                  <c:v>8.3500000000000068</c:v>
                </c:pt>
                <c:pt idx="5">
                  <c:v>17.600000000000001</c:v>
                </c:pt>
                <c:pt idx="6">
                  <c:v>6.44</c:v>
                </c:pt>
                <c:pt idx="7">
                  <c:v>7.46</c:v>
                </c:pt>
                <c:pt idx="8">
                  <c:v>8.89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HT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100"/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15.06</c:v>
                </c:pt>
                <c:pt idx="1">
                  <c:v>23.06</c:v>
                </c:pt>
                <c:pt idx="2">
                  <c:v>23.650000000000016</c:v>
                </c:pt>
                <c:pt idx="3">
                  <c:v>16.77</c:v>
                </c:pt>
                <c:pt idx="4">
                  <c:v>22.459999999999987</c:v>
                </c:pt>
                <c:pt idx="5">
                  <c:v>31.93</c:v>
                </c:pt>
                <c:pt idx="6">
                  <c:v>33.700000000000003</c:v>
                </c:pt>
                <c:pt idx="7">
                  <c:v>20.399999999999999</c:v>
                </c:pt>
                <c:pt idx="8">
                  <c:v>22.19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นนทบุรี</c:v>
                </c:pt>
                <c:pt idx="1">
                  <c:v>ปทุมธานี</c:v>
                </c:pt>
                <c:pt idx="2">
                  <c:v>อยุธยา</c:v>
                </c:pt>
                <c:pt idx="3">
                  <c:v>สระบุรี</c:v>
                </c:pt>
                <c:pt idx="4">
                  <c:v>ลพบุรี</c:v>
                </c:pt>
                <c:pt idx="5">
                  <c:v>สิงห์บุรี</c:v>
                </c:pt>
                <c:pt idx="6">
                  <c:v>อ่างทอง</c:v>
                </c:pt>
                <c:pt idx="7">
                  <c:v>นครนายก</c:v>
                </c:pt>
                <c:pt idx="8">
                  <c:v>รวมเขต 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gapWidth val="114"/>
        <c:overlap val="14"/>
        <c:axId val="120035200"/>
        <c:axId val="120036736"/>
      </c:barChart>
      <c:catAx>
        <c:axId val="120035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20036736"/>
        <c:crossesAt val="0"/>
        <c:auto val="1"/>
        <c:lblAlgn val="ctr"/>
        <c:lblOffset val="100"/>
      </c:catAx>
      <c:valAx>
        <c:axId val="120036736"/>
        <c:scaling>
          <c:orientation val="minMax"/>
          <c:max val="60"/>
        </c:scaling>
        <c:axPos val="l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th-TH"/>
          </a:p>
        </c:txPr>
        <c:crossAx val="12003520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0.48307</cdr:x>
      <cdr:y>0.84941</cdr:y>
    </cdr:from>
    <cdr:to>
      <cdr:x>0.60883</cdr:x>
      <cdr:y>0.96157</cdr:y>
    </cdr:to>
    <cdr:sp macro="" textlink="">
      <cdr:nvSpPr>
        <cdr:cNvPr id="2" name="กล่องข้อความ 1"/>
        <cdr:cNvSpPr txBox="1"/>
      </cdr:nvSpPr>
      <cdr:spPr>
        <a:xfrm xmlns:a="http://schemas.openxmlformats.org/drawingml/2006/main">
          <a:off x="4798097" y="3127028"/>
          <a:ext cx="1249103" cy="4129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2000" b="1" dirty="0" smtClean="0"/>
            <a:t>เขตสุขภาพ</a:t>
          </a:r>
          <a:endParaRPr lang="th-TH" sz="2000" b="1" dirty="0"/>
        </a:p>
      </cdr:txBody>
    </cdr:sp>
  </cdr:relSizeAnchor>
  <cdr:relSizeAnchor xmlns:cdr="http://schemas.openxmlformats.org/drawingml/2006/chartDrawing">
    <cdr:from>
      <cdr:x>0.0582</cdr:x>
      <cdr:y>0.19271</cdr:y>
    </cdr:from>
    <cdr:to>
      <cdr:x>0.97285</cdr:x>
      <cdr:y>0.19271</cdr:y>
    </cdr:to>
    <cdr:cxnSp macro="">
      <cdr:nvCxnSpPr>
        <cdr:cNvPr id="3" name="ตัวเชื่อมต่อตรง 2"/>
        <cdr:cNvCxnSpPr/>
      </cdr:nvCxnSpPr>
      <cdr:spPr>
        <a:xfrm xmlns:a="http://schemas.openxmlformats.org/drawingml/2006/main">
          <a:off x="604459" y="1068850"/>
          <a:ext cx="9499528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ตัวเชื่อมต่อตรง 2"/>
        <cdr:cNvSpPr/>
      </cdr:nvSpPr>
      <cdr:spPr>
        <a:xfrm xmlns:a="http://schemas.openxmlformats.org/drawingml/2006/main">
          <a:off x="-1371598" y="-1472220"/>
          <a:ext cx="0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ตัวยึดหัวกระดาษ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987" name="ตัวยึดวันที่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CD36C4-3230-425F-B19E-B53A06C0AB14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41988" name="ตัวยึดท้ายกระดาษ 3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989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D1B7F8-2B12-4A74-97EC-F96C6EF30C39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C91745-EFC7-444C-927A-E85B53013470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4A03C0-35F0-40D8-8B29-5EBD793A0F6D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FAA30-0462-4F7B-A6FF-0A19B5D65125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AE6A1-C9BD-4D01-ABF6-8A26EC17BCEF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6D79-E806-4C2E-9EE4-8F758FE43273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AA209-70C2-41D9-AE9D-365FBFE7230B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FAA7-CD7B-4B8E-848C-C3F2AAFBBCBB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60891-5004-44C1-BBE8-72B0145D2129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C7737-C3DF-4FE2-81F2-177B6D9FB2F9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5A18E-681E-4494-A4D9-B1424B67CA99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6D0A3-C60D-4F3C-9C3D-37A7EE1D7B6B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7A14C-F46F-4AC1-BD66-7B94C4FD072E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5F634-1557-42FA-8001-62F3E99E67E5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E18E9-2BAB-4535-89C3-E48B93A91D3B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9E19A-E074-4090-B8A3-1289B8FC1BD4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62AD9-711E-4618-9E47-4D9D35A71CCC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B166E-12AC-444E-B5F5-A17AB340EB0E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7DDE3-FF30-4BE2-A04A-9DF9701B81FF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B6621-2CCD-4AC8-B76C-7A0FA13F3A31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3A203-839C-4FD6-A633-60C448D25630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DCA3-CF36-4DF4-AC1B-7AC09B17E69A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A304F-9F8A-4267-8A4E-337D4D34CC27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030E2-1591-4D1F-B53F-FBDEA00CA9D2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B9A8E-862C-4F17-87FF-083730FF7796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คลิกเพื่อแก้ไขสไตล์ชื่อเรื่องต้นแบบ</a:t>
            </a:r>
            <a:endParaRPr lang="en-US" alt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  <a:endParaRPr lang="en-US" alt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5E28F1-C0B8-4C22-B859-3182C6A5B23E}" type="datetimeFigureOut">
              <a:rPr lang="th-TH"/>
              <a:pPr>
                <a:defRPr/>
              </a:pPr>
              <a:t>08/03/60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fld id="{500C5885-EF27-4012-A4BD-31497506A0F3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Microsoft_Office_Excel5.xls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10.xml"/><Relationship Id="rId4" Type="http://schemas.openxmlformats.org/officeDocument/2006/relationships/package" Target="../embeddings/________Microsoft_Office_Excel7.xls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chart" Target="../charts/chart12.xml"/><Relationship Id="rId4" Type="http://schemas.openxmlformats.org/officeDocument/2006/relationships/package" Target="../embeddings/________Microsoft_Office_Excel9.xls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________Microsoft_Office_Excel11.xls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Microsoft_Office_Excel13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________Microsoft_Office_Excel1.xlsx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30225" y="2292350"/>
            <a:ext cx="11404600" cy="3135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598488" y="2270125"/>
            <a:ext cx="11323637" cy="33547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ผลการดําเนินงานตามคํารับรองการปฏิบัติราชการ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(Performance Agreement : PA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ของ ผู้ตรวจราชการกระทรวงสาธารณสุข-สาธารณสุข</a:t>
            </a:r>
            <a:r>
              <a:rPr lang="th-TH" sz="40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นิเทศก์</a:t>
            </a: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เขตสุขภาพที่ </a:t>
            </a:r>
            <a:r>
              <a:rPr lang="en-US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endParaRPr lang="en-US" sz="4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00" name="กล่องข้อความ 3"/>
          <p:cNvSpPr txBox="1">
            <a:spLocks noChangeArrowheads="1"/>
          </p:cNvSpPr>
          <p:nvPr/>
        </p:nvSpPr>
        <p:spPr bwMode="auto">
          <a:xfrm>
            <a:off x="2727684" y="4434605"/>
            <a:ext cx="7513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th-TH" altLang="th-TH" sz="32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1 (รอบ </a:t>
            </a:r>
            <a:r>
              <a:rPr lang="en-US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เดือน </a:t>
            </a:r>
            <a:r>
              <a:rPr lang="en-US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 ตุลาคม 255</a:t>
            </a:r>
            <a:r>
              <a:rPr lang="en-US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9</a:t>
            </a:r>
            <a:r>
              <a:rPr lang="th-TH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– 3</a:t>
            </a:r>
            <a:r>
              <a:rPr lang="en-US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ธันวาคม 2</a:t>
            </a:r>
            <a:r>
              <a:rPr lang="en-US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559</a:t>
            </a:r>
            <a:r>
              <a:rPr lang="th-TH" alt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altLang="th-TH" sz="32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101" name="รูปภาพ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838" y="290513"/>
            <a:ext cx="1801812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-19050" y="20529"/>
            <a:ext cx="12211050" cy="612775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dirty="0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65088" y="33338"/>
            <a:ext cx="120427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อัตราผู้ป่วยความดันโลหิตสูง 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(ลดลงร้อยละ 2.5 ต่อปี )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และ/หรือเบาหวานรายใหม่ 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(ลดลงร้อยละ 5.0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ต่อปี)</a:t>
            </a:r>
            <a:endParaRPr lang="th-TH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991240" y="-91125"/>
            <a:ext cx="5365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11131285" y="6582709"/>
            <a:ext cx="94769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HDC </a:t>
            </a:r>
            <a:endParaRPr lang="th-TH" sz="12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มุมมน 19"/>
          <p:cNvSpPr/>
          <p:nvPr/>
        </p:nvSpPr>
        <p:spPr>
          <a:xfrm>
            <a:off x="18844" y="791029"/>
            <a:ext cx="3417887" cy="424131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5421" name="กล่องข้อความ 14"/>
          <p:cNvSpPr txBox="1">
            <a:spLocks noChangeArrowheads="1"/>
          </p:cNvSpPr>
          <p:nvPr/>
        </p:nvSpPr>
        <p:spPr bwMode="auto">
          <a:xfrm>
            <a:off x="9565095" y="6581001"/>
            <a:ext cx="15921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22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มกราคม 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มุมมน 19"/>
          <p:cNvSpPr/>
          <p:nvPr/>
        </p:nvSpPr>
        <p:spPr>
          <a:xfrm>
            <a:off x="3975755" y="766120"/>
            <a:ext cx="4308436" cy="424131"/>
          </a:xfrm>
          <a:prstGeom prst="round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HT/DM </a:t>
            </a:r>
            <a:r>
              <a:rPr lang="th-TH" sz="3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ราย</a:t>
            </a:r>
            <a:r>
              <a:rPr lang="th-TH" sz="3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ใหม่</a:t>
            </a:r>
            <a:endParaRPr lang="th-TH" sz="3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6" name="แผนภูมิ 15"/>
          <p:cNvGraphicFramePr/>
          <p:nvPr/>
        </p:nvGraphicFramePr>
        <p:xfrm>
          <a:off x="2344822" y="1242419"/>
          <a:ext cx="6468101" cy="4228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851338" y="5330923"/>
          <a:ext cx="8237668" cy="1385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599"/>
                <a:gridCol w="722602"/>
                <a:gridCol w="734646"/>
                <a:gridCol w="734646"/>
                <a:gridCol w="734646"/>
                <a:gridCol w="770776"/>
                <a:gridCol w="794862"/>
                <a:gridCol w="782820"/>
                <a:gridCol w="806905"/>
                <a:gridCol w="879166"/>
              </a:tblGrid>
              <a:tr h="2837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รวมเขต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75351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HT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213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552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365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974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376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755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275351">
                <a:tc>
                  <a:txBody>
                    <a:bodyPr/>
                    <a:lstStyle/>
                    <a:p>
                      <a:pPr algn="ctr"/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จำนวนผู้ป่วย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HT </a:t>
                      </a:r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รายใหม่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1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473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958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803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240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446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985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855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457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217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753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DM</a:t>
                      </a:r>
                      <a:endParaRPr lang="th-TH" sz="1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656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141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625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560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432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881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239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803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275351">
                <a:tc>
                  <a:txBody>
                    <a:bodyPr/>
                    <a:lstStyle/>
                    <a:p>
                      <a:pPr algn="ctr"/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จำนวนผู้ป่วย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DM </a:t>
                      </a:r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รายใหม่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1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607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622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357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727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774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809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733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794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423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12211050" cy="777875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103188" y="-26988"/>
            <a:ext cx="119967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ตัวชี้วัดที่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ร้อยละของผู้ป่วยโรคเบาหวานและโรคความดันโลหิตสูงที่ควบคุมได้</a:t>
            </a:r>
          </a:p>
        </p:txBody>
      </p:sp>
      <p:sp>
        <p:nvSpPr>
          <p:cNvPr id="21508" name="กล่องข้อความ 22"/>
          <p:cNvSpPr txBox="1">
            <a:spLocks noChangeArrowheads="1"/>
          </p:cNvSpPr>
          <p:nvPr/>
        </p:nvSpPr>
        <p:spPr bwMode="auto">
          <a:xfrm>
            <a:off x="3513138" y="849313"/>
            <a:ext cx="84661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 typeface="Arial" pitchFamily="34" charset="0"/>
              <a:buNone/>
            </a:pPr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- เบาหวาน เพิ่มขึ้นอย่างน้อยร้อยละ 5 จาก ปี 2559 หรือ มากกว่าร้อยละ 40</a:t>
            </a:r>
            <a:endParaRPr lang="en-US" altLang="th-TH" b="1">
              <a:latin typeface="TH SarabunPSK" pitchFamily="34" charset="-34"/>
              <a:cs typeface="TH SarabunPSK" pitchFamily="34" charset="-34"/>
            </a:endParaRPr>
          </a:p>
          <a:p>
            <a:pPr marL="457200" indent="-457200" eaLnBrk="1" hangingPunct="1">
              <a:buFont typeface="Arial" pitchFamily="34" charset="0"/>
              <a:buNone/>
            </a:pPr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- โรคความดันโลหิตสูงเพิ่มขึ้นอย่างน้อยร้อยละ 5 จากปี 2559หรือ มากกว่า ร้อยละ 50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462338" y="849313"/>
            <a:ext cx="8516937" cy="92868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560513" y="0"/>
            <a:ext cx="8874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13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10915650" y="6540500"/>
            <a:ext cx="12763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7" name="แผนภูมิ 16"/>
          <p:cNvGraphicFramePr>
            <a:graphicFrameLocks/>
          </p:cNvGraphicFramePr>
          <p:nvPr/>
        </p:nvGraphicFramePr>
        <p:xfrm>
          <a:off x="1324591" y="2371181"/>
          <a:ext cx="9932435" cy="3681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ตัวเชื่อมต่อตรง 18"/>
          <p:cNvCxnSpPr/>
          <p:nvPr/>
        </p:nvCxnSpPr>
        <p:spPr>
          <a:xfrm>
            <a:off x="1855788" y="2525713"/>
            <a:ext cx="909161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กล่องข้อความ 19"/>
          <p:cNvSpPr txBox="1">
            <a:spLocks noChangeArrowheads="1"/>
          </p:cNvSpPr>
          <p:nvPr/>
        </p:nvSpPr>
        <p:spPr bwMode="auto">
          <a:xfrm>
            <a:off x="746125" y="2325688"/>
            <a:ext cx="581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9933FF"/>
                </a:solidFill>
              </a:rPr>
              <a:t>HT</a:t>
            </a:r>
            <a:endParaRPr lang="th-TH" sz="2000" b="1" dirty="0">
              <a:solidFill>
                <a:srgbClr val="9933FF"/>
              </a:solidFill>
            </a:endParaRPr>
          </a:p>
        </p:txBody>
      </p:sp>
      <p:sp>
        <p:nvSpPr>
          <p:cNvPr id="21515" name="กล่องข้อความ 20"/>
          <p:cNvSpPr txBox="1">
            <a:spLocks noChangeArrowheads="1"/>
          </p:cNvSpPr>
          <p:nvPr/>
        </p:nvSpPr>
        <p:spPr bwMode="auto">
          <a:xfrm>
            <a:off x="719138" y="2859088"/>
            <a:ext cx="608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58D4F"/>
                </a:solidFill>
              </a:rPr>
              <a:t>DM</a:t>
            </a:r>
            <a:endParaRPr lang="th-TH" sz="2000" b="1" dirty="0">
              <a:solidFill>
                <a:srgbClr val="058D4F"/>
              </a:solidFill>
            </a:endParaRPr>
          </a:p>
        </p:txBody>
      </p:sp>
      <p:sp>
        <p:nvSpPr>
          <p:cNvPr id="14" name="สี่เหลี่ยมผืนผ้ามุมมน 19"/>
          <p:cNvSpPr/>
          <p:nvPr/>
        </p:nvSpPr>
        <p:spPr>
          <a:xfrm>
            <a:off x="136156" y="934005"/>
            <a:ext cx="3152633" cy="58089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สี่เหลี่ยมผืนผ้ามุมมน 19"/>
          <p:cNvSpPr/>
          <p:nvPr/>
        </p:nvSpPr>
        <p:spPr>
          <a:xfrm>
            <a:off x="4429495" y="1891851"/>
            <a:ext cx="2890880" cy="5323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graphicFrame>
        <p:nvGraphicFramePr>
          <p:cNvPr id="21522" name="วัตถุ 19"/>
          <p:cNvGraphicFramePr>
            <a:graphicFrameLocks noChangeAspect="1"/>
          </p:cNvGraphicFramePr>
          <p:nvPr/>
        </p:nvGraphicFramePr>
        <p:xfrm>
          <a:off x="1487488" y="5816600"/>
          <a:ext cx="9564687" cy="855663"/>
        </p:xfrm>
        <a:graphic>
          <a:graphicData uri="http://schemas.openxmlformats.org/presentationml/2006/ole">
            <p:oleObj spid="_x0000_s21522" name="เวิร์กชีต" r:id="rId4" imgW="6753111" imgH="771470" progId="Excel.Sheet.12">
              <p:embed/>
            </p:oleObj>
          </a:graphicData>
        </a:graphic>
      </p:graphicFrame>
      <p:sp>
        <p:nvSpPr>
          <p:cNvPr id="20" name="สี่เหลี่ยมผืนผ้ามุมมน 19"/>
          <p:cNvSpPr/>
          <p:nvPr/>
        </p:nvSpPr>
        <p:spPr>
          <a:xfrm>
            <a:off x="10358438" y="3551238"/>
            <a:ext cx="868362" cy="204152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1524" name="กล่องข้อความ 20"/>
          <p:cNvSpPr txBox="1">
            <a:spLocks noChangeArrowheads="1"/>
          </p:cNvSpPr>
          <p:nvPr/>
        </p:nvSpPr>
        <p:spPr bwMode="auto">
          <a:xfrm>
            <a:off x="8407400" y="6548438"/>
            <a:ext cx="2508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800" b="1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12211050" cy="777875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103188" y="-26988"/>
            <a:ext cx="119967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ตัวชี้วัดที่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ร้อยละของผู้ป่วยโรคเบาหวานและโรคความดันโลหิตสูงที่ควบคุมได้</a:t>
            </a:r>
          </a:p>
        </p:txBody>
      </p:sp>
      <p:sp>
        <p:nvSpPr>
          <p:cNvPr id="21508" name="กล่องข้อความ 22"/>
          <p:cNvSpPr txBox="1">
            <a:spLocks noChangeArrowheads="1"/>
          </p:cNvSpPr>
          <p:nvPr/>
        </p:nvSpPr>
        <p:spPr bwMode="auto">
          <a:xfrm>
            <a:off x="3513138" y="849313"/>
            <a:ext cx="84661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 typeface="Arial" pitchFamily="34" charset="0"/>
              <a:buNone/>
            </a:pPr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- เบาหวาน เพิ่มขึ้นอย่างน้อยร้อยละ 5 จาก ปี 2559 หรือ มากกว่าร้อยละ 40</a:t>
            </a:r>
            <a:endParaRPr lang="en-US" altLang="th-TH" b="1">
              <a:latin typeface="TH SarabunPSK" pitchFamily="34" charset="-34"/>
              <a:cs typeface="TH SarabunPSK" pitchFamily="34" charset="-34"/>
            </a:endParaRPr>
          </a:p>
          <a:p>
            <a:pPr marL="457200" indent="-457200" eaLnBrk="1" hangingPunct="1">
              <a:buFont typeface="Arial" pitchFamily="34" charset="0"/>
              <a:buNone/>
            </a:pPr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- โรคความดันโลหิตสูงเพิ่มขึ้นอย่างน้อยร้อยละ 5 จากปี 2559หรือ มากกว่า ร้อยละ 50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462338" y="849313"/>
            <a:ext cx="8516937" cy="92868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560513" y="0"/>
            <a:ext cx="8874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13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10915650" y="6540500"/>
            <a:ext cx="12763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มุมมน 19"/>
          <p:cNvSpPr/>
          <p:nvPr/>
        </p:nvSpPr>
        <p:spPr>
          <a:xfrm>
            <a:off x="136156" y="934005"/>
            <a:ext cx="3152633" cy="58089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สี่เหลี่ยมผืนผ้ามุมมน 19"/>
          <p:cNvSpPr/>
          <p:nvPr/>
        </p:nvSpPr>
        <p:spPr>
          <a:xfrm>
            <a:off x="4429495" y="1828787"/>
            <a:ext cx="4478022" cy="3941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  แยกรายจังหวัด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8277389" y="3425113"/>
            <a:ext cx="740487" cy="262884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1524" name="กล่องข้อความ 20"/>
          <p:cNvSpPr txBox="1">
            <a:spLocks noChangeArrowheads="1"/>
          </p:cNvSpPr>
          <p:nvPr/>
        </p:nvSpPr>
        <p:spPr bwMode="auto">
          <a:xfrm>
            <a:off x="8612358" y="6548438"/>
            <a:ext cx="22926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22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มกราคม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1" name="แผนภูมิ 20"/>
          <p:cNvGraphicFramePr/>
          <p:nvPr/>
        </p:nvGraphicFramePr>
        <p:xfrm>
          <a:off x="2780449" y="1848407"/>
          <a:ext cx="7400758" cy="5009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3" name="ตัวเชื่อมต่อตรง 22"/>
          <p:cNvCxnSpPr/>
          <p:nvPr/>
        </p:nvCxnSpPr>
        <p:spPr>
          <a:xfrm>
            <a:off x="1855788" y="2607601"/>
            <a:ext cx="909161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กล่องข้อความ 19"/>
          <p:cNvSpPr txBox="1">
            <a:spLocks noChangeArrowheads="1"/>
          </p:cNvSpPr>
          <p:nvPr/>
        </p:nvSpPr>
        <p:spPr bwMode="auto">
          <a:xfrm>
            <a:off x="1169206" y="2393928"/>
            <a:ext cx="581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HT</a:t>
            </a:r>
            <a:endParaRPr lang="th-TH" sz="2000" b="1" dirty="0">
              <a:solidFill>
                <a:schemeClr val="accent2"/>
              </a:solidFill>
            </a:endParaRPr>
          </a:p>
        </p:txBody>
      </p:sp>
      <p:sp>
        <p:nvSpPr>
          <p:cNvPr id="25" name="กล่องข้อความ 20"/>
          <p:cNvSpPr txBox="1">
            <a:spLocks noChangeArrowheads="1"/>
          </p:cNvSpPr>
          <p:nvPr/>
        </p:nvSpPr>
        <p:spPr bwMode="auto">
          <a:xfrm>
            <a:off x="1114923" y="3063806"/>
            <a:ext cx="608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6"/>
                </a:solidFill>
              </a:rPr>
              <a:t>DM</a:t>
            </a:r>
            <a:endParaRPr lang="th-TH" sz="2000" b="1" dirty="0">
              <a:solidFill>
                <a:schemeClr val="accent6"/>
              </a:solidFill>
            </a:endParaRPr>
          </a:p>
        </p:txBody>
      </p:sp>
      <p:cxnSp>
        <p:nvCxnSpPr>
          <p:cNvPr id="26" name="ตัวเชื่อมต่อตรง 25"/>
          <p:cNvCxnSpPr/>
          <p:nvPr/>
        </p:nvCxnSpPr>
        <p:spPr>
          <a:xfrm>
            <a:off x="1858064" y="3264968"/>
            <a:ext cx="909161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3175" y="0"/>
            <a:ext cx="12188825" cy="892175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160338" y="152400"/>
            <a:ext cx="102314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อัตราตายของผู้ป่วยโรคหลอดเลือดสมอง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(น้อยกว่าร้อยละ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7)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556" name="กล่องข้อความ 22"/>
          <p:cNvSpPr txBox="1">
            <a:spLocks noChangeArrowheads="1"/>
          </p:cNvSpPr>
          <p:nvPr/>
        </p:nvSpPr>
        <p:spPr bwMode="auto">
          <a:xfrm>
            <a:off x="3989388" y="936625"/>
            <a:ext cx="5129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ระบุอัตราตายของผู้ป่วยโรคหลอดเลือดสมอง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978275" y="762000"/>
            <a:ext cx="4749800" cy="66516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312863" y="0"/>
            <a:ext cx="8874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15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10844213" y="6488113"/>
            <a:ext cx="12763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3560" name="รูปภาพ 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100" y="4972050"/>
            <a:ext cx="1074738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สี่เหลี่ยมผืนผ้ามุมมน 19"/>
          <p:cNvSpPr/>
          <p:nvPr/>
        </p:nvSpPr>
        <p:spPr>
          <a:xfrm>
            <a:off x="250702" y="876490"/>
            <a:ext cx="3152633" cy="58089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graphicFrame>
        <p:nvGraphicFramePr>
          <p:cNvPr id="23564" name="วัตถุ 11"/>
          <p:cNvGraphicFramePr>
            <a:graphicFrameLocks noChangeAspect="1"/>
          </p:cNvGraphicFramePr>
          <p:nvPr/>
        </p:nvGraphicFramePr>
        <p:xfrm>
          <a:off x="1917700" y="5848350"/>
          <a:ext cx="9564688" cy="639763"/>
        </p:xfrm>
        <a:graphic>
          <a:graphicData uri="http://schemas.openxmlformats.org/presentationml/2006/ole">
            <p:oleObj spid="_x0000_s23564" name="เวิร์กชีต" r:id="rId4" imgW="6753111" imgH="504776" progId="Excel.Sheet.12">
              <p:embed/>
            </p:oleObj>
          </a:graphicData>
        </a:graphic>
      </p:graphicFrame>
      <p:cxnSp>
        <p:nvCxnSpPr>
          <p:cNvPr id="3" name="ตัวเชื่อมต่อตรง 2"/>
          <p:cNvCxnSpPr/>
          <p:nvPr/>
        </p:nvCxnSpPr>
        <p:spPr>
          <a:xfrm>
            <a:off x="1917700" y="3452813"/>
            <a:ext cx="95726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แผนภูมิ 20"/>
          <p:cNvGraphicFramePr>
            <a:graphicFrameLocks/>
          </p:cNvGraphicFramePr>
          <p:nvPr/>
        </p:nvGraphicFramePr>
        <p:xfrm>
          <a:off x="1380644" y="1516104"/>
          <a:ext cx="10374085" cy="4254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สี่เหลี่ยมมุมมน 13"/>
          <p:cNvSpPr/>
          <p:nvPr/>
        </p:nvSpPr>
        <p:spPr>
          <a:xfrm>
            <a:off x="10922000" y="3225800"/>
            <a:ext cx="708025" cy="218916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rgbClr val="C00000"/>
              </a:solidFill>
            </a:endParaRPr>
          </a:p>
        </p:txBody>
      </p:sp>
      <p:sp>
        <p:nvSpPr>
          <p:cNvPr id="23568" name="กล่องข้อความ 14"/>
          <p:cNvSpPr txBox="1">
            <a:spLocks noChangeArrowheads="1"/>
          </p:cNvSpPr>
          <p:nvPr/>
        </p:nvSpPr>
        <p:spPr bwMode="auto">
          <a:xfrm>
            <a:off x="8413750" y="6488113"/>
            <a:ext cx="2508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800" b="1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3175" y="0"/>
            <a:ext cx="12188825" cy="892175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160338" y="152400"/>
            <a:ext cx="102314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อัตราตายของผู้ป่วยโรคหลอดเลือดสมอง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(น้อยกว่าร้อยละ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7)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556" name="กล่องข้อความ 22"/>
          <p:cNvSpPr txBox="1">
            <a:spLocks noChangeArrowheads="1"/>
          </p:cNvSpPr>
          <p:nvPr/>
        </p:nvSpPr>
        <p:spPr bwMode="auto">
          <a:xfrm>
            <a:off x="3989388" y="936625"/>
            <a:ext cx="5129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ระบุอัตราตายของผู้ป่วยโรคหลอดเลือดสมอง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978275" y="762000"/>
            <a:ext cx="4749800" cy="66516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312863" y="0"/>
            <a:ext cx="8874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15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10702319" y="6488113"/>
            <a:ext cx="12763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3560" name="รูปภาพ 1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4972050"/>
            <a:ext cx="1074738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สี่เหลี่ยมผืนผ้ามุมมน 19"/>
          <p:cNvSpPr/>
          <p:nvPr/>
        </p:nvSpPr>
        <p:spPr>
          <a:xfrm>
            <a:off x="250702" y="876490"/>
            <a:ext cx="3152633" cy="58089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9187793" y="2396358"/>
            <a:ext cx="708025" cy="306590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rgbClr val="C00000"/>
              </a:solidFill>
            </a:endParaRPr>
          </a:p>
        </p:txBody>
      </p:sp>
      <p:sp>
        <p:nvSpPr>
          <p:cNvPr id="23568" name="กล่องข้อความ 14"/>
          <p:cNvSpPr txBox="1">
            <a:spLocks noChangeArrowheads="1"/>
          </p:cNvSpPr>
          <p:nvPr/>
        </p:nvSpPr>
        <p:spPr bwMode="auto">
          <a:xfrm>
            <a:off x="8413750" y="6488113"/>
            <a:ext cx="2140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5" name="แผนภูมิ 14"/>
          <p:cNvGraphicFramePr/>
          <p:nvPr/>
        </p:nvGraphicFramePr>
        <p:xfrm>
          <a:off x="2662621" y="1507943"/>
          <a:ext cx="7253889" cy="4766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580995" y="6252938"/>
            <a:ext cx="1355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รายจังหวัด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9" name="ตัวเชื่อมต่อตรง 18"/>
          <p:cNvCxnSpPr/>
          <p:nvPr/>
        </p:nvCxnSpPr>
        <p:spPr>
          <a:xfrm flipV="1">
            <a:off x="2579427" y="4148919"/>
            <a:ext cx="8065827" cy="136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12211050" cy="819150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33338" y="66675"/>
            <a:ext cx="119967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ตัวชี้วัดที่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อัตราตายจากโรคหลอดเลือดหัวใจ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(ไม่เกิน 28 ต่อแสนประชากร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644650" y="0"/>
            <a:ext cx="8874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18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10269538" y="6488113"/>
            <a:ext cx="20558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ทะเบียนราษฎร์  </a:t>
            </a: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900" y="5788025"/>
            <a:ext cx="1403350" cy="1069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สี่เหลี่ยมผืนผ้ามุมมน 19"/>
          <p:cNvSpPr/>
          <p:nvPr/>
        </p:nvSpPr>
        <p:spPr>
          <a:xfrm>
            <a:off x="639719" y="896341"/>
            <a:ext cx="3220872" cy="53115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graphicFrame>
        <p:nvGraphicFramePr>
          <p:cNvPr id="26634" name="วัตถุ 12"/>
          <p:cNvGraphicFramePr>
            <a:graphicFrameLocks noChangeAspect="1"/>
          </p:cNvGraphicFramePr>
          <p:nvPr/>
        </p:nvGraphicFramePr>
        <p:xfrm>
          <a:off x="1487488" y="5418138"/>
          <a:ext cx="9799637" cy="1077912"/>
        </p:xfrm>
        <a:graphic>
          <a:graphicData uri="http://schemas.openxmlformats.org/presentationml/2006/ole">
            <p:oleObj spid="_x0000_s26634" name="แผ่นงาน" r:id="rId4" imgW="6867566" imgH="752575" progId="Excel.Sheet.12">
              <p:embed/>
            </p:oleObj>
          </a:graphicData>
        </a:graphic>
      </p:graphicFrame>
      <p:sp>
        <p:nvSpPr>
          <p:cNvPr id="13" name="สี่เหลี่ยมผืนผ้ามุมมน 12"/>
          <p:cNvSpPr/>
          <p:nvPr/>
        </p:nvSpPr>
        <p:spPr>
          <a:xfrm>
            <a:off x="9666288" y="1690688"/>
            <a:ext cx="733425" cy="340201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6636" name="กล่องข้อความ 13"/>
          <p:cNvSpPr txBox="1">
            <a:spLocks noChangeArrowheads="1"/>
          </p:cNvSpPr>
          <p:nvPr/>
        </p:nvSpPr>
        <p:spPr bwMode="auto">
          <a:xfrm>
            <a:off x="7985125" y="6508750"/>
            <a:ext cx="2508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800" b="1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5" name="แผนภูมิ 14"/>
          <p:cNvGraphicFramePr>
            <a:graphicFrameLocks/>
          </p:cNvGraphicFramePr>
          <p:nvPr/>
        </p:nvGraphicFramePr>
        <p:xfrm>
          <a:off x="993228" y="1495784"/>
          <a:ext cx="10225635" cy="402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638" name="กล่องข้อความ 2"/>
          <p:cNvSpPr txBox="1">
            <a:spLocks noChangeArrowheads="1"/>
          </p:cNvSpPr>
          <p:nvPr/>
        </p:nvSpPr>
        <p:spPr bwMode="auto">
          <a:xfrm>
            <a:off x="6032500" y="4918075"/>
            <a:ext cx="96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/>
              <a:t>เขตสุขภาพ</a:t>
            </a:r>
          </a:p>
        </p:txBody>
      </p:sp>
      <p:sp>
        <p:nvSpPr>
          <p:cNvPr id="26639" name="TextBox 16"/>
          <p:cNvSpPr txBox="1">
            <a:spLocks noChangeArrowheads="1"/>
          </p:cNvSpPr>
          <p:nvPr/>
        </p:nvSpPr>
        <p:spPr bwMode="auto">
          <a:xfrm>
            <a:off x="457200" y="2049463"/>
            <a:ext cx="625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/>
              <a:t>จำนวน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12211050" cy="819150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33338" y="66675"/>
            <a:ext cx="119967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ตัวชี้วัดที่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อัตราตายจากโรคหลอดเลือดหัวใจ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(ไม่เกิน 28 ต่อแสนประชากร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644650" y="0"/>
            <a:ext cx="8874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18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10269538" y="6488113"/>
            <a:ext cx="20558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ทะเบียนราษฎร์  </a:t>
            </a: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00" y="5788025"/>
            <a:ext cx="1403350" cy="1069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สี่เหลี่ยมผืนผ้ามุมมน 19"/>
          <p:cNvSpPr/>
          <p:nvPr/>
        </p:nvSpPr>
        <p:spPr>
          <a:xfrm>
            <a:off x="639719" y="896341"/>
            <a:ext cx="3220872" cy="53115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8420812" y="2305543"/>
            <a:ext cx="733425" cy="340201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6636" name="กล่องข้อความ 13"/>
          <p:cNvSpPr txBox="1">
            <a:spLocks noChangeArrowheads="1"/>
          </p:cNvSpPr>
          <p:nvPr/>
        </p:nvSpPr>
        <p:spPr bwMode="auto">
          <a:xfrm>
            <a:off x="7985125" y="6508750"/>
            <a:ext cx="2332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8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4" name="แผนภูมิ 13"/>
          <p:cNvGraphicFramePr/>
          <p:nvPr/>
        </p:nvGraphicFramePr>
        <p:xfrm>
          <a:off x="2095062" y="1665596"/>
          <a:ext cx="7238124" cy="486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44967" y="6363294"/>
            <a:ext cx="1355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รายจังหวัด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1897040" y="2074460"/>
            <a:ext cx="807947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ตัวเชื่อมต่อตรง 2"/>
          <p:cNvCxnSpPr/>
          <p:nvPr/>
        </p:nvCxnSpPr>
        <p:spPr>
          <a:xfrm>
            <a:off x="1246188" y="3060700"/>
            <a:ext cx="99123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สี่เหลี่ยมผืนผ้า 9"/>
          <p:cNvSpPr/>
          <p:nvPr/>
        </p:nvSpPr>
        <p:spPr>
          <a:xfrm>
            <a:off x="-19050" y="0"/>
            <a:ext cx="12211050" cy="771525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84138" y="9525"/>
            <a:ext cx="119967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ตัวชี้วัดที่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ร้อยละของผู้ป่วย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CKD 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ที่มีอัตราการลดลงของ</a:t>
            </a: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eGFR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&lt;4ml/min/1.73m2/yr </a:t>
            </a:r>
            <a:r>
              <a:rPr lang="th-TH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u="sng" dirty="0">
                <a:solidFill>
                  <a:srgbClr val="FFC000"/>
                </a:solidFill>
              </a:rPr>
              <a:t>&gt;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65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2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677" name="กล่องข้อความ 22"/>
          <p:cNvSpPr txBox="1">
            <a:spLocks noChangeArrowheads="1"/>
          </p:cNvSpPr>
          <p:nvPr/>
        </p:nvSpPr>
        <p:spPr bwMode="auto">
          <a:xfrm>
            <a:off x="3659188" y="920750"/>
            <a:ext cx="89011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ระบุร้อยละของผู้ป่วย </a:t>
            </a:r>
            <a:r>
              <a:rPr lang="en-US" altLang="th-TH" b="1">
                <a:latin typeface="TH SarabunPSK" pitchFamily="34" charset="-34"/>
                <a:cs typeface="TH SarabunPSK" pitchFamily="34" charset="-34"/>
              </a:rPr>
              <a:t>CKD </a:t>
            </a:r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ที่มีอัตราการลดลงของ</a:t>
            </a:r>
            <a:r>
              <a:rPr lang="en-US" altLang="th-TH" b="1">
                <a:latin typeface="TH SarabunPSK" pitchFamily="34" charset="-34"/>
                <a:cs typeface="TH SarabunPSK" pitchFamily="34" charset="-34"/>
              </a:rPr>
              <a:t>eGFR&lt;4ml/min/1.73m2/yr</a:t>
            </a:r>
            <a:endParaRPr lang="th-TH" altLang="th-TH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467100" y="903288"/>
            <a:ext cx="8543925" cy="59372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246188" y="0"/>
            <a:ext cx="8874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680" name="TextBox 13"/>
          <p:cNvSpPr txBox="1">
            <a:spLocks noChangeArrowheads="1"/>
          </p:cNvSpPr>
          <p:nvPr/>
        </p:nvSpPr>
        <p:spPr bwMode="auto">
          <a:xfrm>
            <a:off x="474663" y="2900363"/>
            <a:ext cx="771525" cy="40005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solidFill>
                  <a:srgbClr val="FFC000"/>
                </a:solidFill>
              </a:rPr>
              <a:t>&gt;</a:t>
            </a:r>
            <a:r>
              <a:rPr lang="en-US" sz="2000" dirty="0">
                <a:solidFill>
                  <a:srgbClr val="FFC000"/>
                </a:solidFill>
              </a:rPr>
              <a:t> 65</a:t>
            </a:r>
            <a:endParaRPr lang="th-TH" sz="2000" u="sng" dirty="0">
              <a:solidFill>
                <a:srgbClr val="FFC000"/>
              </a:solidFill>
            </a:endParaRPr>
          </a:p>
        </p:txBody>
      </p:sp>
      <p:sp>
        <p:nvSpPr>
          <p:cNvPr id="28681" name="TextBox 14"/>
          <p:cNvSpPr txBox="1">
            <a:spLocks noChangeArrowheads="1"/>
          </p:cNvSpPr>
          <p:nvPr/>
        </p:nvSpPr>
        <p:spPr bwMode="auto">
          <a:xfrm>
            <a:off x="7659688" y="6457950"/>
            <a:ext cx="4532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000" b="1"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ระบบ 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HDC 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กสธ. (ข้อมูล ต.ค. – ธ.ค.59) ณ 22 ม.ค. 60</a:t>
            </a:r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191068" y="961299"/>
            <a:ext cx="3220872" cy="53115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graphicFrame>
        <p:nvGraphicFramePr>
          <p:cNvPr id="11" name="แผนภูมิ 10"/>
          <p:cNvGraphicFramePr>
            <a:graphicFrameLocks/>
          </p:cNvGraphicFramePr>
          <p:nvPr/>
        </p:nvGraphicFramePr>
        <p:xfrm>
          <a:off x="1246187" y="1696279"/>
          <a:ext cx="9806125" cy="369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686" name="วัตถุ 13"/>
          <p:cNvGraphicFramePr>
            <a:graphicFrameLocks noChangeAspect="1"/>
          </p:cNvGraphicFramePr>
          <p:nvPr/>
        </p:nvGraphicFramePr>
        <p:xfrm>
          <a:off x="1677988" y="5430838"/>
          <a:ext cx="9136062" cy="603250"/>
        </p:xfrm>
        <a:graphic>
          <a:graphicData uri="http://schemas.openxmlformats.org/presentationml/2006/ole">
            <p:oleObj spid="_x0000_s28686" name="เวิร์กชีต" r:id="rId4" imgW="6867566" imgH="504776" progId="Excel.Sheet.12">
              <p:embed/>
            </p:oleObj>
          </a:graphicData>
        </a:graphic>
      </p:graphicFrame>
      <p:sp>
        <p:nvSpPr>
          <p:cNvPr id="13" name="สี่เหลี่ยมผืนผ้ามุมมน 12"/>
          <p:cNvSpPr/>
          <p:nvPr/>
        </p:nvSpPr>
        <p:spPr>
          <a:xfrm>
            <a:off x="10240963" y="2620963"/>
            <a:ext cx="627062" cy="25304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-19050" y="0"/>
            <a:ext cx="12211050" cy="771525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84138" y="9525"/>
            <a:ext cx="119967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ตัวชี้วัดที่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ร้อยละของผู้ป่วย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CKD 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ที่มีอัตราการลดลงของ</a:t>
            </a: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eGFR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&lt;4ml/min/1.73m2/yr </a:t>
            </a:r>
            <a:r>
              <a:rPr lang="th-TH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u="sng" dirty="0">
                <a:solidFill>
                  <a:srgbClr val="FFC000"/>
                </a:solidFill>
              </a:rPr>
              <a:t>&gt;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65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2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677" name="กล่องข้อความ 22"/>
          <p:cNvSpPr txBox="1">
            <a:spLocks noChangeArrowheads="1"/>
          </p:cNvSpPr>
          <p:nvPr/>
        </p:nvSpPr>
        <p:spPr bwMode="auto">
          <a:xfrm>
            <a:off x="3659188" y="920750"/>
            <a:ext cx="89011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ระบุร้อยละของผู้ป่วย </a:t>
            </a:r>
            <a:r>
              <a:rPr lang="en-US" altLang="th-TH" b="1">
                <a:latin typeface="TH SarabunPSK" pitchFamily="34" charset="-34"/>
                <a:cs typeface="TH SarabunPSK" pitchFamily="34" charset="-34"/>
              </a:rPr>
              <a:t>CKD </a:t>
            </a:r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ที่มีอัตราการลดลงของ</a:t>
            </a:r>
            <a:r>
              <a:rPr lang="en-US" altLang="th-TH" b="1">
                <a:latin typeface="TH SarabunPSK" pitchFamily="34" charset="-34"/>
                <a:cs typeface="TH SarabunPSK" pitchFamily="34" charset="-34"/>
              </a:rPr>
              <a:t>eGFR&lt;4ml/min/1.73m2/yr</a:t>
            </a:r>
            <a:endParaRPr lang="th-TH" altLang="th-TH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467100" y="903288"/>
            <a:ext cx="8543925" cy="59372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246188" y="0"/>
            <a:ext cx="8874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191068" y="961299"/>
            <a:ext cx="3220872" cy="53115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9310797" y="2967804"/>
            <a:ext cx="627062" cy="272354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graphicFrame>
        <p:nvGraphicFramePr>
          <p:cNvPr id="14" name="แผนภูมิ 13"/>
          <p:cNvGraphicFramePr/>
          <p:nvPr/>
        </p:nvGraphicFramePr>
        <p:xfrm>
          <a:off x="2725684" y="1618301"/>
          <a:ext cx="7411544" cy="4845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กล่องข้อความ 10"/>
          <p:cNvSpPr txBox="1"/>
          <p:nvPr/>
        </p:nvSpPr>
        <p:spPr>
          <a:xfrm>
            <a:off x="10702319" y="6488113"/>
            <a:ext cx="12763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8429516" y="6488113"/>
            <a:ext cx="22926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22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มกราคม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53961" y="6205639"/>
            <a:ext cx="1355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รายจังหวัด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0" name="ตัวเชื่อมต่อตรง 19"/>
          <p:cNvCxnSpPr/>
          <p:nvPr/>
        </p:nvCxnSpPr>
        <p:spPr>
          <a:xfrm>
            <a:off x="2442949" y="3425587"/>
            <a:ext cx="807947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1675666" y="3227909"/>
            <a:ext cx="771525" cy="40005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solidFill>
                  <a:srgbClr val="FFC000"/>
                </a:solidFill>
              </a:rPr>
              <a:t>&gt;</a:t>
            </a:r>
            <a:r>
              <a:rPr lang="en-US" sz="2000" dirty="0">
                <a:solidFill>
                  <a:srgbClr val="FFC000"/>
                </a:solidFill>
              </a:rPr>
              <a:t> 65</a:t>
            </a:r>
            <a:endParaRPr lang="th-TH" sz="2000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0" y="-19050"/>
            <a:ext cx="12211050" cy="1198563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103188" y="15875"/>
            <a:ext cx="119967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ร้อยละของโรงพยาบาลสังกัดกระทรวงสาธารณสุขมีคุณภาพมาตรฐานผ่าน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การรับรอง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HA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ขั้น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724" name="กล่องข้อความ 22"/>
          <p:cNvSpPr txBox="1">
            <a:spLocks noChangeArrowheads="1"/>
          </p:cNvSpPr>
          <p:nvPr/>
        </p:nvSpPr>
        <p:spPr bwMode="auto">
          <a:xfrm>
            <a:off x="3562350" y="1271588"/>
            <a:ext cx="84978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h-TH" altLang="th-TH" sz="2400" b="1">
                <a:latin typeface="TH SarabunPSK" pitchFamily="34" charset="-34"/>
                <a:cs typeface="TH SarabunPSK" pitchFamily="34" charset="-34"/>
              </a:rPr>
              <a:t>1.    มีกลการสนับสนุนมาตรฐานคุณภาพในระดับกรม เขตสุขภาพ จังหวัด ร้อยละ</a:t>
            </a:r>
            <a:r>
              <a:rPr lang="en-US" altLang="th-TH" sz="2400" b="1">
                <a:latin typeface="TH SarabunPSK" pitchFamily="34" charset="-34"/>
                <a:cs typeface="TH SarabunPSK" pitchFamily="34" charset="-34"/>
              </a:rPr>
              <a:t> 100</a:t>
            </a:r>
          </a:p>
          <a:p>
            <a:pPr eaLnBrk="1" hangingPunct="1"/>
            <a:r>
              <a:rPr lang="en-US" altLang="th-TH" sz="2400" b="1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altLang="th-TH" sz="2400" b="1">
                <a:latin typeface="TH SarabunPSK" pitchFamily="34" charset="-34"/>
                <a:cs typeface="TH SarabunPSK" pitchFamily="34" charset="-34"/>
              </a:rPr>
              <a:t>   มี สสจ.เป็นกลไกหลักระดับจังหวัดในการวางแผน สนับสนุนขับเคลื่อน การดำเนินงานคุณภาพ </a:t>
            </a:r>
          </a:p>
          <a:p>
            <a:pPr eaLnBrk="1" hangingPunct="1"/>
            <a:r>
              <a:rPr lang="th-TH" altLang="th-TH" sz="2400" b="1">
                <a:latin typeface="TH SarabunPSK" pitchFamily="34" charset="-34"/>
                <a:cs typeface="TH SarabunPSK" pitchFamily="34" charset="-34"/>
              </a:rPr>
              <a:t>      มาตรฐานในโรงพยาบาลทุกระดับ ร้อยละ </a:t>
            </a:r>
            <a:r>
              <a:rPr lang="en-US" altLang="th-TH" sz="2400" b="1">
                <a:latin typeface="TH SarabunPSK" pitchFamily="34" charset="-34"/>
                <a:cs typeface="TH SarabunPSK" pitchFamily="34" charset="-34"/>
              </a:rPr>
              <a:t>100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494088" y="1236663"/>
            <a:ext cx="8447087" cy="119062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385888" y="-3175"/>
            <a:ext cx="8874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22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10829925" y="6542088"/>
            <a:ext cx="13620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สบรส.</a:t>
            </a:r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70842" y="1284414"/>
            <a:ext cx="3357349" cy="618998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pic>
        <p:nvPicPr>
          <p:cNvPr id="30731" name="วัตถุ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8" y="2541588"/>
            <a:ext cx="10983912" cy="4079875"/>
          </a:xfrm>
          <a:prstGeom prst="rect">
            <a:avLst/>
          </a:prstGeom>
          <a:noFill/>
        </p:spPr>
      </p:pic>
      <p:sp>
        <p:nvSpPr>
          <p:cNvPr id="30732" name="กล่องข้อความ 7"/>
          <p:cNvSpPr txBox="1">
            <a:spLocks noChangeArrowheads="1"/>
          </p:cNvSpPr>
          <p:nvPr/>
        </p:nvSpPr>
        <p:spPr bwMode="auto">
          <a:xfrm>
            <a:off x="1181100" y="1941513"/>
            <a:ext cx="1387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 b="1"/>
              <a:t>รพช.</a:t>
            </a:r>
          </a:p>
        </p:txBody>
      </p:sp>
      <p:sp>
        <p:nvSpPr>
          <p:cNvPr id="13" name="วงรี 12"/>
          <p:cNvSpPr/>
          <p:nvPr/>
        </p:nvSpPr>
        <p:spPr>
          <a:xfrm>
            <a:off x="9802813" y="6378576"/>
            <a:ext cx="850900" cy="24323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0736" name="กล่องข้อความ 13"/>
          <p:cNvSpPr txBox="1">
            <a:spLocks noChangeArrowheads="1"/>
          </p:cNvSpPr>
          <p:nvPr/>
        </p:nvSpPr>
        <p:spPr bwMode="auto">
          <a:xfrm>
            <a:off x="8145463" y="6551613"/>
            <a:ext cx="2508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800" b="1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497724" y="4162095"/>
            <a:ext cx="1213945" cy="5990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รพ.บางบัวทอง 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737419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123" name="กล่องข้อความ 25"/>
          <p:cNvSpPr txBox="1">
            <a:spLocks noChangeArrowheads="1"/>
          </p:cNvSpPr>
          <p:nvPr/>
        </p:nvSpPr>
        <p:spPr bwMode="auto">
          <a:xfrm>
            <a:off x="7021513" y="3433763"/>
            <a:ext cx="460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th-TH" altLang="th-TH">
              <a:latin typeface="Calibri" pitchFamily="34" charset="0"/>
              <a:cs typeface="Cordia New" pitchFamily="34" charset="-34"/>
            </a:endParaRPr>
          </a:p>
        </p:txBody>
      </p:sp>
      <p:pic>
        <p:nvPicPr>
          <p:cNvPr id="46" name="รูปภาพ 4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892463">
            <a:off x="390471" y="2371508"/>
            <a:ext cx="1763968" cy="2035519"/>
          </a:xfrm>
          <a:prstGeom prst="rect">
            <a:avLst/>
          </a:prstGeom>
          <a:effectLst>
            <a:outerShdw blurRad="50800" dist="88900" dir="264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กล่องข้อความ 1"/>
          <p:cNvSpPr txBox="1"/>
          <p:nvPr/>
        </p:nvSpPr>
        <p:spPr>
          <a:xfrm>
            <a:off x="589152" y="2770535"/>
            <a:ext cx="1156086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มีทั้งหมด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28</a:t>
            </a:r>
            <a:r>
              <a:rPr lang="th-TH" dirty="0" smtClean="0">
                <a:latin typeface="+mn-lt"/>
                <a:cs typeface="+mn-cs"/>
              </a:rPr>
              <a:t> </a:t>
            </a:r>
            <a:endParaRPr lang="th-TH" dirty="0"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ตัวชี้วัด</a:t>
            </a:r>
          </a:p>
        </p:txBody>
      </p:sp>
      <p:pic>
        <p:nvPicPr>
          <p:cNvPr id="50" name="รูปภาพ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914704">
            <a:off x="78041" y="2417861"/>
            <a:ext cx="2151936" cy="2124503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กล่องข้อความ 8"/>
          <p:cNvSpPr txBox="1"/>
          <p:nvPr/>
        </p:nvSpPr>
        <p:spPr>
          <a:xfrm>
            <a:off x="368300" y="122238"/>
            <a:ext cx="113823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การดําเนินงานตามคํารับรองการปฏิบัติราชการฯ </a:t>
            </a:r>
            <a:r>
              <a:rPr lang="th-TH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ประจําปี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พ.ศ. 2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560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2538248" y="1068816"/>
            <a:ext cx="9459312" cy="528385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ละของเด็กอายุ 0-5 ปี มีพัฒนาการ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สมวัย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อัตราการคลอดมีชีพในหญิงอายุ 15-19 ปี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ร้อยละตำบลที่มีระบบส่งเสริมสุขภาพดูแลผู้สูงอายุ ผู้พิการ และผู้ด้อยโอกาส และการดูแลระยะยาวในชุมชน (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Long Term Care)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ผ่าน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เกณฑ์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ร้อยละของจังหวัดมีศูนย์ปฏิบัติการภาวะฉุกเฉิน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(EOC)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และทีมตระหนักรู้สถานการณ์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(SAT)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ที่สามารถปฏิบัติงานได้จริง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ร้อยละของตำบลจัดการสุขภาพในการเฝ้าระวัง ป้องกันแก้ไขปัญหาโรคพยาธิใบไม้ตับและมะเร็งท่อน้ำดี</a:t>
            </a: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(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เขตสุขภาพที่ 1, 6, 7, 8,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9,10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อัตราความสำเร็จการรักษาผู้ป่วยวัณโรครายใหม่และกลับมาเป็นซ้ำ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อัตราการเสียชีวิตจากการจมน้ำของเด็กอายุน้อยกว่า 15 ปี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8.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อัตราการเสียชีวิตจากการบาดเจ็บทางถนน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9.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อัตราผู้ป่วยความดันโลหิตสูงและ/หรือเบาหวานรายใหม่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10.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ร้อยละของผู้ป่วย</a:t>
            </a:r>
            <a:r>
              <a:rPr lang="th-TH" sz="20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ที่หยุดเสพต่อเนื่อง 3 เดือน หลังจำหน่ายจากการบำบัดรักษาตามเกณฑ์กำหนด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11.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ร้อยละของโรงพยาบาลที่พัฒนาอนามัยสิ่งแวดล้อมได้ตามเกณฑ์ (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Green &amp; Clean Hospital)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12.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ร้อยละของพื้นที่ที่มีคลินิกหมอครอบครัว 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(Primary Care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Cluster)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0" y="-19050"/>
            <a:ext cx="12211050" cy="1198563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103188" y="15875"/>
            <a:ext cx="119967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ร้อยละของโรงพยาบาลสังกัดกระทรวงสาธารณสุขมีคุณภาพมาตรฐานผ่าน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การรับรอง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HA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ขั้น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821" name="กล่องข้อความ 22"/>
          <p:cNvSpPr txBox="1">
            <a:spLocks noChangeArrowheads="1"/>
          </p:cNvSpPr>
          <p:nvPr/>
        </p:nvSpPr>
        <p:spPr bwMode="auto">
          <a:xfrm>
            <a:off x="3562350" y="1271588"/>
            <a:ext cx="8629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buFontTx/>
              <a:buAutoNum type="arabicPeriod"/>
              <a:defRPr/>
            </a:pPr>
            <a:r>
              <a:rPr lang="th-TH" altLang="th-TH" sz="2400" b="1" dirty="0">
                <a:latin typeface="TH SarabunPSK" pitchFamily="34" charset="-34"/>
                <a:cs typeface="TH SarabunPSK" pitchFamily="34" charset="-34"/>
              </a:rPr>
              <a:t>มีกลการสนับสนุนมาตรฐานคุณภาพในระดับกรม เขตสุขภาพ จังหวัด ร้อยละ</a:t>
            </a:r>
            <a:r>
              <a:rPr lang="en-US" altLang="th-TH" sz="2400" b="1" dirty="0">
                <a:latin typeface="TH SarabunPSK" pitchFamily="34" charset="-34"/>
                <a:cs typeface="TH SarabunPSK" pitchFamily="34" charset="-34"/>
              </a:rPr>
              <a:t> 100</a:t>
            </a:r>
          </a:p>
          <a:p>
            <a:pPr marL="457200" indent="-457200" eaLnBrk="1" hangingPunct="1">
              <a:buFontTx/>
              <a:buAutoNum type="arabicPeriod" startAt="2"/>
              <a:defRPr/>
            </a:pPr>
            <a:r>
              <a:rPr lang="th-TH" altLang="th-TH" sz="2400" b="1" dirty="0"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th-TH" altLang="th-TH" sz="2400" b="1" dirty="0" err="1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altLang="th-TH" sz="2400" b="1" dirty="0">
                <a:latin typeface="TH SarabunPSK" pitchFamily="34" charset="-34"/>
                <a:cs typeface="TH SarabunPSK" pitchFamily="34" charset="-34"/>
              </a:rPr>
              <a:t>.เป็นกลไกหลักระดับจังหวัดในการวางแผน สนับสนุนขับเคลื่อน การดำเนินงานคุณภาพมาตรฐานในโรงพยาบาลทุกระดับ ร้อยละ </a:t>
            </a:r>
            <a:r>
              <a:rPr lang="en-US" altLang="th-TH" sz="2400" b="1" dirty="0">
                <a:latin typeface="TH SarabunPSK" pitchFamily="34" charset="-34"/>
                <a:cs typeface="TH SarabunPSK" pitchFamily="34" charset="-34"/>
              </a:rPr>
              <a:t>100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494088" y="1236663"/>
            <a:ext cx="8447087" cy="119062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385888" y="-3175"/>
            <a:ext cx="8874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22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10829925" y="6488113"/>
            <a:ext cx="13620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สบรส.</a:t>
            </a:r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212886" y="1240765"/>
            <a:ext cx="3357349" cy="618998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graphicFrame>
        <p:nvGraphicFramePr>
          <p:cNvPr id="31755" name="วัตถุ 6"/>
          <p:cNvGraphicFramePr>
            <a:graphicFrameLocks noChangeAspect="1"/>
          </p:cNvGraphicFramePr>
          <p:nvPr/>
        </p:nvGraphicFramePr>
        <p:xfrm>
          <a:off x="862013" y="2444750"/>
          <a:ext cx="10939462" cy="4159250"/>
        </p:xfrm>
        <a:graphic>
          <a:graphicData uri="http://schemas.openxmlformats.org/presentationml/2006/ole">
            <p:oleObj spid="_x0000_s31755" name="เวิร์กชีต" r:id="rId3" imgW="5734084" imgH="3333680" progId="Excel.Sheet.12">
              <p:embed/>
            </p:oleObj>
          </a:graphicData>
        </a:graphic>
      </p:graphicFrame>
      <p:sp>
        <p:nvSpPr>
          <p:cNvPr id="31756" name="กล่องข้อความ 12"/>
          <p:cNvSpPr txBox="1">
            <a:spLocks noChangeArrowheads="1"/>
          </p:cNvSpPr>
          <p:nvPr/>
        </p:nvSpPr>
        <p:spPr bwMode="auto">
          <a:xfrm>
            <a:off x="1201738" y="1900238"/>
            <a:ext cx="17160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 b="1"/>
              <a:t>รพศ./รพท.</a:t>
            </a:r>
          </a:p>
        </p:txBody>
      </p:sp>
      <p:sp>
        <p:nvSpPr>
          <p:cNvPr id="31757" name="กล่องข้อความ 13"/>
          <p:cNvSpPr txBox="1">
            <a:spLocks noChangeArrowheads="1"/>
          </p:cNvSpPr>
          <p:nvPr/>
        </p:nvSpPr>
        <p:spPr bwMode="auto">
          <a:xfrm>
            <a:off x="8531225" y="6516688"/>
            <a:ext cx="2509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800" b="1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วงรี 1"/>
          <p:cNvSpPr/>
          <p:nvPr/>
        </p:nvSpPr>
        <p:spPr>
          <a:xfrm>
            <a:off x="9670942" y="6323308"/>
            <a:ext cx="898902" cy="280692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431179" y="1815548"/>
            <a:ext cx="3350004" cy="1865070"/>
          </a:xfrm>
          <a:prstGeom prst="roundRect">
            <a:avLst/>
          </a:prstGeom>
          <a:solidFill>
            <a:srgbClr val="FFCCFF"/>
          </a:solidFill>
          <a:ln>
            <a:solidFill>
              <a:srgbClr val="FFCC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47663"/>
            <a:ext cx="12211050" cy="706437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355600" y="468313"/>
            <a:ext cx="107156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ร้อยละของหน่วยบริการที่ประสบภาวะวิกฤติทางการเงิน</a:t>
            </a:r>
          </a:p>
        </p:txBody>
      </p:sp>
      <p:sp>
        <p:nvSpPr>
          <p:cNvPr id="37895" name="กล่องข้อความ 22"/>
          <p:cNvSpPr txBox="1">
            <a:spLocks noChangeArrowheads="1"/>
          </p:cNvSpPr>
          <p:nvPr/>
        </p:nvSpPr>
        <p:spPr bwMode="auto">
          <a:xfrm>
            <a:off x="4151313" y="1152525"/>
            <a:ext cx="231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h-TH" altLang="th-TH" b="1">
                <a:latin typeface="TH SarabunPSK" pitchFamily="34" charset="-34"/>
                <a:cs typeface="TH SarabunPSK" pitchFamily="34" charset="-34"/>
              </a:rPr>
              <a:t> น้อยกว่าร้อยละ ๘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4137025" y="1162050"/>
            <a:ext cx="2159000" cy="52546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1622425" y="395288"/>
            <a:ext cx="9032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28 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898" name="แผนภูมิ 8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899" name="กล่องข้อความ 10"/>
          <p:cNvSpPr txBox="1">
            <a:spLocks noChangeArrowheads="1"/>
          </p:cNvSpPr>
          <p:nvPr/>
        </p:nvSpPr>
        <p:spPr bwMode="auto">
          <a:xfrm>
            <a:off x="9047163" y="6488113"/>
            <a:ext cx="3163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h-TH" sz="1800" b="1">
                <a:solidFill>
                  <a:srgbClr val="7D5008"/>
                </a:solidFill>
                <a:latin typeface="TH SarabunPSK" pitchFamily="34" charset="-34"/>
                <a:cs typeface="TH SarabunPSK" pitchFamily="34" charset="-34"/>
              </a:rPr>
              <a:t>แหล่งที่มา</a:t>
            </a:r>
            <a:r>
              <a:rPr lang="en-US" sz="1800" b="1">
                <a:solidFill>
                  <a:srgbClr val="7D5008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>
                <a:solidFill>
                  <a:srgbClr val="7D5008"/>
                </a:solidFill>
                <a:latin typeface="TH SarabunPSK" pitchFamily="34" charset="-34"/>
                <a:cs typeface="TH SarabunPSK" pitchFamily="34" charset="-34"/>
              </a:rPr>
              <a:t>กลุ่มประกันสุขภาพ ณ 1 ก.พ. 2560</a:t>
            </a:r>
          </a:p>
        </p:txBody>
      </p:sp>
      <p:sp>
        <p:nvSpPr>
          <p:cNvPr id="13" name="สี่เหลี่ยมผืนผ้ามุมมน 19"/>
          <p:cNvSpPr/>
          <p:nvPr/>
        </p:nvSpPr>
        <p:spPr>
          <a:xfrm>
            <a:off x="840142" y="1135294"/>
            <a:ext cx="3220872" cy="53115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093788" y="1831975"/>
          <a:ext cx="6923087" cy="4495806"/>
        </p:xfrm>
        <a:graphic>
          <a:graphicData uri="http://schemas.openxmlformats.org/drawingml/2006/table">
            <a:tbl>
              <a:tblPr/>
              <a:tblGrid>
                <a:gridCol w="801673"/>
                <a:gridCol w="1042178"/>
                <a:gridCol w="2787300"/>
                <a:gridCol w="2291936"/>
              </a:tblGrid>
              <a:tr h="2978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หน่วยบริการ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สาเหตุ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ดอนพุด (รพช.), 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วังม่วง (รพช.)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รายงานแล้ว (6/2/60)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ราชบุรี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บ้านคา (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รพช.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กาฬสินธ์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คำม่วง (รพช.)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รายงานแล้ว (6/2/60)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หนองคาย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โพธิ์ตาก (รพช.)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302980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พังงา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ทับปุด (รพช.)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</a:tr>
              <a:tr h="321387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พังงา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ท้ายเหมืองชัยพัฒน์ (รพช.)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</a:tr>
              <a:tr h="29780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สงขลา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ระโนด (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รพช.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</a:tbl>
          </a:graphicData>
        </a:graphic>
      </p:graphicFrame>
      <p:sp>
        <p:nvSpPr>
          <p:cNvPr id="14" name="วงรี 13"/>
          <p:cNvSpPr/>
          <p:nvPr/>
        </p:nvSpPr>
        <p:spPr>
          <a:xfrm>
            <a:off x="8524237" y="2946401"/>
            <a:ext cx="3163888" cy="578677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7988" name="กล่องข้อความ 14"/>
          <p:cNvSpPr txBox="1">
            <a:spLocks noChangeArrowheads="1"/>
          </p:cNvSpPr>
          <p:nvPr/>
        </p:nvSpPr>
        <p:spPr bwMode="auto">
          <a:xfrm>
            <a:off x="6662738" y="6488113"/>
            <a:ext cx="2508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800" b="1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8431213" y="1925638"/>
            <a:ext cx="33496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โรงพยาบาลทั้งหมด 945 แห่ง</a:t>
            </a:r>
          </a:p>
          <a:p>
            <a:pPr algn="ctr"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ประสบภาวะวิกฤติทางการเงินจำนวน 8 แห่ง</a:t>
            </a:r>
          </a:p>
          <a:p>
            <a:pPr algn="ctr">
              <a:defRPr/>
            </a:pPr>
            <a:endParaRPr lang="th-T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th-TH" sz="1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คิดเป็นร้อยละ 0.85</a:t>
            </a:r>
          </a:p>
          <a:p>
            <a:pPr algn="ctr">
              <a:defRPr/>
            </a:pPr>
            <a:endParaRPr lang="th-TH" sz="1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รูปภาพ 1"/>
          <p:cNvSpPr>
            <a:spLocks noChangeAspect="1"/>
          </p:cNvSpPr>
          <p:nvPr/>
        </p:nvSpPr>
        <p:spPr bwMode="auto">
          <a:xfrm>
            <a:off x="3687763" y="428625"/>
            <a:ext cx="51958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8915" name="TextBox 6"/>
          <p:cNvSpPr txBox="1">
            <a:spLocks noChangeArrowheads="1"/>
          </p:cNvSpPr>
          <p:nvPr/>
        </p:nvSpPr>
        <p:spPr bwMode="auto">
          <a:xfrm>
            <a:off x="2530475" y="33338"/>
            <a:ext cx="75104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h-TH" sz="9600" b="1" dirty="0" smtClean="0">
                <a:latin typeface="Courier New" pitchFamily="49" charset="0"/>
                <a:cs typeface="TH Kodchasal" pitchFamily="2" charset="-34"/>
              </a:rPr>
              <a:t>ขอบคุณ</a:t>
            </a:r>
            <a:endParaRPr lang="th-TH" sz="9600" b="1" dirty="0">
              <a:latin typeface="Courier New" pitchFamily="49" charset="0"/>
              <a:cs typeface="TH Kodchasal" pitchFamily="2" charset="-34"/>
            </a:endParaRPr>
          </a:p>
        </p:txBody>
      </p:sp>
      <p:sp>
        <p:nvSpPr>
          <p:cNvPr id="38916" name="TextBox 6"/>
          <p:cNvSpPr txBox="1">
            <a:spLocks noChangeArrowheads="1"/>
          </p:cNvSpPr>
          <p:nvPr/>
        </p:nvSpPr>
        <p:spPr bwMode="auto">
          <a:xfrm>
            <a:off x="5264150" y="5165725"/>
            <a:ext cx="533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6000" b="1"/>
              <a:t>3</a:t>
            </a:r>
          </a:p>
        </p:txBody>
      </p:sp>
      <p:sp>
        <p:nvSpPr>
          <p:cNvPr id="38917" name="TextBox 7"/>
          <p:cNvSpPr txBox="1">
            <a:spLocks noChangeArrowheads="1"/>
          </p:cNvSpPr>
          <p:nvPr/>
        </p:nvSpPr>
        <p:spPr bwMode="auto">
          <a:xfrm>
            <a:off x="6129338" y="5180013"/>
            <a:ext cx="62547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6000" b="1"/>
              <a:t>6</a:t>
            </a:r>
          </a:p>
        </p:txBody>
      </p:sp>
      <p:sp>
        <p:nvSpPr>
          <p:cNvPr id="38918" name="TextBox 8"/>
          <p:cNvSpPr txBox="1">
            <a:spLocks noChangeArrowheads="1"/>
          </p:cNvSpPr>
          <p:nvPr/>
        </p:nvSpPr>
        <p:spPr bwMode="auto">
          <a:xfrm>
            <a:off x="7075488" y="5210175"/>
            <a:ext cx="587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6000" b="1"/>
              <a:t>9</a:t>
            </a:r>
          </a:p>
        </p:txBody>
      </p:sp>
      <p:sp>
        <p:nvSpPr>
          <p:cNvPr id="38919" name="TextBox 9"/>
          <p:cNvSpPr txBox="1">
            <a:spLocks noChangeArrowheads="1"/>
          </p:cNvSpPr>
          <p:nvPr/>
        </p:nvSpPr>
        <p:spPr bwMode="auto">
          <a:xfrm>
            <a:off x="7739063" y="5210175"/>
            <a:ext cx="7048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6000" b="1"/>
              <a:t>12</a:t>
            </a:r>
          </a:p>
        </p:txBody>
      </p:sp>
      <p:pic>
        <p:nvPicPr>
          <p:cNvPr id="38920" name="รูปภาพ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6188" y="1206500"/>
            <a:ext cx="7688262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TextBox 11"/>
          <p:cNvSpPr txBox="1">
            <a:spLocks noChangeArrowheads="1"/>
          </p:cNvSpPr>
          <p:nvPr/>
        </p:nvSpPr>
        <p:spPr bwMode="auto">
          <a:xfrm>
            <a:off x="11113" y="6070600"/>
            <a:ext cx="12192000" cy="6477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ประชาชนสุขภาพดี เจ้าหน้าที่มีความสุข ระบบสุขภาพยั่งยืน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737419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123" name="กล่องข้อความ 25"/>
          <p:cNvSpPr txBox="1">
            <a:spLocks noChangeArrowheads="1"/>
          </p:cNvSpPr>
          <p:nvPr/>
        </p:nvSpPr>
        <p:spPr bwMode="auto">
          <a:xfrm>
            <a:off x="7021513" y="3433763"/>
            <a:ext cx="460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th-TH" altLang="th-TH">
              <a:latin typeface="Calibri" pitchFamily="34" charset="0"/>
              <a:cs typeface="Cordia New" pitchFamily="34" charset="-34"/>
            </a:endParaRPr>
          </a:p>
        </p:txBody>
      </p:sp>
      <p:pic>
        <p:nvPicPr>
          <p:cNvPr id="46" name="รูปภาพ 4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892463">
            <a:off x="390471" y="2371508"/>
            <a:ext cx="1763968" cy="2035519"/>
          </a:xfrm>
          <a:prstGeom prst="rect">
            <a:avLst/>
          </a:prstGeom>
          <a:effectLst>
            <a:outerShdw blurRad="50800" dist="88900" dir="264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กล่องข้อความ 1"/>
          <p:cNvSpPr txBox="1"/>
          <p:nvPr/>
        </p:nvSpPr>
        <p:spPr>
          <a:xfrm>
            <a:off x="589152" y="2770535"/>
            <a:ext cx="1156086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มีทั้งหมด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28</a:t>
            </a:r>
            <a:r>
              <a:rPr lang="th-TH" dirty="0" smtClean="0">
                <a:latin typeface="+mn-lt"/>
                <a:cs typeface="+mn-cs"/>
              </a:rPr>
              <a:t> </a:t>
            </a:r>
            <a:endParaRPr lang="th-TH" dirty="0"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ตัวชี้วัด</a:t>
            </a:r>
          </a:p>
        </p:txBody>
      </p:sp>
      <p:pic>
        <p:nvPicPr>
          <p:cNvPr id="50" name="รูปภาพ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914704">
            <a:off x="78041" y="2417861"/>
            <a:ext cx="2151936" cy="2124503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กล่องข้อความ 8"/>
          <p:cNvSpPr txBox="1"/>
          <p:nvPr/>
        </p:nvSpPr>
        <p:spPr>
          <a:xfrm>
            <a:off x="368300" y="122238"/>
            <a:ext cx="113823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การดําเนินงานตามคํารับรองการปฏิบัติราชการฯ </a:t>
            </a:r>
            <a:r>
              <a:rPr lang="th-TH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ประจําปี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พ.ศ. 2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560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2538248" y="1020689"/>
            <a:ext cx="9459312" cy="55896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13.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ร้อยละของผู้ป่วยโรคเบาหวานและโรคความดันโลหิตสูงที่ควบคุมได้</a:t>
            </a:r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14.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ร้อยละของผู้ป่วยเบาหวาน ความดันโลหิตสูง ที่ขึ้นทะเบียนได้รับการประเมินโอกาสเสี่ยงต่อโรคหัวใจและหลอดเลือด (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CVD Risk)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15.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อัตราตายของ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ผู้ป่วยโรค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หลอดเลือด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สมอง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16.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โรงพยาบาลที่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ใช้ยาอย่างสมเหตุผล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(RDU)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17.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อัตราการฆ่าตัวตายสำเร็จ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18.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อัตราตายจากโรคหลอดเลือดหัวใจ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19.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อัตราตายจากโรคมะเร็งตับ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20.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ร้อยละของผู้ป่วย 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CKD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ที่มีอัตราการลดลงของ</a:t>
            </a:r>
            <a:r>
              <a:rPr lang="en-US" sz="20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eGFR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&lt;4ml/min/1.73m2/yr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21.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ร้อยละของโรงพยาบาล 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F2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ขึ้นไปที่มีระบบ 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ECS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คุณภาพ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22.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ร้อยละของโรงพยาบาลสังกัดกระทรวงสาธารณสุขมีคุณภาพมาตรฐานผ่านการรับรอง 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HA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ขั้น 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23.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 รพ.สต. ในแต่ละอำเภอที่ผ่านเกณฑ์ระดับการพัฒนาคุณภาพ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24.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ร้อยละของเขตสุขภาพที่มีการบริหารจัดการระบบการผลิตและพัฒนากำลังคนได้ตามเกณฑ์เป้าหมายที่กำหนด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25.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ร้อยละของหน่วยงานที่มีการนำดัชนีความสุขของคนทำงาน (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Happy Work Life Index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และนำ 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Core Value “MOPH”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ไปใช้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26.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ร้อยละของการจัดซื้อร่วมของยาเวชภัณฑ์ที่มิใช่ยา วัสดุวิทยาศาสตร์และวัสดุทันตก</a:t>
            </a:r>
            <a:r>
              <a:rPr lang="th-TH" sz="20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รรม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27.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ร้อยละของจังหวัดและหน่วยบริการที่ผ่านเกณฑ์คุณภาพข้อมูล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28.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ร้อยละของหน่วยบริการที่ประสบภาวะวิกฤติทาง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การเงิน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737419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123" name="กล่องข้อความ 25"/>
          <p:cNvSpPr txBox="1">
            <a:spLocks noChangeArrowheads="1"/>
          </p:cNvSpPr>
          <p:nvPr/>
        </p:nvSpPr>
        <p:spPr bwMode="auto">
          <a:xfrm>
            <a:off x="7021513" y="3433763"/>
            <a:ext cx="460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th-TH" altLang="th-TH">
              <a:latin typeface="Calibri" pitchFamily="34" charset="0"/>
              <a:cs typeface="Cordia New" pitchFamily="34" charset="-34"/>
            </a:endParaRPr>
          </a:p>
        </p:txBody>
      </p:sp>
      <p:pic>
        <p:nvPicPr>
          <p:cNvPr id="46" name="รูปภาพ 4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892463">
            <a:off x="662519" y="1374789"/>
            <a:ext cx="1930687" cy="2227903"/>
          </a:xfrm>
          <a:prstGeom prst="rect">
            <a:avLst/>
          </a:prstGeom>
          <a:effectLst>
            <a:outerShdw blurRad="50800" dist="88900" dir="264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กล่องข้อความ 1"/>
          <p:cNvSpPr txBox="1"/>
          <p:nvPr/>
        </p:nvSpPr>
        <p:spPr>
          <a:xfrm>
            <a:off x="523469" y="2013792"/>
            <a:ext cx="19832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ไม่ผ่านเกณฑ์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</a:t>
            </a:r>
            <a:r>
              <a:rPr lang="th-TH" sz="2400" dirty="0" smtClean="0">
                <a:latin typeface="+mn-lt"/>
                <a:cs typeface="+mn-cs"/>
              </a:rPr>
              <a:t> </a:t>
            </a:r>
            <a:endParaRPr lang="th-TH" sz="2400" dirty="0"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ตัวชี้วัด</a:t>
            </a:r>
          </a:p>
        </p:txBody>
      </p:sp>
      <p:pic>
        <p:nvPicPr>
          <p:cNvPr id="50" name="รูปภาพ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914704">
            <a:off x="373055" y="1442770"/>
            <a:ext cx="2291817" cy="2262601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กล่องข้อความ 8"/>
          <p:cNvSpPr txBox="1"/>
          <p:nvPr/>
        </p:nvSpPr>
        <p:spPr>
          <a:xfrm>
            <a:off x="368300" y="122238"/>
            <a:ext cx="113823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การดําเนินงานตามคํารับรองการปฏิบัติราชการฯ </a:t>
            </a:r>
            <a:r>
              <a:rPr lang="th-TH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ประจําปี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พ.ศ. 2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560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3026991" y="1068816"/>
            <a:ext cx="8513380" cy="317210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8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อัตราการเสียชีวิตจากการบาดเจ็บทางถนน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9 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อัตราผู้ป่วยความดันโลหิตสูงและ/หรือเบาหวานรายใหม่</a:t>
            </a:r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13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ร้อยละของผู้ป่วยโรคเบาหวานและโรคความดันโลหิตสูงที่ควบคุมได้</a:t>
            </a:r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15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อัตราตายของผู้ป่วยโรคหลอดเลือดสมอง</a:t>
            </a: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18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อัตราตายจากโรคหลอดเลือดหัวใจ</a:t>
            </a: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20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ร้อยละของผู้ป่วย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CKD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ที่มีอัตราการลดลงของ</a:t>
            </a:r>
            <a:r>
              <a:rPr lang="en-US" sz="20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eGFR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&lt;4ml/min/1.73m2/yr</a:t>
            </a: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22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ร้อยละของโรงพยาบาลสังกัดกระทรวงสาธารณสุขมีคุณภาพมาตรฐานผ่านการรับรอง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HA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ขั้น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</a:t>
            </a: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28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ร้อยละของหน่วยบริการที่ประสบภาวะวิกฤติทางการเงิน</a:t>
            </a:r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892463">
            <a:off x="801861" y="4214238"/>
            <a:ext cx="1948443" cy="2248393"/>
          </a:xfrm>
          <a:prstGeom prst="rect">
            <a:avLst/>
          </a:prstGeom>
          <a:effectLst>
            <a:outerShdw blurRad="50800" dist="88900" dir="264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กล่องข้อความ 1"/>
          <p:cNvSpPr txBox="1"/>
          <p:nvPr/>
        </p:nvSpPr>
        <p:spPr>
          <a:xfrm>
            <a:off x="565515" y="5082818"/>
            <a:ext cx="220922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ไม่อยู่ในพื้นที่เป้าหมาย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r>
              <a:rPr lang="th-TH" sz="2000" dirty="0" smtClean="0">
                <a:latin typeface="+mn-lt"/>
                <a:cs typeface="+mn-cs"/>
              </a:rPr>
              <a:t> </a:t>
            </a:r>
            <a:endParaRPr lang="th-TH" sz="2000" dirty="0"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ตัวชี้วัด</a:t>
            </a:r>
          </a:p>
        </p:txBody>
      </p:sp>
      <p:pic>
        <p:nvPicPr>
          <p:cNvPr id="13" name="รูปภาพ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914704">
            <a:off x="472024" y="4259016"/>
            <a:ext cx="2322582" cy="2292975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สี่เหลี่ยมมุมมน 16"/>
          <p:cNvSpPr/>
          <p:nvPr/>
        </p:nvSpPr>
        <p:spPr>
          <a:xfrm>
            <a:off x="3053256" y="4658099"/>
            <a:ext cx="8513380" cy="171117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ร้อยละของตำบลจัดการสุขภาพในการเฝ้าระวัง ป้องกันแก้ไขปัญหาโรคพยาธิใบไม้ตับและมะเร็งท่อน้ำดี</a:t>
            </a:r>
            <a:r>
              <a:rPr lang="th-TH" sz="2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    (เขตสุขภาพที่ 1, 6, 7, 8, 9,10)</a:t>
            </a:r>
          </a:p>
          <a:p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 </a:t>
            </a:r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19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อัตราตายจากโรคมะเร็งตับ (เขตสุขภาพที่ 1, 6, 7, 8, 9,10)</a:t>
            </a:r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3175" y="33338"/>
            <a:ext cx="12211050" cy="711200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0" y="96838"/>
            <a:ext cx="112696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ตัวชี้วัดที่   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อัตราการเสียชีวิตจากการบาดเจ็บทางถนน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(ไม่เกิน 18 ต่อแสนประชากร)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1535113" y="0"/>
            <a:ext cx="5365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10015538" y="6411913"/>
            <a:ext cx="19129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ทะเบียนราษฎร์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54738"/>
            <a:ext cx="2427288" cy="7032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สี่เหลี่ยมผืนผ้ามุมมน 19"/>
          <p:cNvSpPr/>
          <p:nvPr/>
        </p:nvSpPr>
        <p:spPr>
          <a:xfrm>
            <a:off x="265825" y="864854"/>
            <a:ext cx="3417887" cy="500062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6" name="สี่เหลี่ยมผืนผ้ามุมมน 19"/>
          <p:cNvSpPr/>
          <p:nvPr/>
        </p:nvSpPr>
        <p:spPr>
          <a:xfrm>
            <a:off x="3990894" y="864854"/>
            <a:ext cx="4346876" cy="500062"/>
          </a:xfrm>
          <a:prstGeom prst="round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จำนวนไม่เกิน </a:t>
            </a:r>
            <a:r>
              <a:rPr lang="en-US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2,977 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คน</a:t>
            </a:r>
          </a:p>
        </p:txBody>
      </p:sp>
      <p:graphicFrame>
        <p:nvGraphicFramePr>
          <p:cNvPr id="14" name="แผนภูมิ 13"/>
          <p:cNvGraphicFramePr>
            <a:graphicFrameLocks/>
          </p:cNvGraphicFramePr>
          <p:nvPr/>
        </p:nvGraphicFramePr>
        <p:xfrm>
          <a:off x="1091821" y="1746913"/>
          <a:ext cx="10536072" cy="363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326" name="วัตถุ 10"/>
          <p:cNvGraphicFramePr>
            <a:graphicFrameLocks noChangeAspect="1"/>
          </p:cNvGraphicFramePr>
          <p:nvPr/>
        </p:nvGraphicFramePr>
        <p:xfrm>
          <a:off x="1976438" y="5407025"/>
          <a:ext cx="8980487" cy="941388"/>
        </p:xfrm>
        <a:graphic>
          <a:graphicData uri="http://schemas.openxmlformats.org/presentationml/2006/ole">
            <p:oleObj spid="_x0000_s13326" name="เวิร์กชีต" r:id="rId5" imgW="7677118" imgH="895370" progId="Excel.Sheet.12">
              <p:embed/>
            </p:oleObj>
          </a:graphicData>
        </a:graphic>
      </p:graphicFrame>
      <p:sp>
        <p:nvSpPr>
          <p:cNvPr id="17" name="สี่เหลี่ยมผืนผ้ามุมมน 16"/>
          <p:cNvSpPr/>
          <p:nvPr/>
        </p:nvSpPr>
        <p:spPr>
          <a:xfrm>
            <a:off x="9988550" y="1787525"/>
            <a:ext cx="696913" cy="307181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3328" name="กล่องข้อความ 12"/>
          <p:cNvSpPr txBox="1">
            <a:spLocks noChangeArrowheads="1"/>
          </p:cNvSpPr>
          <p:nvPr/>
        </p:nvSpPr>
        <p:spPr bwMode="auto">
          <a:xfrm>
            <a:off x="7658100" y="6418263"/>
            <a:ext cx="2509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800" b="1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3175" y="1806"/>
            <a:ext cx="12211050" cy="711200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0" y="96838"/>
            <a:ext cx="112696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ตัวชี้วัดที่   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อัตราการเสียชีวิตจากการบาดเจ็บทางถนน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(ไม่เกิน 18 ต่อแสนประชากร)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1566645" y="-31532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</a:t>
            </a:r>
            <a:endParaRPr lang="th-TH" sz="48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10015538" y="6411913"/>
            <a:ext cx="19129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ทะเบียนราษฎร์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4738"/>
            <a:ext cx="2427288" cy="7032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สี่เหลี่ยมผืนผ้ามุมมน 19"/>
          <p:cNvSpPr/>
          <p:nvPr/>
        </p:nvSpPr>
        <p:spPr>
          <a:xfrm>
            <a:off x="265825" y="817556"/>
            <a:ext cx="2493141" cy="39638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6" name="สี่เหลี่ยมผืนผ้ามุมมน 19"/>
          <p:cNvSpPr/>
          <p:nvPr/>
        </p:nvSpPr>
        <p:spPr>
          <a:xfrm>
            <a:off x="3029198" y="801789"/>
            <a:ext cx="2882871" cy="427919"/>
          </a:xfrm>
          <a:prstGeom prst="round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จำนวนไม่เกิน </a:t>
            </a:r>
            <a:r>
              <a:rPr lang="en-US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2,977 </a:t>
            </a:r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คน</a:t>
            </a:r>
          </a:p>
        </p:txBody>
      </p:sp>
      <p:sp>
        <p:nvSpPr>
          <p:cNvPr id="13328" name="กล่องข้อความ 12"/>
          <p:cNvSpPr txBox="1">
            <a:spLocks noChangeArrowheads="1"/>
          </p:cNvSpPr>
          <p:nvPr/>
        </p:nvSpPr>
        <p:spPr bwMode="auto">
          <a:xfrm>
            <a:off x="7658100" y="6418263"/>
            <a:ext cx="2332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8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3" name="แผนภูมิ 12"/>
          <p:cNvGraphicFramePr/>
          <p:nvPr/>
        </p:nvGraphicFramePr>
        <p:xfrm>
          <a:off x="2047765" y="1003445"/>
          <a:ext cx="8767380" cy="5854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4" name="ตัวเชื่อมต่อตรง 13"/>
          <p:cNvCxnSpPr/>
          <p:nvPr/>
        </p:nvCxnSpPr>
        <p:spPr>
          <a:xfrm>
            <a:off x="1924027" y="1788735"/>
            <a:ext cx="909161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391323" y="5920274"/>
            <a:ext cx="7078977" cy="546653"/>
          </a:xfrm>
          <a:prstGeom prst="round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19050" y="4763"/>
            <a:ext cx="12211050" cy="668337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dirty="0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65088" y="87313"/>
            <a:ext cx="120427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อัตราผู้ป่วยความดันโลหิตสูง </a:t>
            </a:r>
            <a:r>
              <a:rPr lang="th-TH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(ลดลง 2.5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ต่อปี ) </a:t>
            </a: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และ/หรือเบาหวานรายใหม่ </a:t>
            </a:r>
            <a:r>
              <a:rPr lang="th-TH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(ลดลงร้อยละ5.0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ต่อปี)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1168400" y="-34925"/>
            <a:ext cx="5365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320" name="กล่องข้อความ 11"/>
          <p:cNvSpPr txBox="1">
            <a:spLocks noChangeArrowheads="1"/>
          </p:cNvSpPr>
          <p:nvPr/>
        </p:nvSpPr>
        <p:spPr bwMode="auto">
          <a:xfrm>
            <a:off x="882650" y="1531938"/>
            <a:ext cx="10642600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defRPr/>
            </a:pPr>
            <a:r>
              <a:rPr lang="th-TH" altLang="th-TH" sz="3200" b="1" dirty="0">
                <a:latin typeface="TH SarabunPSK" pitchFamily="34" charset="-34"/>
                <a:cs typeface="TH SarabunPSK" pitchFamily="34" charset="-34"/>
              </a:rPr>
              <a:t>1. แผนการรณรงค์ สื่อสารสาธารณะ เช่น การส่งเสริม การรับประทานผัก ผลไม้  </a:t>
            </a:r>
          </a:p>
          <a:p>
            <a:pPr marL="514350" indent="-514350" eaLnBrk="1" hangingPunct="1">
              <a:defRPr/>
            </a:pPr>
            <a:r>
              <a:rPr lang="th-TH" altLang="th-TH" sz="3200" b="1" dirty="0">
                <a:latin typeface="TH SarabunPSK" pitchFamily="34" charset="-34"/>
                <a:cs typeface="TH SarabunPSK" pitchFamily="34" charset="-34"/>
              </a:rPr>
              <a:t>    ลดเค็ม/หวาน ออกกำลังกาย การจัดการอารมณ์ วันเบาหวานโลก วันความดันโลหิตสูงโลก</a:t>
            </a:r>
          </a:p>
          <a:p>
            <a:pPr eaLnBrk="1" hangingPunct="1">
              <a:defRPr/>
            </a:pPr>
            <a:endParaRPr lang="th-TH" altLang="th-TH" sz="600" b="1" dirty="0"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defRPr/>
            </a:pPr>
            <a:r>
              <a:rPr lang="en-US" altLang="th-TH" sz="3200" b="1" dirty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altLang="th-TH" sz="3200" b="1" dirty="0">
                <a:latin typeface="TH SarabunPSK" pitchFamily="34" charset="-34"/>
                <a:cs typeface="TH SarabunPSK" pitchFamily="34" charset="-34"/>
              </a:rPr>
              <a:t>คัดกรอง </a:t>
            </a:r>
            <a:r>
              <a:rPr lang="en-US" altLang="th-TH" sz="3200" b="1" dirty="0">
                <a:latin typeface="TH SarabunPSK" pitchFamily="34" charset="-34"/>
                <a:cs typeface="TH SarabunPSK" pitchFamily="34" charset="-34"/>
              </a:rPr>
              <a:t>DM, HT </a:t>
            </a:r>
            <a:r>
              <a:rPr lang="th-TH" altLang="th-TH" sz="3200" b="1" dirty="0">
                <a:latin typeface="TH SarabunPSK" pitchFamily="34" charset="-34"/>
                <a:cs typeface="TH SarabunPSK" pitchFamily="34" charset="-34"/>
              </a:rPr>
              <a:t>อายุ 35 ปีขึ้นไป พร้อมทั้งประเมินความเสี่ยงด้วยวาจาและให้คำปรึกษา</a:t>
            </a:r>
          </a:p>
          <a:p>
            <a:pPr eaLnBrk="1" hangingPunct="1">
              <a:defRPr/>
            </a:pPr>
            <a:r>
              <a:rPr lang="th-TH" altLang="th-TH" sz="3200" b="1" dirty="0">
                <a:latin typeface="TH SarabunPSK" pitchFamily="34" charset="-34"/>
                <a:cs typeface="TH SarabunPSK" pitchFamily="34" charset="-34"/>
              </a:rPr>
              <a:t>     ลดเสี่ยง ≥ ร้อยละ 50 </a:t>
            </a:r>
          </a:p>
          <a:p>
            <a:pPr eaLnBrk="1" hangingPunct="1">
              <a:defRPr/>
            </a:pPr>
            <a:endParaRPr lang="th-TH" altLang="th-TH" sz="700" b="1" dirty="0"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defRPr/>
            </a:pPr>
            <a:r>
              <a:rPr lang="en-US" altLang="th-TH" sz="3200" b="1" dirty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altLang="th-TH" sz="3200" b="1" dirty="0">
                <a:latin typeface="TH SarabunPSK" pitchFamily="34" charset="-34"/>
                <a:cs typeface="TH SarabunPSK" pitchFamily="34" charset="-34"/>
              </a:rPr>
              <a:t>สนับสนุนเครื่องมือ</a:t>
            </a:r>
          </a:p>
          <a:p>
            <a:pPr eaLnBrk="1" hangingPunct="1">
              <a:defRPr/>
            </a:pPr>
            <a:r>
              <a:rPr lang="en-US" altLang="th-TH" sz="3200" b="1" dirty="0">
                <a:latin typeface="TH SarabunPSK" pitchFamily="34" charset="-34"/>
                <a:cs typeface="TH SarabunPSK" pitchFamily="34" charset="-34"/>
              </a:rPr>
              <a:t>             -</a:t>
            </a:r>
            <a:r>
              <a:rPr lang="th-TH" altLang="th-TH" sz="3200" b="1" dirty="0">
                <a:latin typeface="TH SarabunPSK" pitchFamily="34" charset="-34"/>
                <a:cs typeface="TH SarabunPSK" pitchFamily="34" charset="-34"/>
              </a:rPr>
              <a:t> ชุดมาตรฐานการบริการป้องกันควบคุมโรค </a:t>
            </a:r>
            <a:r>
              <a:rPr lang="en-US" altLang="th-TH" sz="3200" b="1" dirty="0">
                <a:latin typeface="TH SarabunPSK" pitchFamily="34" charset="-34"/>
                <a:cs typeface="TH SarabunPSK" pitchFamily="34" charset="-34"/>
              </a:rPr>
              <a:t>DM,HT</a:t>
            </a:r>
          </a:p>
          <a:p>
            <a:pPr eaLnBrk="1" hangingPunct="1">
              <a:defRPr/>
            </a:pPr>
            <a:r>
              <a:rPr lang="en-US" altLang="th-TH" sz="3200" b="1" dirty="0">
                <a:latin typeface="TH SarabunPSK" pitchFamily="34" charset="-34"/>
                <a:cs typeface="TH SarabunPSK" pitchFamily="34" charset="-34"/>
              </a:rPr>
              <a:t>             -</a:t>
            </a:r>
            <a:r>
              <a:rPr lang="th-TH" altLang="th-TH" sz="3200" b="1" dirty="0">
                <a:latin typeface="TH SarabunPSK" pitchFamily="34" charset="-34"/>
                <a:cs typeface="TH SarabunPSK" pitchFamily="34" charset="-34"/>
              </a:rPr>
              <a:t> คู่มือการประเมินคุณภาพ </a:t>
            </a:r>
            <a:r>
              <a:rPr lang="en-US" altLang="th-TH" sz="3200" b="1" dirty="0">
                <a:latin typeface="TH SarabunPSK" pitchFamily="34" charset="-34"/>
                <a:cs typeface="TH SarabunPSK" pitchFamily="34" charset="-34"/>
              </a:rPr>
              <a:t>NCD Clinic Plus </a:t>
            </a:r>
            <a:r>
              <a:rPr lang="th-TH" altLang="th-TH" sz="3200" b="1" dirty="0">
                <a:latin typeface="TH SarabunPSK" pitchFamily="34" charset="-34"/>
                <a:cs typeface="TH SarabunPSK" pitchFamily="34" charset="-34"/>
              </a:rPr>
              <a:t>ปี 2560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701675" y="1376363"/>
            <a:ext cx="10909300" cy="389413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10726738" y="6488113"/>
            <a:ext cx="13287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HDC 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6" name="รูปภาพ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05988" y="3708400"/>
            <a:ext cx="1749425" cy="1428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สี่เหลี่ยมผืนผ้ามุมมน 19"/>
          <p:cNvSpPr/>
          <p:nvPr/>
        </p:nvSpPr>
        <p:spPr>
          <a:xfrm>
            <a:off x="1043393" y="795806"/>
            <a:ext cx="3417887" cy="424131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7" name="สี่เหลี่ยมผืนผ้ามุมมน 19"/>
          <p:cNvSpPr/>
          <p:nvPr/>
        </p:nvSpPr>
        <p:spPr>
          <a:xfrm>
            <a:off x="4184970" y="5344536"/>
            <a:ext cx="3417887" cy="500062"/>
          </a:xfrm>
          <a:prstGeom prst="round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</a:t>
            </a: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4354" name="กล่องข้อความ 18"/>
          <p:cNvSpPr txBox="1">
            <a:spLocks noChangeArrowheads="1"/>
          </p:cNvSpPr>
          <p:nvPr/>
        </p:nvSpPr>
        <p:spPr bwMode="auto">
          <a:xfrm>
            <a:off x="8218488" y="6518275"/>
            <a:ext cx="2508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800" b="1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355" name="กล่องข้อความ 2"/>
          <p:cNvSpPr txBox="1">
            <a:spLocks noChangeArrowheads="1"/>
          </p:cNvSpPr>
          <p:nvPr/>
        </p:nvSpPr>
        <p:spPr bwMode="auto">
          <a:xfrm>
            <a:off x="2573338" y="5930900"/>
            <a:ext cx="694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b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ทุกเขตสุขภาพดำเนินการผ่านครบทุกขั้นตอนครบทุกเขต ร้อยละ </a:t>
            </a:r>
            <a:r>
              <a:rPr lang="en-US" altLang="th-TH" b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100</a:t>
            </a:r>
            <a:endParaRPr lang="th-TH" altLang="th-TH" b="1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ตัวเชื่อมต่อตรง 3"/>
          <p:cNvCxnSpPr/>
          <p:nvPr/>
        </p:nvCxnSpPr>
        <p:spPr>
          <a:xfrm>
            <a:off x="992188" y="3432175"/>
            <a:ext cx="53276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สี่เหลี่ยมผืนผ้า 9"/>
          <p:cNvSpPr/>
          <p:nvPr/>
        </p:nvSpPr>
        <p:spPr>
          <a:xfrm>
            <a:off x="-19050" y="4763"/>
            <a:ext cx="12211050" cy="612775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dirty="0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65088" y="33338"/>
            <a:ext cx="120427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ตัวชี้วัดที่   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อัตราผู้ป่วยความดันโลหิตสูงรายใหม่</a:t>
            </a:r>
            <a:endParaRPr lang="th-TH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1919288" y="-104775"/>
            <a:ext cx="5365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10863263" y="6488113"/>
            <a:ext cx="127631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HDC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มุมมน 19"/>
          <p:cNvSpPr/>
          <p:nvPr/>
        </p:nvSpPr>
        <p:spPr>
          <a:xfrm>
            <a:off x="18844" y="791029"/>
            <a:ext cx="3417887" cy="424131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4" name="สี่เหลี่ยมผืนผ้ามุมมน 19"/>
          <p:cNvSpPr/>
          <p:nvPr/>
        </p:nvSpPr>
        <p:spPr>
          <a:xfrm>
            <a:off x="3716557" y="750355"/>
            <a:ext cx="3417887" cy="424131"/>
          </a:xfrm>
          <a:prstGeom prst="round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คัดกรอง  ≥ ร้อยละ </a:t>
            </a:r>
            <a:r>
              <a:rPr lang="en-US" sz="3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50</a:t>
            </a:r>
            <a:endParaRPr lang="th-TH" sz="3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421" name="กล่องข้อความ 14"/>
          <p:cNvSpPr txBox="1">
            <a:spLocks noChangeArrowheads="1"/>
          </p:cNvSpPr>
          <p:nvPr/>
        </p:nvSpPr>
        <p:spPr bwMode="auto">
          <a:xfrm>
            <a:off x="8477250" y="6488113"/>
            <a:ext cx="24192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 smtClean="0">
                <a:latin typeface="TH SarabunPSK" pitchFamily="34" charset="-34"/>
                <a:cs typeface="TH SarabunPSK" pitchFamily="34" charset="-34"/>
              </a:rPr>
              <a:t>21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5" name="แผนภูมิ 14"/>
          <p:cNvGraphicFramePr>
            <a:graphicFrameLocks/>
          </p:cNvGraphicFramePr>
          <p:nvPr/>
        </p:nvGraphicFramePr>
        <p:xfrm>
          <a:off x="293689" y="1705016"/>
          <a:ext cx="6065215" cy="395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แผนภูมิ 16"/>
          <p:cNvGraphicFramePr/>
          <p:nvPr/>
        </p:nvGraphicFramePr>
        <p:xfrm>
          <a:off x="5794704" y="1034979"/>
          <a:ext cx="6187090" cy="4782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033642" y="5912068"/>
            <a:ext cx="867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รายจังหวัด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3430808" y="6005676"/>
            <a:ext cx="4846090" cy="41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2000" b="1" dirty="0"/>
              <a:t>ร้อยละของการคัดกรอง</a:t>
            </a:r>
          </a:p>
        </p:txBody>
      </p:sp>
      <p:sp>
        <p:nvSpPr>
          <p:cNvPr id="25" name="กล่องข้อความ 12"/>
          <p:cNvSpPr txBox="1"/>
          <p:nvPr/>
        </p:nvSpPr>
        <p:spPr>
          <a:xfrm>
            <a:off x="2675705" y="6482864"/>
            <a:ext cx="127631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HDC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กล่องข้อความ 14"/>
          <p:cNvSpPr txBox="1">
            <a:spLocks noChangeArrowheads="1"/>
          </p:cNvSpPr>
          <p:nvPr/>
        </p:nvSpPr>
        <p:spPr bwMode="auto">
          <a:xfrm>
            <a:off x="289692" y="6482864"/>
            <a:ext cx="24192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6" name="ตัวเชื่อมต่อตรง 15"/>
          <p:cNvCxnSpPr/>
          <p:nvPr/>
        </p:nvCxnSpPr>
        <p:spPr>
          <a:xfrm>
            <a:off x="6387152" y="3138984"/>
            <a:ext cx="5609230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ตัวเชื่อมต่อตรง 3"/>
          <p:cNvCxnSpPr/>
          <p:nvPr/>
        </p:nvCxnSpPr>
        <p:spPr>
          <a:xfrm>
            <a:off x="850900" y="3543300"/>
            <a:ext cx="55022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สี่เหลี่ยมผืนผ้า 9"/>
          <p:cNvSpPr/>
          <p:nvPr/>
        </p:nvSpPr>
        <p:spPr>
          <a:xfrm>
            <a:off x="-19050" y="4763"/>
            <a:ext cx="12211050" cy="682625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dirty="0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65088" y="33338"/>
            <a:ext cx="120427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ตัวชี้วัดที่       อัตราผู้ป่วยเบาหวานรายใหม่</a:t>
            </a:r>
            <a:endParaRPr lang="th-TH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1804988" y="0"/>
            <a:ext cx="5365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</a:t>
            </a:r>
            <a:endParaRPr lang="th-TH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10863263" y="6488113"/>
            <a:ext cx="13287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HDC 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มุมมน 19"/>
          <p:cNvSpPr/>
          <p:nvPr/>
        </p:nvSpPr>
        <p:spPr>
          <a:xfrm>
            <a:off x="329623" y="811167"/>
            <a:ext cx="3417887" cy="424131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3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6398" name="กล่องข้อความ 13"/>
          <p:cNvSpPr txBox="1">
            <a:spLocks noChangeArrowheads="1"/>
          </p:cNvSpPr>
          <p:nvPr/>
        </p:nvSpPr>
        <p:spPr bwMode="auto">
          <a:xfrm>
            <a:off x="8277225" y="6494463"/>
            <a:ext cx="2509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4" name="แผนภูมิ 13"/>
          <p:cNvGraphicFramePr>
            <a:graphicFrameLocks/>
          </p:cNvGraphicFramePr>
          <p:nvPr/>
        </p:nvGraphicFramePr>
        <p:xfrm>
          <a:off x="293915" y="2188767"/>
          <a:ext cx="6137086" cy="3481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สี่เหลี่ยมผืนผ้ามุมมน 19"/>
          <p:cNvSpPr/>
          <p:nvPr/>
        </p:nvSpPr>
        <p:spPr>
          <a:xfrm>
            <a:off x="3933606" y="797418"/>
            <a:ext cx="3417887" cy="424131"/>
          </a:xfrm>
          <a:prstGeom prst="round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คัดกรอง  ≥ ร้อยละ </a:t>
            </a:r>
            <a:r>
              <a:rPr lang="en-US" sz="3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50</a:t>
            </a:r>
            <a:endParaRPr lang="th-TH" sz="3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406" name="TextBox 15"/>
          <p:cNvSpPr txBox="1">
            <a:spLocks noChangeArrowheads="1"/>
          </p:cNvSpPr>
          <p:nvPr/>
        </p:nvSpPr>
        <p:spPr bwMode="auto">
          <a:xfrm>
            <a:off x="2919851" y="6016516"/>
            <a:ext cx="6030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 dirty="0"/>
              <a:t>ร้อยละของการคัดกรอง</a:t>
            </a:r>
          </a:p>
        </p:txBody>
      </p:sp>
      <p:graphicFrame>
        <p:nvGraphicFramePr>
          <p:cNvPr id="20" name="แผนภูมิ 19"/>
          <p:cNvGraphicFramePr/>
          <p:nvPr/>
        </p:nvGraphicFramePr>
        <p:xfrm>
          <a:off x="6498896" y="1555239"/>
          <a:ext cx="5419835" cy="4309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ตัวเชื่อมต่อตรง 14"/>
          <p:cNvCxnSpPr/>
          <p:nvPr/>
        </p:nvCxnSpPr>
        <p:spPr>
          <a:xfrm>
            <a:off x="6582770" y="3316405"/>
            <a:ext cx="5609230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ธีมของ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ธีมของ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ธีมของ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ธีมของ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ธีมของ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ธีมของ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ธีมของ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ธีมของ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ธีมของ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ธีมของ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ธีมของ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ธีมของ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ธีมของ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ธีมของ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ธีมของ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ธีมของ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ธีมของ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ธีมของ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ธีมของ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ธีมของ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ธีมของ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ธีมของ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ธีมของ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ธีมของ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5112</TotalTime>
  <Words>2038</Words>
  <Application>Microsoft Office PowerPoint</Application>
  <PresentationFormat>กำหนดเอง</PresentationFormat>
  <Paragraphs>375</Paragraphs>
  <Slides>22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2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25" baseType="lpstr">
      <vt:lpstr>Office Theme</vt:lpstr>
      <vt:lpstr>เวิร์กชีต</vt:lpstr>
      <vt:lpstr>แผ่นงาน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Corporate Edition</dc:creator>
  <cp:lastModifiedBy>Mr.Robin ThaiSakon</cp:lastModifiedBy>
  <cp:revision>593</cp:revision>
  <dcterms:created xsi:type="dcterms:W3CDTF">2017-02-03T07:25:40Z</dcterms:created>
  <dcterms:modified xsi:type="dcterms:W3CDTF">2017-03-07T18:30:27Z</dcterms:modified>
</cp:coreProperties>
</file>