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8" r:id="rId3"/>
    <p:sldId id="267" r:id="rId4"/>
    <p:sldId id="269" r:id="rId5"/>
    <p:sldId id="270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9900"/>
    <a:srgbClr val="800080"/>
    <a:srgbClr val="FFFFCC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C4A8-7BEB-4D81-B1A3-462ACC7748A7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E09B-6918-4C9A-9B2B-4160E42D722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4133497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E09B-6918-4C9A-9B2B-4160E42D722C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470662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45D23-D393-445B-A857-8166C07745CE}" type="datetimeFigureOut">
              <a:rPr lang="th-TH" smtClean="0"/>
              <a:pPr/>
              <a:t>11/04/60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1751E-5ADF-4FE7-95FB-B78FEFB6D3B4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capps.nhso.go.th/bdcon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572560" cy="41434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  <a:t>รายงานสถานะภาพรวม </a:t>
            </a:r>
            <a: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  <a:hlinkClick r:id="rId3"/>
              </a:rPr>
              <a:t>ระบบรายงานการใช้เงินค่าบริการทางการแพทย์ที่เบิก</a:t>
            </a:r>
            <a:b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  <a:hlinkClick r:id="rId3"/>
              </a:rPr>
            </a:br>
            <a: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  <a:hlinkClick r:id="rId3"/>
              </a:rPr>
              <a:t>จ่ายในลักษณะงบลงทุน (งบค่าเสื่อม)</a:t>
            </a:r>
            <a: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  <a:t/>
            </a:r>
            <a:br>
              <a:rPr lang="th-TH" sz="3200" b="1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</a:br>
            <a:r>
              <a:rPr lang="th-TH" sz="3200" b="1" baseline="0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  <a:t>ปีงบประมาณ 255</a:t>
            </a:r>
            <a:r>
              <a:rPr lang="en-US" sz="3200" b="1" baseline="0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  <a:t>8-60 </a:t>
            </a:r>
            <a:br>
              <a:rPr lang="en-US" sz="3200" b="1" baseline="0" dirty="0" smtClean="0">
                <a:solidFill>
                  <a:srgbClr val="0000FF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</a:br>
            <a:r>
              <a:rPr lang="th-TH" sz="2800" b="1" dirty="0" smtClean="0">
                <a:solidFill>
                  <a:srgbClr val="800080"/>
                </a:solidFill>
                <a:latin typeface="TH Sarabun New" pitchFamily="34" charset="-34"/>
                <a:ea typeface="Tahoma" pitchFamily="34" charset="0"/>
                <a:cs typeface="TH Sarabun New" pitchFamily="34" charset="-34"/>
              </a:rPr>
              <a:t>จากระบบรายงานการใช้จ่ายเงินค่าบริการทางการแพทย์ที่เบิกจ่ายในลักษณะงบลงทุน</a:t>
            </a:r>
            <a:endParaRPr lang="th-TH" sz="3200" b="1" dirty="0">
              <a:solidFill>
                <a:srgbClr val="800080"/>
              </a:solidFill>
              <a:latin typeface="TH Sarabun New" pitchFamily="34" charset="-34"/>
              <a:ea typeface="Tahoma" pitchFamily="34" charset="0"/>
              <a:cs typeface="TH Sarabun New" pitchFamily="34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1794" y="5923630"/>
            <a:ext cx="6400800" cy="720080"/>
          </a:xfrm>
        </p:spPr>
        <p:txBody>
          <a:bodyPr>
            <a:normAutofit/>
          </a:bodyPr>
          <a:lstStyle/>
          <a:p>
            <a:pPr algn="r"/>
            <a:r>
              <a:rPr lang="th-TH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ณ </a:t>
            </a:r>
            <a:r>
              <a:rPr lang="th-TH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วันที่ </a:t>
            </a:r>
            <a:r>
              <a:rPr lang="en-US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th-TH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เมษายน </a:t>
            </a:r>
            <a:r>
              <a:rPr lang="en-US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2560</a:t>
            </a:r>
            <a:endParaRPr lang="th-TH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714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กราฟแสดงสถานการณ์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ดำเนินการภาพรวม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ระดับเขต งบประมาณ 255</a:t>
            </a:r>
            <a:r>
              <a:rPr lang="en-US" sz="2000" b="1" dirty="0" smtClean="0">
                <a:latin typeface="TH Sarabun New" pitchFamily="34" charset="-34"/>
                <a:cs typeface="TH Sarabun New" pitchFamily="34" charset="-34"/>
              </a:rPr>
              <a:t>8-60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endParaRPr lang="th-TH" sz="20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                                                   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ณ 29 </a:t>
            </a:r>
            <a:r>
              <a:rPr lang="th-TH" sz="2000" b="1" dirty="0" err="1" smtClean="0">
                <a:latin typeface="TH Sarabun New" pitchFamily="34" charset="-34"/>
                <a:cs typeface="TH Sarabun New" pitchFamily="34" charset="-34"/>
              </a:rPr>
              <a:t>มิย.</a:t>
            </a:r>
            <a:r>
              <a:rPr lang="th-TH" sz="2000" b="1" dirty="0" smtClean="0">
                <a:latin typeface="TH Sarabun New" pitchFamily="34" charset="-34"/>
                <a:cs typeface="TH Sarabun New" pitchFamily="34" charset="-34"/>
              </a:rPr>
              <a:t> 2558)</a:t>
            </a:r>
            <a:endParaRPr lang="th-TH" sz="2000" b="1" dirty="0"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31641" t="33594" r="17383" b="44531"/>
          <a:stretch>
            <a:fillRect/>
          </a:stretch>
        </p:blipFill>
        <p:spPr bwMode="auto">
          <a:xfrm>
            <a:off x="-32" y="4143380"/>
            <a:ext cx="4714908" cy="2500330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14744" y="5500702"/>
            <a:ext cx="1000132" cy="461665"/>
          </a:xfrm>
          <a:prstGeom prst="rect">
            <a:avLst/>
          </a:prstGeom>
          <a:solidFill>
            <a:srgbClr val="CC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H Sarabun New" pitchFamily="34" charset="-34"/>
                <a:cs typeface="TH Sarabun New" pitchFamily="34" charset="-34"/>
              </a:rPr>
              <a:t>2559</a:t>
            </a:r>
            <a:endParaRPr lang="th-TH" sz="2400" dirty="0"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 l="32422" t="39844" r="7226" b="40625"/>
          <a:stretch>
            <a:fillRect/>
          </a:stretch>
        </p:blipFill>
        <p:spPr bwMode="auto">
          <a:xfrm>
            <a:off x="0" y="571480"/>
            <a:ext cx="5072066" cy="250033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28596" y="928670"/>
            <a:ext cx="1000132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  <a:latin typeface="TH Sarabun New" pitchFamily="34" charset="-34"/>
                <a:cs typeface="TH Sarabun New" pitchFamily="34" charset="-34"/>
              </a:rPr>
              <a:t>2558</a:t>
            </a:r>
            <a:endParaRPr lang="th-TH" sz="2400" dirty="0">
              <a:solidFill>
                <a:srgbClr val="0000FF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 l="29297" t="53906" r="8007" b="18750"/>
          <a:stretch>
            <a:fillRect/>
          </a:stretch>
        </p:blipFill>
        <p:spPr bwMode="auto">
          <a:xfrm>
            <a:off x="4500562" y="1857364"/>
            <a:ext cx="4643438" cy="2643206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001024" y="2357430"/>
            <a:ext cx="1142976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  <a:latin typeface="TH Sarabun New" pitchFamily="34" charset="-34"/>
                <a:cs typeface="TH Sarabun New" pitchFamily="34" charset="-34"/>
              </a:rPr>
              <a:t>2560</a:t>
            </a:r>
            <a:endParaRPr lang="th-TH" sz="2400" dirty="0">
              <a:solidFill>
                <a:srgbClr val="0000FF"/>
              </a:solidFill>
              <a:latin typeface="TH Sarabun New" pitchFamily="34" charset="-34"/>
              <a:cs typeface="TH Sarabun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ตารางแสดงจำนวนร้อยละ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สถานการณ์ดำเนินการ ภาพรวม รายจังหวัด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ปีงบประมาณ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255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              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ณ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err="1" smtClean="0">
                <a:latin typeface="TH Sarabun New" pitchFamily="34" charset="-34"/>
                <a:cs typeface="TH Sarabun New" pitchFamily="34" charset="-34"/>
              </a:rPr>
              <a:t>เมย.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2560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)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" y="357166"/>
          <a:ext cx="9143997" cy="3000396"/>
        </p:xfrm>
        <a:graphic>
          <a:graphicData uri="http://schemas.openxmlformats.org/drawingml/2006/table">
            <a:tbl>
              <a:tblPr/>
              <a:tblGrid>
                <a:gridCol w="928659"/>
                <a:gridCol w="785818"/>
                <a:gridCol w="785821"/>
                <a:gridCol w="857256"/>
                <a:gridCol w="642942"/>
                <a:gridCol w="428628"/>
                <a:gridCol w="714380"/>
                <a:gridCol w="404538"/>
                <a:gridCol w="809908"/>
                <a:gridCol w="357190"/>
                <a:gridCol w="822352"/>
                <a:gridCol w="392094"/>
                <a:gridCol w="857256"/>
                <a:gridCol w="357155"/>
              </a:tblGrid>
              <a:tr h="247481"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th-TH" sz="9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ตารางแสดงจำนวนร้อยละ</a:t>
                      </a:r>
                      <a:r>
                        <a:rPr lang="th-TH" sz="900" b="1" i="0" u="none" strike="noStrike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สถานการณ์ดำเนินการ </a:t>
                      </a:r>
                      <a:r>
                        <a:rPr lang="th-TH" sz="9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ภาพรวม ปีงบประมาณ 2558</a:t>
                      </a:r>
                    </a:p>
                  </a:txBody>
                  <a:tcPr marL="5379" marR="5379" marT="53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702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งบตั้งต้น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เงินที่ยังไม่ได้บันทึกตามแผน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เงินเหลือจ่าย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th-TH" sz="9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10954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ยังไม่ได้ดำเนินการ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อยู่ระหว่างดำเนินการ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ทำสัญญาเรียบร้อยแล้ว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ตรวจรับเรียบร้อยแล้ว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รวมทุกประเภท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นนทบุรี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54,846,244.81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303,877.00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3,687,430.03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6.72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6,594,000.00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12.02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44,260,937.78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80.70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54,542,367.81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99.45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ปทุมธานี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54,253,077.60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974,240.98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3,066,469.00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5.65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50,212,367.62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92.55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53,278,836.62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98.20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พระนครศรีอยุธยา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61,716,103.14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33,734,483.03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33,886,769.19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9,722,000.00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15.75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3,809,000.00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14,264,333.95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23.11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27,829,333.95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45.09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อ่างทอง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29,594,187.04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528,073.97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1,839,891.28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200,000.00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0.68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1,782,100.00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6.02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25,772,195.76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87.09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27,754,295.76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93.78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ลพบุรี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58,313,479.95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172,874.74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233,137.60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0.40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2,304,724.65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3.95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55,602,742.96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95.35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58,140,605.21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99.70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26,091,229.27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676,995.34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25,399,233.93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97.35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25,414,233.93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97.41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61,974,760.98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5,670,187.51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6,897,711.36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3,273,403.06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2,051,429.52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3.31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932,730.00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1.51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48,819,487.04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78.77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55,077,049.62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88.87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นครนายก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20,728,885.07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24,506.67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3,470,916.08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16.74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3,287,430.63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15.86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13,946,031.69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67.28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20,704,378.40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9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99.88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9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367,517,967.86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39,932,744.51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44,776,866.56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3,322,403.06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0.90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19,364,913.23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5.27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21,776,454.28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5.93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278,277,330.73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75.72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322,741,101.30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5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87.82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28482" t="28790" r="13523" b="9375"/>
          <a:stretch>
            <a:fillRect/>
          </a:stretch>
        </p:blipFill>
        <p:spPr bwMode="auto">
          <a:xfrm>
            <a:off x="2643174" y="3429024"/>
            <a:ext cx="6357982" cy="342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142844" y="3857628"/>
            <a:ext cx="2357454" cy="785818"/>
          </a:xfrm>
          <a:prstGeom prst="rect">
            <a:avLst/>
          </a:prstGeom>
          <a:solidFill>
            <a:srgbClr val="CCFFFF"/>
          </a:solidFill>
        </p:spPr>
        <p:txBody>
          <a:bodyPr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กราฟแสดงสถานการณ์การดำเนินงาน ภาพรวมระดับเขตปี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2558</a:t>
            </a: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 New" pitchFamily="34" charset="-34"/>
              <a:ea typeface="+mj-ea"/>
              <a:cs typeface="TH Sarabun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ตารางแสดงจำนวนร้อยละ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สถานการณ์ดำเนินการ ภาพรวม รายจังหวัด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ปีงบประมาณ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255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9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ณ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err="1" smtClean="0">
                <a:latin typeface="TH Sarabun New" pitchFamily="34" charset="-34"/>
                <a:cs typeface="TH Sarabun New" pitchFamily="34" charset="-34"/>
              </a:rPr>
              <a:t>เมย.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2560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)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-32" y="3857628"/>
            <a:ext cx="2357454" cy="785818"/>
          </a:xfrm>
          <a:prstGeom prst="rect">
            <a:avLst/>
          </a:prstGeom>
          <a:solidFill>
            <a:srgbClr val="CCFFFF"/>
          </a:solidFill>
        </p:spPr>
        <p:txBody>
          <a:bodyPr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กราฟแสดงสถานการณ์การดำเนินงาน ภาพรวมระดับเขตปี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2559</a:t>
            </a: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 New" pitchFamily="34" charset="-34"/>
              <a:ea typeface="+mj-ea"/>
              <a:cs typeface="TH Sarabun New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0" y="357166"/>
          <a:ext cx="9143997" cy="3246377"/>
        </p:xfrm>
        <a:graphic>
          <a:graphicData uri="http://schemas.openxmlformats.org/drawingml/2006/table">
            <a:tbl>
              <a:tblPr/>
              <a:tblGrid>
                <a:gridCol w="766154"/>
                <a:gridCol w="734012"/>
                <a:gridCol w="785818"/>
                <a:gridCol w="857256"/>
                <a:gridCol w="714380"/>
                <a:gridCol w="500066"/>
                <a:gridCol w="714380"/>
                <a:gridCol w="357190"/>
                <a:gridCol w="714380"/>
                <a:gridCol w="428628"/>
                <a:gridCol w="857256"/>
                <a:gridCol w="500066"/>
                <a:gridCol w="785818"/>
                <a:gridCol w="428593"/>
              </a:tblGrid>
              <a:tr h="162727"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ตารางแสดงจำนวนร้อยละ</a:t>
                      </a:r>
                      <a:r>
                        <a:rPr lang="th-TH" sz="800" b="1" i="0" u="none" strike="noStrike" dirty="0" err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สถานะการ</a:t>
                      </a:r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ดำเนินการ ภาพรวม ปีงบประมาณ 2559</a:t>
                      </a:r>
                    </a:p>
                  </a:txBody>
                  <a:tcPr marL="5379" marR="5379" marT="53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777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งบตั้งต้น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เงินที่ยังไม่ได้บันทึกตามแผน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เงินเหลือจ่าย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73947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ยังไม่ได้ดำเนินการ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อยู่ระหว่างดำเนินการ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ทำสัญญาเรียบร้อยแล้ว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ตรวจรับเรียบร้อยแล้ว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รวมทุกประเภท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นนทบุรี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68,167,974.30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20,400,426.55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21,272,221.58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19,796,114.52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29.04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560,000.00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0.82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26,539,638.20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38.93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46,895,752.72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68.79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ปทุมธานี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53,825,546.43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16,071,317.42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17,096,927.90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550,000.00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1.02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2,979,287.75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5.54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4,333,112.12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8.05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28,866,218.66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53.63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36,728,618.53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68.24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พระนครศรีอยุธยา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62,260,096.84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50,027,393.51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50,126,952.00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5,719,343.52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9.19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2,351,500.00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3.78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4,062,301.32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12,133,144.84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19.49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อ่างทอง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27,054,135.88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833,566.18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127,000.00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0.47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1,936,033.33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7.16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24,157,536.37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89.29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26,220,569.70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96.92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ลพบุรี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62,169,744.94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882,002.20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294,500.00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0.47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1,370,974.50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2.21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7,925,900.00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12.75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51,696,368.24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83.15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61,287,742.74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98.58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19,298,663.37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6,833,297.20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7,024,591.30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645,000.00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3.34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5,179,677.16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26.84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1,450,410.20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4,998,984.71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25.90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12,274,072.07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63.60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61,682,143.45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6,308,984.50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7,698,866.83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1,583,800.00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2.57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6,047,750.00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9.80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25,326,700.00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41.06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21,025,026.62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34.09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53,983,276.62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87.52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นครนายก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19,829,929.15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292,500.00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617,202.92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48,000.00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0.24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5,227,107.15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26.36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13,937,619.08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70.29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19,212,726.23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96.89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33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374,288,234.36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99,933,919.18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105,552,330.91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3,073,300.00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0.82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41,268,147.45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11.03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49,110,762.80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13.12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175,283,693.20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46.83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268,735,903.45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71.80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 l="23437" t="16406" r="5664" b="7031"/>
          <a:stretch>
            <a:fillRect/>
          </a:stretch>
        </p:blipFill>
        <p:spPr bwMode="auto">
          <a:xfrm>
            <a:off x="2357422" y="3643314"/>
            <a:ext cx="678657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ตารางแสดงจำนวนร้อยละ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สถานการณ์ดำเนินการ ภาพรวม รายจังหวัด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ปีงบประมาณ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25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60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         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ณ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err="1" smtClean="0">
                <a:latin typeface="TH Sarabun New" pitchFamily="34" charset="-34"/>
                <a:cs typeface="TH Sarabun New" pitchFamily="34" charset="-34"/>
              </a:rPr>
              <a:t>เมย.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2560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)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-32" y="3857628"/>
            <a:ext cx="2357454" cy="785818"/>
          </a:xfrm>
          <a:prstGeom prst="rect">
            <a:avLst/>
          </a:prstGeom>
          <a:solidFill>
            <a:srgbClr val="CCFFFF"/>
          </a:solidFill>
        </p:spPr>
        <p:txBody>
          <a:bodyPr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กราฟแสดงสถานการณ์การดำเนินงาน ภาพรวมระดับเขตปี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 New" pitchFamily="34" charset="-34"/>
                <a:ea typeface="+mj-ea"/>
                <a:cs typeface="TH Sarabun New" pitchFamily="34" charset="-34"/>
              </a:rPr>
              <a:t>2560</a:t>
            </a: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 New" pitchFamily="34" charset="-34"/>
              <a:ea typeface="+mj-ea"/>
              <a:cs typeface="TH Sarabun New" pitchFamily="34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/>
        </p:nvGraphicFramePr>
        <p:xfrm>
          <a:off x="0" y="357166"/>
          <a:ext cx="9143997" cy="2919276"/>
        </p:xfrm>
        <a:graphic>
          <a:graphicData uri="http://schemas.openxmlformats.org/drawingml/2006/table">
            <a:tbl>
              <a:tblPr/>
              <a:tblGrid>
                <a:gridCol w="714348"/>
                <a:gridCol w="714380"/>
                <a:gridCol w="785818"/>
                <a:gridCol w="785818"/>
                <a:gridCol w="785818"/>
                <a:gridCol w="435560"/>
                <a:gridCol w="778886"/>
                <a:gridCol w="428628"/>
                <a:gridCol w="781936"/>
                <a:gridCol w="503948"/>
                <a:gridCol w="822352"/>
                <a:gridCol w="463532"/>
                <a:gridCol w="785818"/>
                <a:gridCol w="357155"/>
              </a:tblGrid>
              <a:tr h="141063"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ตารางแสดงจำนวนร้อยละ</a:t>
                      </a:r>
                      <a:r>
                        <a:rPr lang="th-TH" sz="800" b="1" i="0" u="none" strike="noStrike" dirty="0" err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สถานะการ</a:t>
                      </a:r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ดำเนินการ ภาพรวม ปีงบประมาณ 2560</a:t>
                      </a:r>
                    </a:p>
                  </a:txBody>
                  <a:tcPr marL="5379" marR="5379" marT="53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540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งบตั้งต้น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เงินที่ยังไม่ได้บันทึกตามแผน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เงินเหลือจ่าย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เงินที่บันทึกตามแผน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4783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ยังไม่ได้ดำเนินการ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อยู่ระหว่างดำเนินการ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ทำสัญญาเรียบร้อยแล้ว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ตรวจรับเรียบร้อยแล้ว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รวมทุกประเภท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คิดเป็นร้อยละ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นนทบุรี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58,176,043.46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30,705,298.85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30,710,298.85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2,713,439.15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4.66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23,457,305.46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40.32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1,295,000.00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2.23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27,465,744.61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47.21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ปทุมธานี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55,119,307.42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20,742,433.10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20,815,933.10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4,278,800.00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7.76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24,372,192.49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44.22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4,832,400.00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8.77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819,981.83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1.49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34,303,374.32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62.23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พระนครศรีอยุธยา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62,172,537.70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60,202,112.03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60,206,112.03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1,174,425.67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1.89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759,000.00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1.22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1,966,425.67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3.16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อ่างทอง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25,960,120.10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12,843,664.28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12,955,244.78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245,600.00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0.95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9,496,962.86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36.58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1,320,726.96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5.09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1,941,585.50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7.48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13,004,875.32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50.10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ลพบุรี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63,028,298.59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1,345,932.22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2,284,639.37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12,332,038.00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19.57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35,742,414.68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56.71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8,327,327.00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13.21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4,341,879.54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6.89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60,743,659.22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96.38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สิงห์บุรี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18,862,178.27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13,117,549.41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13,162,948.87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1,032,235.71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5.47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4,112,993.69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504,000.00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2.67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50,000.00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0.27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5,699,229.40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30.22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สระบุรี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60,941,733.13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19,615,079.12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19,615,079.12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40,156,954.01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65.89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1,169,700.00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1.92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41,326,654.01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67.81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นครนายก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20,165,417.88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12,879,921.58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12,944,638.62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3,356,697.85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16.65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725,793.00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3.60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3,138,288.41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15.56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7,220,779.26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26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800" b="1" i="0" u="none" strike="noStrike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รวมทั้งหมด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364,425,636.55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171,451,990.59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172,694,894.74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60,759,066.87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16.67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102,882,692.70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28.23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17,764,246.96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4.87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10,324,735.28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2.83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191,730,741.81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800" b="0" i="0" u="none" strike="noStrike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52.61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 l="23437" t="14062" r="5664" b="10937"/>
          <a:stretch>
            <a:fillRect/>
          </a:stretch>
        </p:blipFill>
        <p:spPr bwMode="auto">
          <a:xfrm>
            <a:off x="2357422" y="3321548"/>
            <a:ext cx="6786578" cy="353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709</Words>
  <Application>Microsoft Office PowerPoint</Application>
  <PresentationFormat>นำเสนอทางหน้าจอ (4:3)</PresentationFormat>
  <Paragraphs>443</Paragraphs>
  <Slides>5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</vt:i4>
      </vt:variant>
    </vt:vector>
  </HeadingPairs>
  <TitlesOfParts>
    <vt:vector size="6" baseType="lpstr">
      <vt:lpstr>Office Theme</vt:lpstr>
      <vt:lpstr>รายงานสถานะภาพรวม ระบบรายงานการใช้เงินค่าบริการทางการแพทย์ที่เบิก จ่ายในลักษณะงบลงทุน (งบค่าเสื่อม) ปีงบประมาณ 2558-60  จากระบบรายงานการใช้จ่ายเงินค่าบริการทางการแพทย์ที่เบิกจ่ายในลักษณะงบลงทุน</vt:lpstr>
      <vt:lpstr>ภาพนิ่ง 2</vt:lpstr>
      <vt:lpstr>ภาพนิ่ง 3</vt:lpstr>
      <vt:lpstr>ภาพนิ่ง 4</vt:lpstr>
      <vt:lpstr>ภาพนิ่ง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การปรับปรุง</dc:title>
  <dc:creator>salintip.s</dc:creator>
  <cp:lastModifiedBy>Administrator</cp:lastModifiedBy>
  <cp:revision>73</cp:revision>
  <dcterms:created xsi:type="dcterms:W3CDTF">2015-06-29T08:47:25Z</dcterms:created>
  <dcterms:modified xsi:type="dcterms:W3CDTF">2017-04-11T03:21:51Z</dcterms:modified>
</cp:coreProperties>
</file>