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1" r:id="rId2"/>
    <p:sldId id="286" r:id="rId3"/>
    <p:sldId id="289" r:id="rId4"/>
    <p:sldId id="333" r:id="rId5"/>
    <p:sldId id="284" r:id="rId6"/>
    <p:sldId id="334" r:id="rId7"/>
    <p:sldId id="335" r:id="rId8"/>
    <p:sldId id="336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32" r:id="rId18"/>
    <p:sldId id="321" r:id="rId19"/>
    <p:sldId id="322" r:id="rId20"/>
    <p:sldId id="323" r:id="rId21"/>
    <p:sldId id="324" r:id="rId22"/>
    <p:sldId id="325" r:id="rId2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00"/>
    <a:srgbClr val="3333FF"/>
    <a:srgbClr val="660066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ลักษณะ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FO\&#3591;&#3634;&#3609;&#3611;&#3621;&#3633;&#3604;&#3626;&#3608;\Template_NWC&#3607;&#3640;&#3609;&#3626;&#3635;&#3619;&#3629;&#3591;&#3626;&#3640;&#3607;&#3608;&#3636;07036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plotArea>
      <c:layout>
        <c:manualLayout>
          <c:layoutTarget val="inner"/>
          <c:xMode val="edge"/>
          <c:yMode val="edge"/>
          <c:x val="0.10348611458903326"/>
          <c:y val="1.3908779425731207E-2"/>
          <c:w val="0.80330227471566007"/>
          <c:h val="0.946772743946517"/>
        </c:manualLayout>
      </c:layout>
      <c:barChart>
        <c:barDir val="col"/>
        <c:grouping val="clustered"/>
        <c:ser>
          <c:idx val="0"/>
          <c:order val="0"/>
          <c:tx>
            <c:strRef>
              <c:f>Sheet1!$B$34</c:f>
              <c:strCache>
                <c:ptCount val="1"/>
                <c:pt idx="0">
                  <c:v>2556</c:v>
                </c:pt>
              </c:strCache>
            </c:strRef>
          </c:tx>
          <c:cat>
            <c:strRef>
              <c:f>Sheet1!$A$35:$A$46</c:f>
              <c:strCache>
                <c:ptCount val="12"/>
                <c:pt idx="0">
                  <c:v>เขต 1</c:v>
                </c:pt>
                <c:pt idx="1">
                  <c:v>เขต 2</c:v>
                </c:pt>
                <c:pt idx="2">
                  <c:v>เขต 3</c:v>
                </c:pt>
                <c:pt idx="3">
                  <c:v>เขต 4</c:v>
                </c:pt>
                <c:pt idx="4">
                  <c:v>เขต 5</c:v>
                </c:pt>
                <c:pt idx="5">
                  <c:v>เขต 6</c:v>
                </c:pt>
                <c:pt idx="6">
                  <c:v>เขต 7</c:v>
                </c:pt>
                <c:pt idx="7">
                  <c:v>เขต 8</c:v>
                </c:pt>
                <c:pt idx="8">
                  <c:v>เขต 9</c:v>
                </c:pt>
                <c:pt idx="9">
                  <c:v>เขต 10</c:v>
                </c:pt>
                <c:pt idx="10">
                  <c:v>เขต 11</c:v>
                </c:pt>
                <c:pt idx="11">
                  <c:v>เขต 12</c:v>
                </c:pt>
              </c:strCache>
            </c:strRef>
          </c:cat>
          <c:val>
            <c:numRef>
              <c:f>Sheet1!$B$35:$B$46</c:f>
              <c:numCache>
                <c:formatCode>#,##0.00_ ;[Red]\-#,##0.00\ </c:formatCode>
                <c:ptCount val="12"/>
                <c:pt idx="0">
                  <c:v>4608.7712276700004</c:v>
                </c:pt>
                <c:pt idx="1">
                  <c:v>1346.8414355299976</c:v>
                </c:pt>
                <c:pt idx="2">
                  <c:v>1908.1271487119998</c:v>
                </c:pt>
                <c:pt idx="3">
                  <c:v>4428.3434082899994</c:v>
                </c:pt>
                <c:pt idx="4">
                  <c:v>2910.2602176573</c:v>
                </c:pt>
                <c:pt idx="5">
                  <c:v>4497.3323505399994</c:v>
                </c:pt>
                <c:pt idx="6">
                  <c:v>1526.8058915900001</c:v>
                </c:pt>
                <c:pt idx="7">
                  <c:v>1872.7928437600001</c:v>
                </c:pt>
                <c:pt idx="8">
                  <c:v>5320.5845037800009</c:v>
                </c:pt>
                <c:pt idx="9">
                  <c:v>2731.5944461289987</c:v>
                </c:pt>
                <c:pt idx="10">
                  <c:v>2821.2920119700002</c:v>
                </c:pt>
                <c:pt idx="11">
                  <c:v>2509.2849076400003</c:v>
                </c:pt>
              </c:numCache>
            </c:numRef>
          </c:val>
        </c:ser>
        <c:ser>
          <c:idx val="1"/>
          <c:order val="1"/>
          <c:tx>
            <c:strRef>
              <c:f>Sheet1!$C$34</c:f>
              <c:strCache>
                <c:ptCount val="1"/>
                <c:pt idx="0">
                  <c:v>2557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Sheet1!$A$35:$A$46</c:f>
              <c:strCache>
                <c:ptCount val="12"/>
                <c:pt idx="0">
                  <c:v>เขต 1</c:v>
                </c:pt>
                <c:pt idx="1">
                  <c:v>เขต 2</c:v>
                </c:pt>
                <c:pt idx="2">
                  <c:v>เขต 3</c:v>
                </c:pt>
                <c:pt idx="3">
                  <c:v>เขต 4</c:v>
                </c:pt>
                <c:pt idx="4">
                  <c:v>เขต 5</c:v>
                </c:pt>
                <c:pt idx="5">
                  <c:v>เขต 6</c:v>
                </c:pt>
                <c:pt idx="6">
                  <c:v>เขต 7</c:v>
                </c:pt>
                <c:pt idx="7">
                  <c:v>เขต 8</c:v>
                </c:pt>
                <c:pt idx="8">
                  <c:v>เขต 9</c:v>
                </c:pt>
                <c:pt idx="9">
                  <c:v>เขต 10</c:v>
                </c:pt>
                <c:pt idx="10">
                  <c:v>เขต 11</c:v>
                </c:pt>
                <c:pt idx="11">
                  <c:v>เขต 12</c:v>
                </c:pt>
              </c:strCache>
            </c:strRef>
          </c:cat>
          <c:val>
            <c:numRef>
              <c:f>Sheet1!$C$35:$C$46</c:f>
              <c:numCache>
                <c:formatCode>#,##0.00_ ;[Red]\-#,##0.00\ </c:formatCode>
                <c:ptCount val="12"/>
                <c:pt idx="0">
                  <c:v>5269.6035311600044</c:v>
                </c:pt>
                <c:pt idx="1">
                  <c:v>1501.2118971600016</c:v>
                </c:pt>
                <c:pt idx="2">
                  <c:v>1734.9725574800034</c:v>
                </c:pt>
                <c:pt idx="3">
                  <c:v>4207.8872411020002</c:v>
                </c:pt>
                <c:pt idx="4">
                  <c:v>2785.2615095798005</c:v>
                </c:pt>
                <c:pt idx="5">
                  <c:v>4809.7421075650054</c:v>
                </c:pt>
                <c:pt idx="6">
                  <c:v>2296.8496717399998</c:v>
                </c:pt>
                <c:pt idx="7">
                  <c:v>2101.2045617799959</c:v>
                </c:pt>
                <c:pt idx="8">
                  <c:v>5456.6792903000005</c:v>
                </c:pt>
                <c:pt idx="9">
                  <c:v>3369.9958967262996</c:v>
                </c:pt>
                <c:pt idx="10">
                  <c:v>2012.9455626710019</c:v>
                </c:pt>
                <c:pt idx="11">
                  <c:v>3209.6820945000004</c:v>
                </c:pt>
              </c:numCache>
            </c:numRef>
          </c:val>
        </c:ser>
        <c:ser>
          <c:idx val="2"/>
          <c:order val="2"/>
          <c:tx>
            <c:strRef>
              <c:f>Sheet1!$D$34</c:f>
              <c:strCache>
                <c:ptCount val="1"/>
                <c:pt idx="0">
                  <c:v>2558</c:v>
                </c:pt>
              </c:strCache>
            </c:strRef>
          </c:tx>
          <c:cat>
            <c:strRef>
              <c:f>Sheet1!$A$35:$A$46</c:f>
              <c:strCache>
                <c:ptCount val="12"/>
                <c:pt idx="0">
                  <c:v>เขต 1</c:v>
                </c:pt>
                <c:pt idx="1">
                  <c:v>เขต 2</c:v>
                </c:pt>
                <c:pt idx="2">
                  <c:v>เขต 3</c:v>
                </c:pt>
                <c:pt idx="3">
                  <c:v>เขต 4</c:v>
                </c:pt>
                <c:pt idx="4">
                  <c:v>เขต 5</c:v>
                </c:pt>
                <c:pt idx="5">
                  <c:v>เขต 6</c:v>
                </c:pt>
                <c:pt idx="6">
                  <c:v>เขต 7</c:v>
                </c:pt>
                <c:pt idx="7">
                  <c:v>เขต 8</c:v>
                </c:pt>
                <c:pt idx="8">
                  <c:v>เขต 9</c:v>
                </c:pt>
                <c:pt idx="9">
                  <c:v>เขต 10</c:v>
                </c:pt>
                <c:pt idx="10">
                  <c:v>เขต 11</c:v>
                </c:pt>
                <c:pt idx="11">
                  <c:v>เขต 12</c:v>
                </c:pt>
              </c:strCache>
            </c:strRef>
          </c:cat>
          <c:val>
            <c:numRef>
              <c:f>Sheet1!$D$35:$D$46</c:f>
              <c:numCache>
                <c:formatCode>#,##0.00_ ;[Red]\-#,##0.00\ </c:formatCode>
                <c:ptCount val="12"/>
                <c:pt idx="0">
                  <c:v>1645.4296005299993</c:v>
                </c:pt>
                <c:pt idx="1">
                  <c:v>442.07742885000016</c:v>
                </c:pt>
                <c:pt idx="2">
                  <c:v>517.84235326999999</c:v>
                </c:pt>
                <c:pt idx="3">
                  <c:v>776.48691601000007</c:v>
                </c:pt>
                <c:pt idx="4">
                  <c:v>470.07383646999955</c:v>
                </c:pt>
                <c:pt idx="5">
                  <c:v>2623.7898976004999</c:v>
                </c:pt>
                <c:pt idx="6">
                  <c:v>408.83961622000004</c:v>
                </c:pt>
                <c:pt idx="7">
                  <c:v>451.83876180999994</c:v>
                </c:pt>
                <c:pt idx="8">
                  <c:v>2836.2409297199943</c:v>
                </c:pt>
                <c:pt idx="9">
                  <c:v>1724.3568297050001</c:v>
                </c:pt>
                <c:pt idx="10">
                  <c:v>-58.288955380000125</c:v>
                </c:pt>
                <c:pt idx="11">
                  <c:v>855.63743301</c:v>
                </c:pt>
              </c:numCache>
            </c:numRef>
          </c:val>
        </c:ser>
        <c:ser>
          <c:idx val="3"/>
          <c:order val="3"/>
          <c:tx>
            <c:strRef>
              <c:f>Sheet1!$E$34</c:f>
              <c:strCache>
                <c:ptCount val="1"/>
                <c:pt idx="0">
                  <c:v>2559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Sheet1!$A$35:$A$46</c:f>
              <c:strCache>
                <c:ptCount val="12"/>
                <c:pt idx="0">
                  <c:v>เขต 1</c:v>
                </c:pt>
                <c:pt idx="1">
                  <c:v>เขต 2</c:v>
                </c:pt>
                <c:pt idx="2">
                  <c:v>เขต 3</c:v>
                </c:pt>
                <c:pt idx="3">
                  <c:v>เขต 4</c:v>
                </c:pt>
                <c:pt idx="4">
                  <c:v>เขต 5</c:v>
                </c:pt>
                <c:pt idx="5">
                  <c:v>เขต 6</c:v>
                </c:pt>
                <c:pt idx="6">
                  <c:v>เขต 7</c:v>
                </c:pt>
                <c:pt idx="7">
                  <c:v>เขต 8</c:v>
                </c:pt>
                <c:pt idx="8">
                  <c:v>เขต 9</c:v>
                </c:pt>
                <c:pt idx="9">
                  <c:v>เขต 10</c:v>
                </c:pt>
                <c:pt idx="10">
                  <c:v>เขต 11</c:v>
                </c:pt>
                <c:pt idx="11">
                  <c:v>เขต 12</c:v>
                </c:pt>
              </c:strCache>
            </c:strRef>
          </c:cat>
          <c:val>
            <c:numRef>
              <c:f>Sheet1!$E$35:$E$46</c:f>
              <c:numCache>
                <c:formatCode>#,##0.00_ ;[Red]\-#,##0.00\ </c:formatCode>
                <c:ptCount val="12"/>
                <c:pt idx="0">
                  <c:v>1459.8402467069998</c:v>
                </c:pt>
                <c:pt idx="1">
                  <c:v>203.10597020999998</c:v>
                </c:pt>
                <c:pt idx="2">
                  <c:v>-107.18792831999981</c:v>
                </c:pt>
                <c:pt idx="3">
                  <c:v>329.69861219000001</c:v>
                </c:pt>
                <c:pt idx="4">
                  <c:v>395.25326948499969</c:v>
                </c:pt>
                <c:pt idx="5">
                  <c:v>2862.7630554749999</c:v>
                </c:pt>
                <c:pt idx="6">
                  <c:v>-150.06822054000025</c:v>
                </c:pt>
                <c:pt idx="7">
                  <c:v>-23.218413019999982</c:v>
                </c:pt>
                <c:pt idx="8">
                  <c:v>2446.5820635699997</c:v>
                </c:pt>
                <c:pt idx="9">
                  <c:v>1137.2847640999996</c:v>
                </c:pt>
                <c:pt idx="10">
                  <c:v>181.32843571000024</c:v>
                </c:pt>
                <c:pt idx="11">
                  <c:v>637.40612607299897</c:v>
                </c:pt>
              </c:numCache>
            </c:numRef>
          </c:val>
        </c:ser>
        <c:ser>
          <c:idx val="4"/>
          <c:order val="4"/>
          <c:tx>
            <c:strRef>
              <c:f>Sheet1!$F$34</c:f>
              <c:strCache>
                <c:ptCount val="1"/>
                <c:pt idx="0">
                  <c:v>1Q60</c:v>
                </c:pt>
              </c:strCache>
            </c:strRef>
          </c:tx>
          <c:spPr>
            <a:solidFill>
              <a:srgbClr val="CC3300"/>
            </a:solidFill>
          </c:spPr>
          <c:dLbls>
            <c:dLbl>
              <c:idx val="0"/>
              <c:layout>
                <c:manualLayout>
                  <c:x val="1.3888888888888909E-2"/>
                  <c:y val="-9.741179917675525E-3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8.3333333333333471E-3"/>
                  <c:y val="-3.1658834732445455E-2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-2.7777777777777835E-3"/>
                  <c:y val="2.4352949794188808E-3"/>
                </c:manualLayout>
              </c:layout>
              <c:dLblPos val="outEnd"/>
              <c:showVal val="1"/>
            </c:dLbl>
            <c:dLbl>
              <c:idx val="11"/>
              <c:layout>
                <c:manualLayout>
                  <c:x val="1.1111111111111224E-2"/>
                  <c:y val="-4.8705899588377633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1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Sheet1!$A$35:$A$46</c:f>
              <c:strCache>
                <c:ptCount val="12"/>
                <c:pt idx="0">
                  <c:v>เขต 1</c:v>
                </c:pt>
                <c:pt idx="1">
                  <c:v>เขต 2</c:v>
                </c:pt>
                <c:pt idx="2">
                  <c:v>เขต 3</c:v>
                </c:pt>
                <c:pt idx="3">
                  <c:v>เขต 4</c:v>
                </c:pt>
                <c:pt idx="4">
                  <c:v>เขต 5</c:v>
                </c:pt>
                <c:pt idx="5">
                  <c:v>เขต 6</c:v>
                </c:pt>
                <c:pt idx="6">
                  <c:v>เขต 7</c:v>
                </c:pt>
                <c:pt idx="7">
                  <c:v>เขต 8</c:v>
                </c:pt>
                <c:pt idx="8">
                  <c:v>เขต 9</c:v>
                </c:pt>
                <c:pt idx="9">
                  <c:v>เขต 10</c:v>
                </c:pt>
                <c:pt idx="10">
                  <c:v>เขต 11</c:v>
                </c:pt>
                <c:pt idx="11">
                  <c:v>เขต 12</c:v>
                </c:pt>
              </c:strCache>
            </c:strRef>
          </c:cat>
          <c:val>
            <c:numRef>
              <c:f>Sheet1!$F$35:$F$46</c:f>
              <c:numCache>
                <c:formatCode>#,##0.00_ ;[Red]\-#,##0.00\ </c:formatCode>
                <c:ptCount val="12"/>
                <c:pt idx="0">
                  <c:v>5181.0279356800011</c:v>
                </c:pt>
                <c:pt idx="1">
                  <c:v>1498.0267319500001</c:v>
                </c:pt>
                <c:pt idx="2">
                  <c:v>1770.8738180799976</c:v>
                </c:pt>
                <c:pt idx="3">
                  <c:v>3389.0692660549998</c:v>
                </c:pt>
                <c:pt idx="4">
                  <c:v>3351.5369000500004</c:v>
                </c:pt>
                <c:pt idx="5">
                  <c:v>6972.6074916315019</c:v>
                </c:pt>
                <c:pt idx="6">
                  <c:v>2335.6967316099999</c:v>
                </c:pt>
                <c:pt idx="7">
                  <c:v>3443.5444128200002</c:v>
                </c:pt>
                <c:pt idx="8">
                  <c:v>6422.0304084950003</c:v>
                </c:pt>
                <c:pt idx="9">
                  <c:v>4172.7673723909975</c:v>
                </c:pt>
                <c:pt idx="10">
                  <c:v>2554.60140022</c:v>
                </c:pt>
                <c:pt idx="11">
                  <c:v>2993.1295549899996</c:v>
                </c:pt>
              </c:numCache>
            </c:numRef>
          </c:val>
        </c:ser>
        <c:axId val="53910912"/>
        <c:axId val="55563392"/>
      </c:barChart>
      <c:catAx>
        <c:axId val="5391091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100"/>
            </a:pPr>
            <a:endParaRPr lang="th-TH"/>
          </a:p>
        </c:txPr>
        <c:crossAx val="55563392"/>
        <c:crosses val="autoZero"/>
        <c:auto val="1"/>
        <c:lblAlgn val="ctr"/>
        <c:lblOffset val="100"/>
      </c:catAx>
      <c:valAx>
        <c:axId val="55563392"/>
        <c:scaling>
          <c:orientation val="minMax"/>
        </c:scaling>
        <c:axPos val="l"/>
        <c:numFmt formatCode="#,##0_ ;[Red]\-#,##0\ " sourceLinked="0"/>
        <c:tickLblPos val="nextTo"/>
        <c:crossAx val="53910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94028871391082"/>
          <c:y val="1.4235929076539941E-3"/>
          <c:w val="0.11744860017497813"/>
          <c:h val="0.42242300728632587"/>
        </c:manualLayout>
      </c:layout>
      <c:spPr>
        <a:solidFill>
          <a:schemeClr val="accent1">
            <a:lumMod val="20000"/>
            <a:lumOff val="80000"/>
          </a:schemeClr>
        </a:solidFill>
      </c:spPr>
      <c:txPr>
        <a:bodyPr/>
        <a:lstStyle/>
        <a:p>
          <a:pPr>
            <a:defRPr sz="1600"/>
          </a:pPr>
          <a:endParaRPr lang="th-TH"/>
        </a:p>
      </c:txPr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506359109150692"/>
          <c:y val="3.3048823601796194E-2"/>
          <c:w val="0.8417415167399307"/>
          <c:h val="0.8428750237104436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Sheet1!$A$2:$A$13</c:f>
              <c:strCache>
                <c:ptCount val="10"/>
                <c:pt idx="0">
                  <c:v>แก่งคอย,รพช.</c:v>
                </c:pt>
                <c:pt idx="1">
                  <c:v>หนองแค,รพช.</c:v>
                </c:pt>
                <c:pt idx="2">
                  <c:v>วิหารแดง,รพช.</c:v>
                </c:pt>
                <c:pt idx="3">
                  <c:v>หนองแซง,รพช.</c:v>
                </c:pt>
                <c:pt idx="4">
                  <c:v>บ้านหมอ,รพช.</c:v>
                </c:pt>
                <c:pt idx="5">
                  <c:v>ดอนพุด,รพช.</c:v>
                </c:pt>
                <c:pt idx="6">
                  <c:v>หนองโดน,รพช.</c:v>
                </c:pt>
                <c:pt idx="7">
                  <c:v>เสาไห้,รพช.</c:v>
                </c:pt>
                <c:pt idx="8">
                  <c:v>มวกเหล็ก,รพช.</c:v>
                </c:pt>
                <c:pt idx="9">
                  <c:v>วังม่วง,รพช.</c:v>
                </c:pt>
              </c:strCache>
            </c:strRef>
          </c:cat>
          <c:val>
            <c:numRef>
              <c:f>Sheet1!$B$2:$B$13</c:f>
              <c:numCache>
                <c:formatCode>#,##0_ ;[Red]\-#,##0\ </c:formatCode>
                <c:ptCount val="12"/>
                <c:pt idx="0">
                  <c:v>39146144</c:v>
                </c:pt>
                <c:pt idx="1">
                  <c:v>-923966</c:v>
                </c:pt>
                <c:pt idx="2">
                  <c:v>28530118</c:v>
                </c:pt>
                <c:pt idx="3">
                  <c:v>2817384</c:v>
                </c:pt>
                <c:pt idx="4">
                  <c:v>-6491094</c:v>
                </c:pt>
                <c:pt idx="5">
                  <c:v>-1967162</c:v>
                </c:pt>
                <c:pt idx="6">
                  <c:v>2280303</c:v>
                </c:pt>
                <c:pt idx="7">
                  <c:v>-3538135</c:v>
                </c:pt>
                <c:pt idx="8">
                  <c:v>-25562</c:v>
                </c:pt>
                <c:pt idx="9">
                  <c:v>1784841</c:v>
                </c:pt>
                <c:pt idx="10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Sheet1!$A$2:$A$13</c:f>
              <c:strCache>
                <c:ptCount val="10"/>
                <c:pt idx="0">
                  <c:v>แก่งคอย,รพช.</c:v>
                </c:pt>
                <c:pt idx="1">
                  <c:v>หนองแค,รพช.</c:v>
                </c:pt>
                <c:pt idx="2">
                  <c:v>วิหารแดง,รพช.</c:v>
                </c:pt>
                <c:pt idx="3">
                  <c:v>หนองแซง,รพช.</c:v>
                </c:pt>
                <c:pt idx="4">
                  <c:v>บ้านหมอ,รพช.</c:v>
                </c:pt>
                <c:pt idx="5">
                  <c:v>ดอนพุด,รพช.</c:v>
                </c:pt>
                <c:pt idx="6">
                  <c:v>หนองโดน,รพช.</c:v>
                </c:pt>
                <c:pt idx="7">
                  <c:v>เสาไห้,รพช.</c:v>
                </c:pt>
                <c:pt idx="8">
                  <c:v>มวกเหล็ก,รพช.</c:v>
                </c:pt>
                <c:pt idx="9">
                  <c:v>วังม่วง,รพช.</c:v>
                </c:pt>
              </c:strCache>
            </c:strRef>
          </c:cat>
          <c:val>
            <c:numRef>
              <c:f>Sheet1!$C$2:$C$13</c:f>
              <c:numCache>
                <c:formatCode>#,##0_ ;[Red]\-#,##0\ </c:formatCode>
                <c:ptCount val="12"/>
                <c:pt idx="0">
                  <c:v>26810015</c:v>
                </c:pt>
                <c:pt idx="1">
                  <c:v>6975569</c:v>
                </c:pt>
                <c:pt idx="2">
                  <c:v>30165780</c:v>
                </c:pt>
                <c:pt idx="3">
                  <c:v>2572110</c:v>
                </c:pt>
                <c:pt idx="4">
                  <c:v>4091591</c:v>
                </c:pt>
                <c:pt idx="5">
                  <c:v>662036</c:v>
                </c:pt>
                <c:pt idx="6">
                  <c:v>2423121</c:v>
                </c:pt>
                <c:pt idx="7">
                  <c:v>284060</c:v>
                </c:pt>
                <c:pt idx="8">
                  <c:v>-2970370</c:v>
                </c:pt>
                <c:pt idx="9">
                  <c:v>1411968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dLbl>
              <c:idx val="11"/>
              <c:layout>
                <c:manualLayout>
                  <c:x val="-1.4109298850058811E-2"/>
                  <c:y val="-3.994993361075996E-3"/>
                </c:manualLayout>
              </c:layout>
              <c:showVal val="1"/>
            </c:dLbl>
            <c:txPr>
              <a:bodyPr rot="540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Sheet1!$A$2:$A$13</c:f>
              <c:strCache>
                <c:ptCount val="10"/>
                <c:pt idx="0">
                  <c:v>แก่งคอย,รพช.</c:v>
                </c:pt>
                <c:pt idx="1">
                  <c:v>หนองแค,รพช.</c:v>
                </c:pt>
                <c:pt idx="2">
                  <c:v>วิหารแดง,รพช.</c:v>
                </c:pt>
                <c:pt idx="3">
                  <c:v>หนองแซง,รพช.</c:v>
                </c:pt>
                <c:pt idx="4">
                  <c:v>บ้านหมอ,รพช.</c:v>
                </c:pt>
                <c:pt idx="5">
                  <c:v>ดอนพุด,รพช.</c:v>
                </c:pt>
                <c:pt idx="6">
                  <c:v>หนองโดน,รพช.</c:v>
                </c:pt>
                <c:pt idx="7">
                  <c:v>เสาไห้,รพช.</c:v>
                </c:pt>
                <c:pt idx="8">
                  <c:v>มวกเหล็ก,รพช.</c:v>
                </c:pt>
                <c:pt idx="9">
                  <c:v>วังม่วง,รพช.</c:v>
                </c:pt>
              </c:strCache>
            </c:strRef>
          </c:cat>
          <c:val>
            <c:numRef>
              <c:f>Sheet1!$D$2:$D$13</c:f>
              <c:numCache>
                <c:formatCode>#,##0_ ;[Red]\-#,##0\ </c:formatCode>
                <c:ptCount val="12"/>
                <c:pt idx="0">
                  <c:v>38686493</c:v>
                </c:pt>
                <c:pt idx="1">
                  <c:v>18543703</c:v>
                </c:pt>
                <c:pt idx="2">
                  <c:v>41670262</c:v>
                </c:pt>
                <c:pt idx="3">
                  <c:v>3350281</c:v>
                </c:pt>
                <c:pt idx="4">
                  <c:v>16033534</c:v>
                </c:pt>
                <c:pt idx="5">
                  <c:v>-702830</c:v>
                </c:pt>
                <c:pt idx="6">
                  <c:v>1303889</c:v>
                </c:pt>
                <c:pt idx="7">
                  <c:v>-3835683</c:v>
                </c:pt>
                <c:pt idx="8">
                  <c:v>11433638</c:v>
                </c:pt>
                <c:pt idx="9">
                  <c:v>2939451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2"/>
              <c:layout>
                <c:manualLayout>
                  <c:x val="8.4655793100352986E-3"/>
                  <c:y val="0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8.4654682131939593E-3"/>
                  <c:y val="1.9974966805379967E-3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8.4655793100352986E-3"/>
                  <c:y val="-1.9974966805379967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1.1287439080047061E-2"/>
                  <c:y val="-3.994993361075996E-3"/>
                </c:manualLayout>
              </c:layout>
              <c:dLblPos val="outEnd"/>
              <c:showVal val="1"/>
            </c:dLbl>
            <c:dLbl>
              <c:idx val="11"/>
              <c:layout>
                <c:manualLayout>
                  <c:x val="8.4655793100352986E-3"/>
                  <c:y val="3.994993361075996E-3"/>
                </c:manualLayout>
              </c:layout>
              <c:dLblPos val="outEnd"/>
              <c:showVal val="1"/>
            </c:dLbl>
            <c:txPr>
              <a:bodyPr rot="5400000" vert="horz" anchor="t" anchorCtr="0"/>
              <a:lstStyle/>
              <a:p>
                <a:pPr>
                  <a:defRPr sz="14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Sheet1!$A$2:$A$13</c:f>
              <c:strCache>
                <c:ptCount val="10"/>
                <c:pt idx="0">
                  <c:v>แก่งคอย,รพช.</c:v>
                </c:pt>
                <c:pt idx="1">
                  <c:v>หนองแค,รพช.</c:v>
                </c:pt>
                <c:pt idx="2">
                  <c:v>วิหารแดง,รพช.</c:v>
                </c:pt>
                <c:pt idx="3">
                  <c:v>หนองแซง,รพช.</c:v>
                </c:pt>
                <c:pt idx="4">
                  <c:v>บ้านหมอ,รพช.</c:v>
                </c:pt>
                <c:pt idx="5">
                  <c:v>ดอนพุด,รพช.</c:v>
                </c:pt>
                <c:pt idx="6">
                  <c:v>หนองโดน,รพช.</c:v>
                </c:pt>
                <c:pt idx="7">
                  <c:v>เสาไห้,รพช.</c:v>
                </c:pt>
                <c:pt idx="8">
                  <c:v>มวกเหล็ก,รพช.</c:v>
                </c:pt>
                <c:pt idx="9">
                  <c:v>วังม่วง,รพช.</c:v>
                </c:pt>
              </c:strCache>
            </c:strRef>
          </c:cat>
          <c:val>
            <c:numRef>
              <c:f>Sheet1!$E$2:$E$13</c:f>
              <c:numCache>
                <c:formatCode>#,##0_ ;[Red]\-#,##0\ </c:formatCode>
                <c:ptCount val="12"/>
                <c:pt idx="0">
                  <c:v>17865715</c:v>
                </c:pt>
                <c:pt idx="1">
                  <c:v>10582699.730000004</c:v>
                </c:pt>
                <c:pt idx="2">
                  <c:v>24500780</c:v>
                </c:pt>
                <c:pt idx="3">
                  <c:v>-4317692.57</c:v>
                </c:pt>
                <c:pt idx="4">
                  <c:v>2494077.6899999976</c:v>
                </c:pt>
                <c:pt idx="5">
                  <c:v>-8064249.1700000018</c:v>
                </c:pt>
                <c:pt idx="6">
                  <c:v>-3084515</c:v>
                </c:pt>
                <c:pt idx="7">
                  <c:v>424060</c:v>
                </c:pt>
                <c:pt idx="8">
                  <c:v>-839249</c:v>
                </c:pt>
                <c:pt idx="9">
                  <c:v>1640908</c:v>
                </c:pt>
              </c:numCache>
            </c:numRef>
          </c:val>
        </c:ser>
        <c:axId val="108312448"/>
        <c:axId val="108313984"/>
      </c:barChart>
      <c:catAx>
        <c:axId val="10831244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8313984"/>
        <c:crosses val="autoZero"/>
        <c:auto val="1"/>
        <c:lblAlgn val="ctr"/>
        <c:lblOffset val="100"/>
      </c:catAx>
      <c:valAx>
        <c:axId val="108313984"/>
        <c:scaling>
          <c:orientation val="minMax"/>
        </c:scaling>
        <c:axPos val="l"/>
        <c:majorGridlines/>
        <c:numFmt formatCode="#,##0_ ;[Red]\-#,##0\ " sourceLinked="1"/>
        <c:tickLblPos val="nextTo"/>
        <c:txPr>
          <a:bodyPr/>
          <a:lstStyle/>
          <a:p>
            <a:pPr>
              <a:defRPr sz="1600"/>
            </a:pPr>
            <a:endParaRPr lang="th-TH"/>
          </a:p>
        </c:txPr>
        <c:crossAx val="108312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950467529720988"/>
          <c:y val="3.3483549277928536E-2"/>
          <c:w val="0.17129044313863745"/>
          <c:h val="0.21226390611576862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7521038408844375"/>
          <c:y val="3.3048823601796194E-2"/>
          <c:w val="0.8247896159115562"/>
          <c:h val="0.8428750237104436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Sheet1!$A$2:$A$7</c:f>
              <c:strCache>
                <c:ptCount val="4"/>
                <c:pt idx="0">
                  <c:v>บางระจัน,รพช.</c:v>
                </c:pt>
                <c:pt idx="1">
                  <c:v>ค่ายบางระจัน,รพช.</c:v>
                </c:pt>
                <c:pt idx="2">
                  <c:v>พรหมบุรี,รพช.</c:v>
                </c:pt>
                <c:pt idx="3">
                  <c:v>ท่าช้าง,รพช.</c:v>
                </c:pt>
              </c:strCache>
            </c:strRef>
          </c:cat>
          <c:val>
            <c:numRef>
              <c:f>Sheet1!$B$2:$B$7</c:f>
              <c:numCache>
                <c:formatCode>#,##0_ ;[Red]\-#,##0\ </c:formatCode>
                <c:ptCount val="6"/>
                <c:pt idx="0">
                  <c:v>4789755</c:v>
                </c:pt>
                <c:pt idx="1">
                  <c:v>4168735</c:v>
                </c:pt>
                <c:pt idx="2">
                  <c:v>-8940116</c:v>
                </c:pt>
                <c:pt idx="3">
                  <c:v>9418447</c:v>
                </c:pt>
                <c:pt idx="4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Sheet1!$A$2:$A$7</c:f>
              <c:strCache>
                <c:ptCount val="4"/>
                <c:pt idx="0">
                  <c:v>บางระจัน,รพช.</c:v>
                </c:pt>
                <c:pt idx="1">
                  <c:v>ค่ายบางระจัน,รพช.</c:v>
                </c:pt>
                <c:pt idx="2">
                  <c:v>พรหมบุรี,รพช.</c:v>
                </c:pt>
                <c:pt idx="3">
                  <c:v>ท่าช้าง,รพช.</c:v>
                </c:pt>
              </c:strCache>
            </c:strRef>
          </c:cat>
          <c:val>
            <c:numRef>
              <c:f>Sheet1!$C$2:$C$7</c:f>
              <c:numCache>
                <c:formatCode>#,##0_ ;[Red]\-#,##0\ </c:formatCode>
                <c:ptCount val="6"/>
                <c:pt idx="0">
                  <c:v>4918409</c:v>
                </c:pt>
                <c:pt idx="1">
                  <c:v>1742763</c:v>
                </c:pt>
                <c:pt idx="2">
                  <c:v>326221</c:v>
                </c:pt>
                <c:pt idx="3">
                  <c:v>8168787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txPr>
              <a:bodyPr rot="528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Sheet1!$A$2:$A$7</c:f>
              <c:strCache>
                <c:ptCount val="4"/>
                <c:pt idx="0">
                  <c:v>บางระจัน,รพช.</c:v>
                </c:pt>
                <c:pt idx="1">
                  <c:v>ค่ายบางระจัน,รพช.</c:v>
                </c:pt>
                <c:pt idx="2">
                  <c:v>พรหมบุรี,รพช.</c:v>
                </c:pt>
                <c:pt idx="3">
                  <c:v>ท่าช้าง,รพช.</c:v>
                </c:pt>
              </c:strCache>
            </c:strRef>
          </c:cat>
          <c:val>
            <c:numRef>
              <c:f>Sheet1!$D$2:$D$7</c:f>
              <c:numCache>
                <c:formatCode>#,##0_ ;[Red]\-#,##0\ </c:formatCode>
                <c:ptCount val="6"/>
                <c:pt idx="0">
                  <c:v>8125313</c:v>
                </c:pt>
                <c:pt idx="1">
                  <c:v>7468035</c:v>
                </c:pt>
                <c:pt idx="2">
                  <c:v>364470</c:v>
                </c:pt>
                <c:pt idx="3">
                  <c:v>8335017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 rot="5400000" vert="horz" anchor="t" anchorCtr="0"/>
              <a:lstStyle/>
              <a:p>
                <a:pPr>
                  <a:defRPr sz="14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Sheet1!$A$2:$A$7</c:f>
              <c:strCache>
                <c:ptCount val="4"/>
                <c:pt idx="0">
                  <c:v>บางระจัน,รพช.</c:v>
                </c:pt>
                <c:pt idx="1">
                  <c:v>ค่ายบางระจัน,รพช.</c:v>
                </c:pt>
                <c:pt idx="2">
                  <c:v>พรหมบุรี,รพช.</c:v>
                </c:pt>
                <c:pt idx="3">
                  <c:v>ท่าช้าง,รพช.</c:v>
                </c:pt>
              </c:strCache>
            </c:strRef>
          </c:cat>
          <c:val>
            <c:numRef>
              <c:f>Sheet1!$E$2:$E$7</c:f>
              <c:numCache>
                <c:formatCode>#,##0_ ;[Red]\-#,##0\ </c:formatCode>
                <c:ptCount val="6"/>
                <c:pt idx="0">
                  <c:v>7278818.2500000149</c:v>
                </c:pt>
                <c:pt idx="1">
                  <c:v>1742763</c:v>
                </c:pt>
                <c:pt idx="2">
                  <c:v>11077783.770000003</c:v>
                </c:pt>
                <c:pt idx="3">
                  <c:v>8331130.2899999991</c:v>
                </c:pt>
              </c:numCache>
            </c:numRef>
          </c:val>
        </c:ser>
        <c:axId val="108222720"/>
        <c:axId val="108482560"/>
      </c:barChart>
      <c:catAx>
        <c:axId val="10822272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8482560"/>
        <c:crosses val="autoZero"/>
        <c:auto val="1"/>
        <c:lblAlgn val="ctr"/>
        <c:lblOffset val="100"/>
      </c:catAx>
      <c:valAx>
        <c:axId val="108482560"/>
        <c:scaling>
          <c:orientation val="minMax"/>
        </c:scaling>
        <c:axPos val="l"/>
        <c:majorGridlines/>
        <c:numFmt formatCode="#,##0_ ;[Red]\-#,##0\ " sourceLinked="1"/>
        <c:tickLblPos val="nextTo"/>
        <c:crossAx val="108222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01118789630811"/>
          <c:y val="2.3496061310604638E-2"/>
          <c:w val="0.1712904431386375"/>
          <c:h val="0.21226390611576862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21330549098360271"/>
          <c:y val="3.3048823601796194E-2"/>
          <c:w val="0.76355170380338022"/>
          <c:h val="0.8428750237104436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Sheet1!$A$2:$A$8</c:f>
              <c:strCache>
                <c:ptCount val="6"/>
                <c:pt idx="0">
                  <c:v>ไชโย,รพช.</c:v>
                </c:pt>
                <c:pt idx="1">
                  <c:v>ป่าโมก,รพช.</c:v>
                </c:pt>
                <c:pt idx="2">
                  <c:v>โพธิ์ทอง,รพช.</c:v>
                </c:pt>
                <c:pt idx="3">
                  <c:v>แสวงหา,รพช.</c:v>
                </c:pt>
                <c:pt idx="4">
                  <c:v>วิเศษชัยชาญ,รพช.</c:v>
                </c:pt>
                <c:pt idx="5">
                  <c:v>สามโก้,รพช.</c:v>
                </c:pt>
              </c:strCache>
            </c:strRef>
          </c:cat>
          <c:val>
            <c:numRef>
              <c:f>Sheet1!$B$2:$B$8</c:f>
              <c:numCache>
                <c:formatCode>#,##0_ ;[Red]\-#,##0\ </c:formatCode>
                <c:ptCount val="7"/>
                <c:pt idx="0">
                  <c:v>-5205234</c:v>
                </c:pt>
                <c:pt idx="1">
                  <c:v>-18836859</c:v>
                </c:pt>
                <c:pt idx="2">
                  <c:v>18851377</c:v>
                </c:pt>
                <c:pt idx="3">
                  <c:v>-8156666</c:v>
                </c:pt>
                <c:pt idx="4">
                  <c:v>-26284673</c:v>
                </c:pt>
                <c:pt idx="5">
                  <c:v>3510217</c:v>
                </c:pt>
                <c:pt idx="6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Sheet1!$A$2:$A$8</c:f>
              <c:strCache>
                <c:ptCount val="6"/>
                <c:pt idx="0">
                  <c:v>ไชโย,รพช.</c:v>
                </c:pt>
                <c:pt idx="1">
                  <c:v>ป่าโมก,รพช.</c:v>
                </c:pt>
                <c:pt idx="2">
                  <c:v>โพธิ์ทอง,รพช.</c:v>
                </c:pt>
                <c:pt idx="3">
                  <c:v>แสวงหา,รพช.</c:v>
                </c:pt>
                <c:pt idx="4">
                  <c:v>วิเศษชัยชาญ,รพช.</c:v>
                </c:pt>
                <c:pt idx="5">
                  <c:v>สามโก้,รพช.</c:v>
                </c:pt>
              </c:strCache>
            </c:strRef>
          </c:cat>
          <c:val>
            <c:numRef>
              <c:f>Sheet1!$C$2:$C$8</c:f>
              <c:numCache>
                <c:formatCode>#,##0_ ;[Red]\-#,##0\ </c:formatCode>
                <c:ptCount val="7"/>
                <c:pt idx="0">
                  <c:v>-3639110</c:v>
                </c:pt>
                <c:pt idx="1">
                  <c:v>-17318084</c:v>
                </c:pt>
                <c:pt idx="2">
                  <c:v>20151144</c:v>
                </c:pt>
                <c:pt idx="3">
                  <c:v>-482246</c:v>
                </c:pt>
                <c:pt idx="4">
                  <c:v>-28642952</c:v>
                </c:pt>
                <c:pt idx="5">
                  <c:v>-3896935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txPr>
              <a:bodyPr rot="540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Sheet1!$A$2:$A$8</c:f>
              <c:strCache>
                <c:ptCount val="6"/>
                <c:pt idx="0">
                  <c:v>ไชโย,รพช.</c:v>
                </c:pt>
                <c:pt idx="1">
                  <c:v>ป่าโมก,รพช.</c:v>
                </c:pt>
                <c:pt idx="2">
                  <c:v>โพธิ์ทอง,รพช.</c:v>
                </c:pt>
                <c:pt idx="3">
                  <c:v>แสวงหา,รพช.</c:v>
                </c:pt>
                <c:pt idx="4">
                  <c:v>วิเศษชัยชาญ,รพช.</c:v>
                </c:pt>
                <c:pt idx="5">
                  <c:v>สามโก้,รพช.</c:v>
                </c:pt>
              </c:strCache>
            </c:strRef>
          </c:cat>
          <c:val>
            <c:numRef>
              <c:f>Sheet1!$D$2:$D$8</c:f>
              <c:numCache>
                <c:formatCode>#,##0_ ;[Red]\-#,##0\ </c:formatCode>
                <c:ptCount val="7"/>
                <c:pt idx="0">
                  <c:v>3846683</c:v>
                </c:pt>
                <c:pt idx="1">
                  <c:v>-9989356</c:v>
                </c:pt>
                <c:pt idx="2">
                  <c:v>36830355</c:v>
                </c:pt>
                <c:pt idx="3">
                  <c:v>12608595</c:v>
                </c:pt>
                <c:pt idx="4">
                  <c:v>6573255</c:v>
                </c:pt>
                <c:pt idx="5">
                  <c:v>6216120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 rot="5400000" vert="horz" anchor="t" anchorCtr="0"/>
              <a:lstStyle/>
              <a:p>
                <a:pPr>
                  <a:defRPr sz="14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Sheet1!$A$2:$A$8</c:f>
              <c:strCache>
                <c:ptCount val="6"/>
                <c:pt idx="0">
                  <c:v>ไชโย,รพช.</c:v>
                </c:pt>
                <c:pt idx="1">
                  <c:v>ป่าโมก,รพช.</c:v>
                </c:pt>
                <c:pt idx="2">
                  <c:v>โพธิ์ทอง,รพช.</c:v>
                </c:pt>
                <c:pt idx="3">
                  <c:v>แสวงหา,รพช.</c:v>
                </c:pt>
                <c:pt idx="4">
                  <c:v>วิเศษชัยชาญ,รพช.</c:v>
                </c:pt>
                <c:pt idx="5">
                  <c:v>สามโก้,รพช.</c:v>
                </c:pt>
              </c:strCache>
            </c:strRef>
          </c:cat>
          <c:val>
            <c:numRef>
              <c:f>Sheet1!$E$2:$E$8</c:f>
              <c:numCache>
                <c:formatCode>#,##0_ ;[Red]\-#,##0\ </c:formatCode>
                <c:ptCount val="7"/>
                <c:pt idx="0">
                  <c:v>-4431009.6099999994</c:v>
                </c:pt>
                <c:pt idx="1">
                  <c:v>-9939336.1000000238</c:v>
                </c:pt>
                <c:pt idx="2">
                  <c:v>23675819.819999993</c:v>
                </c:pt>
                <c:pt idx="3">
                  <c:v>-5294183.6299999952</c:v>
                </c:pt>
                <c:pt idx="4">
                  <c:v>-28765328.979999959</c:v>
                </c:pt>
                <c:pt idx="5">
                  <c:v>3539147.700000003</c:v>
                </c:pt>
              </c:numCache>
            </c:numRef>
          </c:val>
        </c:ser>
        <c:axId val="108505728"/>
        <c:axId val="108511616"/>
      </c:barChart>
      <c:catAx>
        <c:axId val="10850572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8511616"/>
        <c:crosses val="autoZero"/>
        <c:auto val="1"/>
        <c:lblAlgn val="ctr"/>
        <c:lblOffset val="100"/>
      </c:catAx>
      <c:valAx>
        <c:axId val="108511616"/>
        <c:scaling>
          <c:orientation val="minMax"/>
        </c:scaling>
        <c:axPos val="l"/>
        <c:majorGridlines/>
        <c:numFmt formatCode="#,##0_ ;[Red]\-#,##0\ " sourceLinked="1"/>
        <c:tickLblPos val="nextTo"/>
        <c:crossAx val="108505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01118789630789"/>
          <c:y val="2.3496061310604638E-2"/>
          <c:w val="0.17129044313863756"/>
          <c:h val="0.37006622102626802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7905266013082993"/>
          <c:y val="3.5527485371930907E-2"/>
          <c:w val="0.78830273092476233"/>
          <c:h val="0.6965556598006004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สระบุรี,รพศ.</c:v>
                </c:pt>
                <c:pt idx="1">
                  <c:v>พระนครศรีอยุธยา,รพศ.</c:v>
                </c:pt>
                <c:pt idx="2">
                  <c:v>พระนั่งเกล้า,รพท.</c:v>
                </c:pt>
              </c:strCache>
            </c:strRef>
          </c:cat>
          <c:val>
            <c:numRef>
              <c:f>Sheet1!$B$2:$B$4</c:f>
              <c:numCache>
                <c:formatCode>#,##0_ ;[Red]\-#,##0\ </c:formatCode>
                <c:ptCount val="3"/>
                <c:pt idx="0">
                  <c:v>67731125</c:v>
                </c:pt>
                <c:pt idx="1">
                  <c:v>522015227</c:v>
                </c:pt>
                <c:pt idx="2">
                  <c:v>-67118515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Sheet1!$A$2:$A$4</c:f>
              <c:strCache>
                <c:ptCount val="3"/>
                <c:pt idx="0">
                  <c:v>สระบุรี,รพศ.</c:v>
                </c:pt>
                <c:pt idx="1">
                  <c:v>พระนครศรีอยุธยา,รพศ.</c:v>
                </c:pt>
                <c:pt idx="2">
                  <c:v>พระนั่งเกล้า,รพท.</c:v>
                </c:pt>
              </c:strCache>
            </c:strRef>
          </c:cat>
          <c:val>
            <c:numRef>
              <c:f>Sheet1!$C$2:$C$4</c:f>
              <c:numCache>
                <c:formatCode>#,##0_ ;[Red]\-#,##0\ </c:formatCode>
                <c:ptCount val="3"/>
                <c:pt idx="0">
                  <c:v>90319363</c:v>
                </c:pt>
                <c:pt idx="1">
                  <c:v>543707713</c:v>
                </c:pt>
                <c:pt idx="2">
                  <c:v>-73741494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showVal val="1"/>
          </c:dLbls>
          <c:cat>
            <c:strRef>
              <c:f>Sheet1!$A$2:$A$4</c:f>
              <c:strCache>
                <c:ptCount val="3"/>
                <c:pt idx="0">
                  <c:v>สระบุรี,รพศ.</c:v>
                </c:pt>
                <c:pt idx="1">
                  <c:v>พระนครศรีอยุธยา,รพศ.</c:v>
                </c:pt>
                <c:pt idx="2">
                  <c:v>พระนั่งเกล้า,รพท.</c:v>
                </c:pt>
              </c:strCache>
            </c:strRef>
          </c:cat>
          <c:val>
            <c:numRef>
              <c:f>Sheet1!$D$2:$D$4</c:f>
              <c:numCache>
                <c:formatCode>#,##0_ ;[Red]\-#,##0\ </c:formatCode>
                <c:ptCount val="3"/>
                <c:pt idx="0">
                  <c:v>144799560</c:v>
                </c:pt>
                <c:pt idx="1">
                  <c:v>791839690</c:v>
                </c:pt>
                <c:pt idx="2">
                  <c:v>10507414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Sheet1!$A$2:$A$4</c:f>
              <c:strCache>
                <c:ptCount val="3"/>
                <c:pt idx="0">
                  <c:v>สระบุรี,รพศ.</c:v>
                </c:pt>
                <c:pt idx="1">
                  <c:v>พระนครศรีอยุธยา,รพศ.</c:v>
                </c:pt>
                <c:pt idx="2">
                  <c:v>พระนั่งเกล้า,รพท.</c:v>
                </c:pt>
              </c:strCache>
            </c:strRef>
          </c:cat>
          <c:val>
            <c:numRef>
              <c:f>Sheet1!$E$2:$E$4</c:f>
              <c:numCache>
                <c:formatCode>#,##0_ ;[Red]\-#,##0\ </c:formatCode>
                <c:ptCount val="3"/>
                <c:pt idx="0">
                  <c:v>-61277325.590000153</c:v>
                </c:pt>
                <c:pt idx="1">
                  <c:v>547007713</c:v>
                </c:pt>
                <c:pt idx="2">
                  <c:v>-23309294</c:v>
                </c:pt>
              </c:numCache>
            </c:numRef>
          </c:val>
        </c:ser>
        <c:axId val="80832768"/>
        <c:axId val="80846848"/>
      </c:barChart>
      <c:catAx>
        <c:axId val="8083276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80846848"/>
        <c:crosses val="autoZero"/>
        <c:auto val="1"/>
        <c:lblAlgn val="ctr"/>
        <c:lblOffset val="100"/>
      </c:catAx>
      <c:valAx>
        <c:axId val="80846848"/>
        <c:scaling>
          <c:orientation val="minMax"/>
        </c:scaling>
        <c:axPos val="l"/>
        <c:majorGridlines/>
        <c:numFmt formatCode="#,##0_ ;[Red]\-#,##0\ " sourceLinked="1"/>
        <c:tickLblPos val="nextTo"/>
        <c:crossAx val="80832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179736274815"/>
          <c:y val="1.4424745933536744E-2"/>
          <c:w val="0.16816278611878968"/>
          <c:h val="0.24671113413029605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7905266013082993"/>
          <c:y val="3.5527485371930907E-2"/>
          <c:w val="0.78830273092476211"/>
          <c:h val="0.7152641101374617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พระนารายณ์มหาราช,รพท.</c:v>
                </c:pt>
                <c:pt idx="1">
                  <c:v>ปทุมธานี,รพท.</c:v>
                </c:pt>
                <c:pt idx="2">
                  <c:v>สิงห์บุรี,รพท.</c:v>
                </c:pt>
                <c:pt idx="3">
                  <c:v>อ่างทอง,รพท.</c:v>
                </c:pt>
              </c:strCache>
            </c:strRef>
          </c:cat>
          <c:val>
            <c:numRef>
              <c:f>Sheet1!$B$2:$B$5</c:f>
              <c:numCache>
                <c:formatCode>#,##0_ ;[Red]\-#,##0\ </c:formatCode>
                <c:ptCount val="4"/>
                <c:pt idx="0">
                  <c:v>184854123</c:v>
                </c:pt>
                <c:pt idx="1">
                  <c:v>645567522</c:v>
                </c:pt>
                <c:pt idx="2">
                  <c:v>293758934</c:v>
                </c:pt>
                <c:pt idx="3">
                  <c:v>81415794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Sheet1!$A$2:$A$5</c:f>
              <c:strCache>
                <c:ptCount val="4"/>
                <c:pt idx="0">
                  <c:v>พระนารายณ์มหาราช,รพท.</c:v>
                </c:pt>
                <c:pt idx="1">
                  <c:v>ปทุมธานี,รพท.</c:v>
                </c:pt>
                <c:pt idx="2">
                  <c:v>สิงห์บุรี,รพท.</c:v>
                </c:pt>
                <c:pt idx="3">
                  <c:v>อ่างทอง,รพท.</c:v>
                </c:pt>
              </c:strCache>
            </c:strRef>
          </c:cat>
          <c:val>
            <c:numRef>
              <c:f>Sheet1!$C$2:$C$5</c:f>
              <c:numCache>
                <c:formatCode>#,##0_ ;[Red]\-#,##0\ </c:formatCode>
                <c:ptCount val="4"/>
                <c:pt idx="0">
                  <c:v>97173298</c:v>
                </c:pt>
                <c:pt idx="1">
                  <c:v>572530821</c:v>
                </c:pt>
                <c:pt idx="2">
                  <c:v>266893396</c:v>
                </c:pt>
                <c:pt idx="3">
                  <c:v>56309523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พระนารายณ์มหาราช,รพท.</c:v>
                </c:pt>
                <c:pt idx="1">
                  <c:v>ปทุมธานี,รพท.</c:v>
                </c:pt>
                <c:pt idx="2">
                  <c:v>สิงห์บุรี,รพท.</c:v>
                </c:pt>
                <c:pt idx="3">
                  <c:v>อ่างทอง,รพท.</c:v>
                </c:pt>
              </c:strCache>
            </c:strRef>
          </c:cat>
          <c:val>
            <c:numRef>
              <c:f>Sheet1!$D$2:$D$5</c:f>
              <c:numCache>
                <c:formatCode>#,##0_ ;[Red]\-#,##0\ </c:formatCode>
                <c:ptCount val="4"/>
                <c:pt idx="0">
                  <c:v>279231936</c:v>
                </c:pt>
                <c:pt idx="1">
                  <c:v>663514210</c:v>
                </c:pt>
                <c:pt idx="2">
                  <c:v>292458641</c:v>
                </c:pt>
                <c:pt idx="3">
                  <c:v>88484567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Sheet1!$A$2:$A$5</c:f>
              <c:strCache>
                <c:ptCount val="4"/>
                <c:pt idx="0">
                  <c:v>พระนารายณ์มหาราช,รพท.</c:v>
                </c:pt>
                <c:pt idx="1">
                  <c:v>ปทุมธานี,รพท.</c:v>
                </c:pt>
                <c:pt idx="2">
                  <c:v>สิงห์บุรี,รพท.</c:v>
                </c:pt>
                <c:pt idx="3">
                  <c:v>อ่างทอง,รพท.</c:v>
                </c:pt>
              </c:strCache>
            </c:strRef>
          </c:cat>
          <c:val>
            <c:numRef>
              <c:f>Sheet1!$E$2:$E$5</c:f>
              <c:numCache>
                <c:formatCode>#,##0_ ;[Red]\-#,##0\ </c:formatCode>
                <c:ptCount val="4"/>
                <c:pt idx="0">
                  <c:v>87164298</c:v>
                </c:pt>
                <c:pt idx="1">
                  <c:v>588610821</c:v>
                </c:pt>
                <c:pt idx="2">
                  <c:v>187759690.86000013</c:v>
                </c:pt>
                <c:pt idx="3">
                  <c:v>27282080.629999995</c:v>
                </c:pt>
              </c:numCache>
            </c:numRef>
          </c:val>
        </c:ser>
        <c:axId val="107920768"/>
        <c:axId val="107934848"/>
      </c:barChart>
      <c:catAx>
        <c:axId val="10792076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7934848"/>
        <c:crosses val="autoZero"/>
        <c:auto val="1"/>
        <c:lblAlgn val="ctr"/>
        <c:lblOffset val="100"/>
      </c:catAx>
      <c:valAx>
        <c:axId val="107934848"/>
        <c:scaling>
          <c:orientation val="minMax"/>
        </c:scaling>
        <c:axPos val="l"/>
        <c:majorGridlines/>
        <c:numFmt formatCode="#,##0_ ;[Red]\-#,##0\ " sourceLinked="1"/>
        <c:tickLblPos val="nextTo"/>
        <c:crossAx val="107920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17973627481544"/>
          <c:y val="1.4424745933536744E-2"/>
          <c:w val="0.16816278611878968"/>
          <c:h val="0.24671113413029622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7979593906719069"/>
          <c:y val="3.5527485371930907E-2"/>
          <c:w val="0.81307487083836094"/>
          <c:h val="0.8951085056360688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นครนายก,รพท.</c:v>
                </c:pt>
                <c:pt idx="1">
                  <c:v>เสนา,รพท.</c:v>
                </c:pt>
                <c:pt idx="2">
                  <c:v>พระพุทธบาท,รพท.</c:v>
                </c:pt>
                <c:pt idx="3">
                  <c:v>อินทร์บุรี,รพท.</c:v>
                </c:pt>
                <c:pt idx="4">
                  <c:v>บ้านหมี่,รพท.</c:v>
                </c:pt>
              </c:strCache>
            </c:strRef>
          </c:cat>
          <c:val>
            <c:numRef>
              <c:f>Sheet1!$B$2:$B$6</c:f>
              <c:numCache>
                <c:formatCode>#,##0_ ;[Red]\-#,##0\ </c:formatCode>
                <c:ptCount val="5"/>
                <c:pt idx="0">
                  <c:v>69275538</c:v>
                </c:pt>
                <c:pt idx="1">
                  <c:v>64957009</c:v>
                </c:pt>
                <c:pt idx="2">
                  <c:v>32401899</c:v>
                </c:pt>
                <c:pt idx="3">
                  <c:v>-73945801</c:v>
                </c:pt>
                <c:pt idx="4">
                  <c:v>24396838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Sheet1!$A$2:$A$6</c:f>
              <c:strCache>
                <c:ptCount val="5"/>
                <c:pt idx="0">
                  <c:v>นครนายก,รพท.</c:v>
                </c:pt>
                <c:pt idx="1">
                  <c:v>เสนา,รพท.</c:v>
                </c:pt>
                <c:pt idx="2">
                  <c:v>พระพุทธบาท,รพท.</c:v>
                </c:pt>
                <c:pt idx="3">
                  <c:v>อินทร์บุรี,รพท.</c:v>
                </c:pt>
                <c:pt idx="4">
                  <c:v>บ้านหมี่,รพท.</c:v>
                </c:pt>
              </c:strCache>
            </c:strRef>
          </c:cat>
          <c:val>
            <c:numRef>
              <c:f>Sheet1!$C$2:$C$6</c:f>
              <c:numCache>
                <c:formatCode>#,##0_ ;[Red]\-#,##0\ </c:formatCode>
                <c:ptCount val="5"/>
                <c:pt idx="0">
                  <c:v>69395215</c:v>
                </c:pt>
                <c:pt idx="1">
                  <c:v>9713770</c:v>
                </c:pt>
                <c:pt idx="2">
                  <c:v>6684524</c:v>
                </c:pt>
                <c:pt idx="3">
                  <c:v>-45011333</c:v>
                </c:pt>
                <c:pt idx="4">
                  <c:v>22625256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showVal val="1"/>
          </c:dLbls>
          <c:cat>
            <c:strRef>
              <c:f>Sheet1!$A$2:$A$6</c:f>
              <c:strCache>
                <c:ptCount val="5"/>
                <c:pt idx="0">
                  <c:v>นครนายก,รพท.</c:v>
                </c:pt>
                <c:pt idx="1">
                  <c:v>เสนา,รพท.</c:v>
                </c:pt>
                <c:pt idx="2">
                  <c:v>พระพุทธบาท,รพท.</c:v>
                </c:pt>
                <c:pt idx="3">
                  <c:v>อินทร์บุรี,รพท.</c:v>
                </c:pt>
                <c:pt idx="4">
                  <c:v>บ้านหมี่,รพท.</c:v>
                </c:pt>
              </c:strCache>
            </c:strRef>
          </c:cat>
          <c:val>
            <c:numRef>
              <c:f>Sheet1!$D$2:$D$6</c:f>
              <c:numCache>
                <c:formatCode>#,##0_ ;[Red]\-#,##0\ </c:formatCode>
                <c:ptCount val="5"/>
                <c:pt idx="0">
                  <c:v>135173092</c:v>
                </c:pt>
                <c:pt idx="1">
                  <c:v>19466930</c:v>
                </c:pt>
                <c:pt idx="2">
                  <c:v>76051228</c:v>
                </c:pt>
                <c:pt idx="3">
                  <c:v>-35979460</c:v>
                </c:pt>
                <c:pt idx="4">
                  <c:v>38784902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Sheet1!$A$2:$A$6</c:f>
              <c:strCache>
                <c:ptCount val="5"/>
                <c:pt idx="0">
                  <c:v>นครนายก,รพท.</c:v>
                </c:pt>
                <c:pt idx="1">
                  <c:v>เสนา,รพท.</c:v>
                </c:pt>
                <c:pt idx="2">
                  <c:v>พระพุทธบาท,รพท.</c:v>
                </c:pt>
                <c:pt idx="3">
                  <c:v>อินทร์บุรี,รพท.</c:v>
                </c:pt>
                <c:pt idx="4">
                  <c:v>บ้านหมี่,รพท.</c:v>
                </c:pt>
              </c:strCache>
            </c:strRef>
          </c:cat>
          <c:val>
            <c:numRef>
              <c:f>Sheet1!$E$2:$E$6</c:f>
              <c:numCache>
                <c:formatCode>#,##0_ ;[Red]\-#,##0\ </c:formatCode>
                <c:ptCount val="5"/>
                <c:pt idx="0">
                  <c:v>73529186.359999895</c:v>
                </c:pt>
                <c:pt idx="1">
                  <c:v>33201670</c:v>
                </c:pt>
                <c:pt idx="2">
                  <c:v>-12599446</c:v>
                </c:pt>
                <c:pt idx="3">
                  <c:v>-63371333</c:v>
                </c:pt>
                <c:pt idx="4">
                  <c:v>11168256</c:v>
                </c:pt>
              </c:numCache>
            </c:numRef>
          </c:val>
        </c:ser>
        <c:axId val="107736448"/>
        <c:axId val="107808640"/>
      </c:barChart>
      <c:catAx>
        <c:axId val="10773644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7808640"/>
        <c:crosses val="autoZero"/>
        <c:auto val="1"/>
        <c:lblAlgn val="ctr"/>
        <c:lblOffset val="100"/>
      </c:catAx>
      <c:valAx>
        <c:axId val="107808640"/>
        <c:scaling>
          <c:orientation val="minMax"/>
        </c:scaling>
        <c:axPos val="l"/>
        <c:majorGridlines/>
        <c:numFmt formatCode="#,##0_ ;[Red]\-#,##0\ " sourceLinked="1"/>
        <c:tickLblPos val="nextTo"/>
        <c:txPr>
          <a:bodyPr/>
          <a:lstStyle/>
          <a:p>
            <a:pPr>
              <a:defRPr sz="1600"/>
            </a:pPr>
            <a:endParaRPr lang="th-TH"/>
          </a:p>
        </c:txPr>
        <c:crossAx val="107736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17973627481588"/>
          <c:y val="1.4424745933536744E-2"/>
          <c:w val="0.16816278611878968"/>
          <c:h val="0.24671113413029638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7905266013082993"/>
          <c:y val="3.5527485371930907E-2"/>
          <c:w val="0.78830273092476255"/>
          <c:h val="0.9152627103222374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ปากพลี,รพช.</c:v>
                </c:pt>
                <c:pt idx="1">
                  <c:v>บ้านนา,รพช.</c:v>
                </c:pt>
                <c:pt idx="2">
                  <c:v>องครักษ์,รพช.</c:v>
                </c:pt>
              </c:strCache>
            </c:strRef>
          </c:cat>
          <c:val>
            <c:numRef>
              <c:f>Sheet1!$B$2:$B$4</c:f>
              <c:numCache>
                <c:formatCode>#,##0_ ;[Red]\-#,##0\ </c:formatCode>
                <c:ptCount val="3"/>
                <c:pt idx="0">
                  <c:v>3775157</c:v>
                </c:pt>
                <c:pt idx="1">
                  <c:v>12014445</c:v>
                </c:pt>
                <c:pt idx="2">
                  <c:v>-7376144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Sheet1!$A$2:$A$4</c:f>
              <c:strCache>
                <c:ptCount val="3"/>
                <c:pt idx="0">
                  <c:v>ปากพลี,รพช.</c:v>
                </c:pt>
                <c:pt idx="1">
                  <c:v>บ้านนา,รพช.</c:v>
                </c:pt>
                <c:pt idx="2">
                  <c:v>องครักษ์,รพช.</c:v>
                </c:pt>
              </c:strCache>
            </c:strRef>
          </c:cat>
          <c:val>
            <c:numRef>
              <c:f>Sheet1!$C$2:$C$4</c:f>
              <c:numCache>
                <c:formatCode>#,##0_ ;[Red]\-#,##0\ </c:formatCode>
                <c:ptCount val="3"/>
                <c:pt idx="0">
                  <c:v>5894498</c:v>
                </c:pt>
                <c:pt idx="1">
                  <c:v>6122869</c:v>
                </c:pt>
                <c:pt idx="2">
                  <c:v>-5580731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showVal val="1"/>
          </c:dLbls>
          <c:cat>
            <c:strRef>
              <c:f>Sheet1!$A$2:$A$4</c:f>
              <c:strCache>
                <c:ptCount val="3"/>
                <c:pt idx="0">
                  <c:v>ปากพลี,รพช.</c:v>
                </c:pt>
                <c:pt idx="1">
                  <c:v>บ้านนา,รพช.</c:v>
                </c:pt>
                <c:pt idx="2">
                  <c:v>องครักษ์,รพช.</c:v>
                </c:pt>
              </c:strCache>
            </c:strRef>
          </c:cat>
          <c:val>
            <c:numRef>
              <c:f>Sheet1!$D$2:$D$4</c:f>
              <c:numCache>
                <c:formatCode>#,##0_ ;[Red]\-#,##0\ </c:formatCode>
                <c:ptCount val="3"/>
                <c:pt idx="0">
                  <c:v>9107994</c:v>
                </c:pt>
                <c:pt idx="1">
                  <c:v>25595296</c:v>
                </c:pt>
                <c:pt idx="2">
                  <c:v>7985670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Sheet1!$A$2:$A$4</c:f>
              <c:strCache>
                <c:ptCount val="3"/>
                <c:pt idx="0">
                  <c:v>ปากพลี,รพช.</c:v>
                </c:pt>
                <c:pt idx="1">
                  <c:v>บ้านนา,รพช.</c:v>
                </c:pt>
                <c:pt idx="2">
                  <c:v>องครักษ์,รพช.</c:v>
                </c:pt>
              </c:strCache>
            </c:strRef>
          </c:cat>
          <c:val>
            <c:numRef>
              <c:f>Sheet1!$E$2:$E$4</c:f>
              <c:numCache>
                <c:formatCode>#,##0_ ;[Red]\-#,##0\ </c:formatCode>
                <c:ptCount val="3"/>
                <c:pt idx="0">
                  <c:v>4739600</c:v>
                </c:pt>
                <c:pt idx="1">
                  <c:v>8947107.5999999642</c:v>
                </c:pt>
                <c:pt idx="2">
                  <c:v>-19945488.419999987</c:v>
                </c:pt>
              </c:numCache>
            </c:numRef>
          </c:val>
        </c:ser>
        <c:axId val="108012288"/>
        <c:axId val="108013824"/>
      </c:barChart>
      <c:catAx>
        <c:axId val="10801228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th-TH"/>
          </a:p>
        </c:txPr>
        <c:crossAx val="108013824"/>
        <c:crosses val="autoZero"/>
        <c:auto val="1"/>
        <c:lblAlgn val="ctr"/>
        <c:lblOffset val="100"/>
      </c:catAx>
      <c:valAx>
        <c:axId val="108013824"/>
        <c:scaling>
          <c:orientation val="minMax"/>
        </c:scaling>
        <c:axPos val="l"/>
        <c:majorGridlines/>
        <c:numFmt formatCode="#,##0_ ;[Red]\-#,##0\ " sourceLinked="1"/>
        <c:tickLblPos val="nextTo"/>
        <c:crossAx val="108012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17973627481455"/>
          <c:y val="1.4424745933536744E-2"/>
          <c:w val="0.16816278611878968"/>
          <c:h val="0.24671113413029588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8226503351347315"/>
          <c:y val="3.3048823601796194E-2"/>
          <c:w val="0.81011239000857227"/>
          <c:h val="0.9339023527964075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Sheet1!$A$2:$A$8</c:f>
              <c:strCache>
                <c:ptCount val="6"/>
                <c:pt idx="0">
                  <c:v>บางกรวย,รพช.</c:v>
                </c:pt>
                <c:pt idx="1">
                  <c:v>บางใหญ่,รพช.</c:v>
                </c:pt>
                <c:pt idx="2">
                  <c:v>บางบัวทอง,รพช.</c:v>
                </c:pt>
                <c:pt idx="3">
                  <c:v>ไทรน้อย,รพช.</c:v>
                </c:pt>
                <c:pt idx="4">
                  <c:v>ปากเกร็ด,รพช.</c:v>
                </c:pt>
                <c:pt idx="5">
                  <c:v>บางบัวทอง๒,รพช.</c:v>
                </c:pt>
              </c:strCache>
            </c:strRef>
          </c:cat>
          <c:val>
            <c:numRef>
              <c:f>Sheet1!$B$2:$B$8</c:f>
              <c:numCache>
                <c:formatCode>#,##0_ ;[Red]\-#,##0\ </c:formatCode>
                <c:ptCount val="7"/>
                <c:pt idx="0">
                  <c:v>74033870</c:v>
                </c:pt>
                <c:pt idx="1">
                  <c:v>77541564</c:v>
                </c:pt>
                <c:pt idx="2">
                  <c:v>37995746</c:v>
                </c:pt>
                <c:pt idx="3">
                  <c:v>2369204</c:v>
                </c:pt>
                <c:pt idx="4">
                  <c:v>48268219</c:v>
                </c:pt>
                <c:pt idx="5">
                  <c:v>0</c:v>
                </c:pt>
                <c:pt idx="6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Sheet1!$A$2:$A$8</c:f>
              <c:strCache>
                <c:ptCount val="6"/>
                <c:pt idx="0">
                  <c:v>บางกรวย,รพช.</c:v>
                </c:pt>
                <c:pt idx="1">
                  <c:v>บางใหญ่,รพช.</c:v>
                </c:pt>
                <c:pt idx="2">
                  <c:v>บางบัวทอง,รพช.</c:v>
                </c:pt>
                <c:pt idx="3">
                  <c:v>ไทรน้อย,รพช.</c:v>
                </c:pt>
                <c:pt idx="4">
                  <c:v>ปากเกร็ด,รพช.</c:v>
                </c:pt>
                <c:pt idx="5">
                  <c:v>บางบัวทอง๒,รพช.</c:v>
                </c:pt>
              </c:strCache>
            </c:strRef>
          </c:cat>
          <c:val>
            <c:numRef>
              <c:f>Sheet1!$C$2:$C$8</c:f>
              <c:numCache>
                <c:formatCode>#,##0_ ;[Red]\-#,##0\ </c:formatCode>
                <c:ptCount val="7"/>
                <c:pt idx="0">
                  <c:v>94791103</c:v>
                </c:pt>
                <c:pt idx="1">
                  <c:v>41543793</c:v>
                </c:pt>
                <c:pt idx="2">
                  <c:v>-12515340</c:v>
                </c:pt>
                <c:pt idx="3">
                  <c:v>-10211027</c:v>
                </c:pt>
                <c:pt idx="4">
                  <c:v>75124832</c:v>
                </c:pt>
                <c:pt idx="5">
                  <c:v>21106030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txPr>
              <a:bodyPr rot="540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Sheet1!$A$2:$A$8</c:f>
              <c:strCache>
                <c:ptCount val="6"/>
                <c:pt idx="0">
                  <c:v>บางกรวย,รพช.</c:v>
                </c:pt>
                <c:pt idx="1">
                  <c:v>บางใหญ่,รพช.</c:v>
                </c:pt>
                <c:pt idx="2">
                  <c:v>บางบัวทอง,รพช.</c:v>
                </c:pt>
                <c:pt idx="3">
                  <c:v>ไทรน้อย,รพช.</c:v>
                </c:pt>
                <c:pt idx="4">
                  <c:v>ปากเกร็ด,รพช.</c:v>
                </c:pt>
                <c:pt idx="5">
                  <c:v>บางบัวทอง๒,รพช.</c:v>
                </c:pt>
              </c:strCache>
            </c:strRef>
          </c:cat>
          <c:val>
            <c:numRef>
              <c:f>Sheet1!$D$2:$D$8</c:f>
              <c:numCache>
                <c:formatCode>#,##0_ ;[Red]\-#,##0\ </c:formatCode>
                <c:ptCount val="7"/>
                <c:pt idx="0">
                  <c:v>107840867</c:v>
                </c:pt>
                <c:pt idx="1">
                  <c:v>57351731</c:v>
                </c:pt>
                <c:pt idx="2">
                  <c:v>14701507</c:v>
                </c:pt>
                <c:pt idx="3">
                  <c:v>3305210</c:v>
                </c:pt>
                <c:pt idx="4">
                  <c:v>56403263</c:v>
                </c:pt>
                <c:pt idx="5">
                  <c:v>12239489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2"/>
              <c:layout>
                <c:manualLayout>
                  <c:x val="5.6437195400235295E-3"/>
                  <c:y val="-3.3074703906526205E-2"/>
                </c:manualLayout>
              </c:layout>
              <c:showVal val="1"/>
            </c:dLbl>
            <c:txPr>
              <a:bodyPr rot="5400000"/>
              <a:lstStyle/>
              <a:p>
                <a:pPr>
                  <a:defRPr sz="1800"/>
                </a:pPr>
                <a:endParaRPr lang="th-TH"/>
              </a:p>
            </c:txPr>
            <c:showVal val="1"/>
          </c:dLbls>
          <c:cat>
            <c:strRef>
              <c:f>Sheet1!$A$2:$A$8</c:f>
              <c:strCache>
                <c:ptCount val="6"/>
                <c:pt idx="0">
                  <c:v>บางกรวย,รพช.</c:v>
                </c:pt>
                <c:pt idx="1">
                  <c:v>บางใหญ่,รพช.</c:v>
                </c:pt>
                <c:pt idx="2">
                  <c:v>บางบัวทอง,รพช.</c:v>
                </c:pt>
                <c:pt idx="3">
                  <c:v>ไทรน้อย,รพช.</c:v>
                </c:pt>
                <c:pt idx="4">
                  <c:v>ปากเกร็ด,รพช.</c:v>
                </c:pt>
                <c:pt idx="5">
                  <c:v>บางบัวทอง๒,รพช.</c:v>
                </c:pt>
              </c:strCache>
            </c:strRef>
          </c:cat>
          <c:val>
            <c:numRef>
              <c:f>Sheet1!$E$2:$E$8</c:f>
              <c:numCache>
                <c:formatCode>#,##0_ ;[Red]\-#,##0\ </c:formatCode>
                <c:ptCount val="7"/>
                <c:pt idx="0">
                  <c:v>108753443</c:v>
                </c:pt>
                <c:pt idx="1">
                  <c:v>47060472.829999954</c:v>
                </c:pt>
                <c:pt idx="2">
                  <c:v>-18380442</c:v>
                </c:pt>
                <c:pt idx="3">
                  <c:v>-4496534.4599999785</c:v>
                </c:pt>
                <c:pt idx="4">
                  <c:v>80634132</c:v>
                </c:pt>
                <c:pt idx="5">
                  <c:v>61171489.219999999</c:v>
                </c:pt>
              </c:numCache>
            </c:numRef>
          </c:val>
        </c:ser>
        <c:axId val="108037248"/>
        <c:axId val="108038784"/>
      </c:barChart>
      <c:catAx>
        <c:axId val="10803724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th-TH"/>
          </a:p>
        </c:txPr>
        <c:crossAx val="108038784"/>
        <c:crosses val="autoZero"/>
        <c:auto val="1"/>
        <c:lblAlgn val="ctr"/>
        <c:lblOffset val="100"/>
      </c:catAx>
      <c:valAx>
        <c:axId val="108038784"/>
        <c:scaling>
          <c:orientation val="minMax"/>
        </c:scaling>
        <c:axPos val="l"/>
        <c:majorGridlines/>
        <c:numFmt formatCode="#,##0_ ;[Red]\-#,##0\ " sourceLinked="1"/>
        <c:tickLblPos val="nextTo"/>
        <c:crossAx val="108037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6045685687482807"/>
          <c:y val="3.3831906281394104E-2"/>
          <c:w val="0.16282486382860137"/>
          <c:h val="0.19849119451116173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21330549098360271"/>
          <c:y val="3.3048823601796194E-2"/>
          <c:w val="0.7790719325384472"/>
          <c:h val="0.7556549279681149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Sheet1!$A$2:$A$9</c:f>
              <c:strCache>
                <c:ptCount val="7"/>
                <c:pt idx="0">
                  <c:v>คลองหลวง,รพช.</c:v>
                </c:pt>
                <c:pt idx="1">
                  <c:v>ธัญบุรี,รพช.</c:v>
                </c:pt>
                <c:pt idx="2">
                  <c:v>ประชาธิปัตย์,รพช.</c:v>
                </c:pt>
                <c:pt idx="3">
                  <c:v>หนองเสือ,รพช.</c:v>
                </c:pt>
                <c:pt idx="4">
                  <c:v>ลาดหลุมแก้ว,รพช.</c:v>
                </c:pt>
                <c:pt idx="5">
                  <c:v>ลำลูกกา,รพช.</c:v>
                </c:pt>
                <c:pt idx="6">
                  <c:v>สามโคก,รพช.</c:v>
                </c:pt>
              </c:strCache>
            </c:strRef>
          </c:cat>
          <c:val>
            <c:numRef>
              <c:f>Sheet1!$B$2:$B$9</c:f>
              <c:numCache>
                <c:formatCode>#,##0_ ;[Red]\-#,##0\ </c:formatCode>
                <c:ptCount val="8"/>
                <c:pt idx="0">
                  <c:v>68772132</c:v>
                </c:pt>
                <c:pt idx="1">
                  <c:v>136742551</c:v>
                </c:pt>
                <c:pt idx="2">
                  <c:v>103947060</c:v>
                </c:pt>
                <c:pt idx="3">
                  <c:v>-4264929</c:v>
                </c:pt>
                <c:pt idx="4">
                  <c:v>3736846</c:v>
                </c:pt>
                <c:pt idx="5">
                  <c:v>41659345</c:v>
                </c:pt>
                <c:pt idx="6">
                  <c:v>6735350</c:v>
                </c:pt>
                <c:pt idx="7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Sheet1!$A$2:$A$9</c:f>
              <c:strCache>
                <c:ptCount val="7"/>
                <c:pt idx="0">
                  <c:v>คลองหลวง,รพช.</c:v>
                </c:pt>
                <c:pt idx="1">
                  <c:v>ธัญบุรี,รพช.</c:v>
                </c:pt>
                <c:pt idx="2">
                  <c:v>ประชาธิปัตย์,รพช.</c:v>
                </c:pt>
                <c:pt idx="3">
                  <c:v>หนองเสือ,รพช.</c:v>
                </c:pt>
                <c:pt idx="4">
                  <c:v>ลาดหลุมแก้ว,รพช.</c:v>
                </c:pt>
                <c:pt idx="5">
                  <c:v>ลำลูกกา,รพช.</c:v>
                </c:pt>
                <c:pt idx="6">
                  <c:v>สามโคก,รพช.</c:v>
                </c:pt>
              </c:strCache>
            </c:strRef>
          </c:cat>
          <c:val>
            <c:numRef>
              <c:f>Sheet1!$C$2:$C$9</c:f>
              <c:numCache>
                <c:formatCode>#,##0_ ;[Red]\-#,##0\ </c:formatCode>
                <c:ptCount val="8"/>
                <c:pt idx="0">
                  <c:v>51655678</c:v>
                </c:pt>
                <c:pt idx="1">
                  <c:v>134959594</c:v>
                </c:pt>
                <c:pt idx="2">
                  <c:v>118015795</c:v>
                </c:pt>
                <c:pt idx="3">
                  <c:v>987028</c:v>
                </c:pt>
                <c:pt idx="4">
                  <c:v>9320574</c:v>
                </c:pt>
                <c:pt idx="5">
                  <c:v>43229034</c:v>
                </c:pt>
                <c:pt idx="6">
                  <c:v>-817522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dLbls>
            <c:txPr>
              <a:bodyPr rot="540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Sheet1!$A$2:$A$9</c:f>
              <c:strCache>
                <c:ptCount val="7"/>
                <c:pt idx="0">
                  <c:v>คลองหลวง,รพช.</c:v>
                </c:pt>
                <c:pt idx="1">
                  <c:v>ธัญบุรี,รพช.</c:v>
                </c:pt>
                <c:pt idx="2">
                  <c:v>ประชาธิปัตย์,รพช.</c:v>
                </c:pt>
                <c:pt idx="3">
                  <c:v>หนองเสือ,รพช.</c:v>
                </c:pt>
                <c:pt idx="4">
                  <c:v>ลาดหลุมแก้ว,รพช.</c:v>
                </c:pt>
                <c:pt idx="5">
                  <c:v>ลำลูกกา,รพช.</c:v>
                </c:pt>
                <c:pt idx="6">
                  <c:v>สามโคก,รพช.</c:v>
                </c:pt>
              </c:strCache>
            </c:strRef>
          </c:cat>
          <c:val>
            <c:numRef>
              <c:f>Sheet1!$D$2:$D$9</c:f>
              <c:numCache>
                <c:formatCode>#,##0_ ;[Red]\-#,##0\ </c:formatCode>
                <c:ptCount val="8"/>
                <c:pt idx="0">
                  <c:v>84957938</c:v>
                </c:pt>
                <c:pt idx="1">
                  <c:v>151107322</c:v>
                </c:pt>
                <c:pt idx="2">
                  <c:v>148197075</c:v>
                </c:pt>
                <c:pt idx="3">
                  <c:v>30318577</c:v>
                </c:pt>
                <c:pt idx="4">
                  <c:v>21969599</c:v>
                </c:pt>
                <c:pt idx="5">
                  <c:v>78403705</c:v>
                </c:pt>
                <c:pt idx="6">
                  <c:v>15801960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1.128743908004706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4109298850058814E-2"/>
                  <c:y val="6.2015069824736622E-3"/>
                </c:manualLayout>
              </c:layout>
              <c:showVal val="1"/>
            </c:dLbl>
            <c:dLbl>
              <c:idx val="3"/>
              <c:layout>
                <c:manualLayout>
                  <c:x val="1.269836896505293E-2"/>
                  <c:y val="-4.1343379883157748E-3"/>
                </c:manualLayout>
              </c:layout>
              <c:showVal val="1"/>
            </c:dLbl>
            <c:dLbl>
              <c:idx val="5"/>
              <c:layout>
                <c:manualLayout>
                  <c:x val="8.4654682131940582E-3"/>
                  <c:y val="-2.0671689941578874E-3"/>
                </c:manualLayout>
              </c:layout>
              <c:showVal val="1"/>
            </c:dLbl>
            <c:txPr>
              <a:bodyPr rot="5400000"/>
              <a:lstStyle/>
              <a:p>
                <a:pPr>
                  <a:defRPr/>
                </a:pPr>
                <a:endParaRPr lang="th-TH"/>
              </a:p>
            </c:txPr>
            <c:showVal val="1"/>
          </c:dLbls>
          <c:cat>
            <c:strRef>
              <c:f>Sheet1!$A$2:$A$9</c:f>
              <c:strCache>
                <c:ptCount val="7"/>
                <c:pt idx="0">
                  <c:v>คลองหลวง,รพช.</c:v>
                </c:pt>
                <c:pt idx="1">
                  <c:v>ธัญบุรี,รพช.</c:v>
                </c:pt>
                <c:pt idx="2">
                  <c:v>ประชาธิปัตย์,รพช.</c:v>
                </c:pt>
                <c:pt idx="3">
                  <c:v>หนองเสือ,รพช.</c:v>
                </c:pt>
                <c:pt idx="4">
                  <c:v>ลาดหลุมแก้ว,รพช.</c:v>
                </c:pt>
                <c:pt idx="5">
                  <c:v>ลำลูกกา,รพช.</c:v>
                </c:pt>
                <c:pt idx="6">
                  <c:v>สามโคก,รพช.</c:v>
                </c:pt>
              </c:strCache>
            </c:strRef>
          </c:cat>
          <c:val>
            <c:numRef>
              <c:f>Sheet1!$E$2:$E$9</c:f>
              <c:numCache>
                <c:formatCode>#,##0_ ;[Red]\-#,##0\ </c:formatCode>
                <c:ptCount val="8"/>
                <c:pt idx="0">
                  <c:v>56931751</c:v>
                </c:pt>
                <c:pt idx="1">
                  <c:v>130845165</c:v>
                </c:pt>
                <c:pt idx="2">
                  <c:v>118869121.78</c:v>
                </c:pt>
                <c:pt idx="3">
                  <c:v>1320018</c:v>
                </c:pt>
                <c:pt idx="4">
                  <c:v>10098509</c:v>
                </c:pt>
                <c:pt idx="5">
                  <c:v>40959890</c:v>
                </c:pt>
                <c:pt idx="6">
                  <c:v>-591377</c:v>
                </c:pt>
              </c:numCache>
            </c:numRef>
          </c:val>
        </c:ser>
        <c:axId val="108115456"/>
        <c:axId val="108116992"/>
      </c:barChart>
      <c:catAx>
        <c:axId val="10811545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th-TH"/>
          </a:p>
        </c:txPr>
        <c:crossAx val="108116992"/>
        <c:crosses val="autoZero"/>
        <c:auto val="1"/>
        <c:lblAlgn val="ctr"/>
        <c:lblOffset val="100"/>
      </c:catAx>
      <c:valAx>
        <c:axId val="108116992"/>
        <c:scaling>
          <c:orientation val="minMax"/>
        </c:scaling>
        <c:axPos val="l"/>
        <c:majorGridlines/>
        <c:numFmt formatCode="#,##0_ ;[Red]\-#,##0\ " sourceLinked="1"/>
        <c:tickLblPos val="nextTo"/>
        <c:crossAx val="108115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47676720634411"/>
          <c:y val="2.3496061310604638E-2"/>
          <c:w val="0.16282486382860137"/>
          <c:h val="0.20882703948195117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9073061282350837"/>
          <c:y val="3.3048823601796194E-2"/>
          <c:w val="0.79318123138850338"/>
          <c:h val="0.7488742881288524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ท่าเรือ,รพช.</c:v>
                </c:pt>
                <c:pt idx="1">
                  <c:v>สมเด็จพระสังฆราช(นครหลวง),รพช.</c:v>
                </c:pt>
                <c:pt idx="2">
                  <c:v>บางไทร,รพช.</c:v>
                </c:pt>
                <c:pt idx="3">
                  <c:v>บางบาล,รพช.</c:v>
                </c:pt>
                <c:pt idx="4">
                  <c:v>บางปะอิน,รพช.</c:v>
                </c:pt>
                <c:pt idx="5">
                  <c:v>บางปะหัน,รพช.</c:v>
                </c:pt>
                <c:pt idx="6">
                  <c:v>ผักไห่,รพช.</c:v>
                </c:pt>
                <c:pt idx="7">
                  <c:v>ภาชี,รพช.</c:v>
                </c:pt>
                <c:pt idx="8">
                  <c:v>ลาดบัวหลวง,รพช.</c:v>
                </c:pt>
                <c:pt idx="9">
                  <c:v>วังน้อย,รพช.</c:v>
                </c:pt>
                <c:pt idx="10">
                  <c:v>บางซ้าย,รพช.</c:v>
                </c:pt>
                <c:pt idx="11">
                  <c:v>อุทัย,รพช.</c:v>
                </c:pt>
                <c:pt idx="12">
                  <c:v>มหาราช,รพช.</c:v>
                </c:pt>
                <c:pt idx="13">
                  <c:v>บ้านแพรก,รพช.</c:v>
                </c:pt>
              </c:strCache>
            </c:strRef>
          </c:cat>
          <c:val>
            <c:numRef>
              <c:f>Sheet1!$B$2:$B$15</c:f>
              <c:numCache>
                <c:formatCode>#,##0_ ;[Red]\-#,##0\ </c:formatCode>
                <c:ptCount val="14"/>
                <c:pt idx="0">
                  <c:v>2233351</c:v>
                </c:pt>
                <c:pt idx="1">
                  <c:v>14072950</c:v>
                </c:pt>
                <c:pt idx="2">
                  <c:v>18249266</c:v>
                </c:pt>
                <c:pt idx="3">
                  <c:v>-594453</c:v>
                </c:pt>
                <c:pt idx="4">
                  <c:v>77694961</c:v>
                </c:pt>
                <c:pt idx="5">
                  <c:v>-3640515</c:v>
                </c:pt>
                <c:pt idx="6">
                  <c:v>3822047</c:v>
                </c:pt>
                <c:pt idx="7">
                  <c:v>8473396</c:v>
                </c:pt>
                <c:pt idx="8">
                  <c:v>-1803836</c:v>
                </c:pt>
                <c:pt idx="9">
                  <c:v>122422204</c:v>
                </c:pt>
                <c:pt idx="10">
                  <c:v>8076732</c:v>
                </c:pt>
                <c:pt idx="11">
                  <c:v>3834054</c:v>
                </c:pt>
                <c:pt idx="12">
                  <c:v>-4563076</c:v>
                </c:pt>
                <c:pt idx="13">
                  <c:v>-942526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Sheet1!$A$2:$A$15</c:f>
              <c:strCache>
                <c:ptCount val="14"/>
                <c:pt idx="0">
                  <c:v>ท่าเรือ,รพช.</c:v>
                </c:pt>
                <c:pt idx="1">
                  <c:v>สมเด็จพระสังฆราช(นครหลวง),รพช.</c:v>
                </c:pt>
                <c:pt idx="2">
                  <c:v>บางไทร,รพช.</c:v>
                </c:pt>
                <c:pt idx="3">
                  <c:v>บางบาล,รพช.</c:v>
                </c:pt>
                <c:pt idx="4">
                  <c:v>บางปะอิน,รพช.</c:v>
                </c:pt>
                <c:pt idx="5">
                  <c:v>บางปะหัน,รพช.</c:v>
                </c:pt>
                <c:pt idx="6">
                  <c:v>ผักไห่,รพช.</c:v>
                </c:pt>
                <c:pt idx="7">
                  <c:v>ภาชี,รพช.</c:v>
                </c:pt>
                <c:pt idx="8">
                  <c:v>ลาดบัวหลวง,รพช.</c:v>
                </c:pt>
                <c:pt idx="9">
                  <c:v>วังน้อย,รพช.</c:v>
                </c:pt>
                <c:pt idx="10">
                  <c:v>บางซ้าย,รพช.</c:v>
                </c:pt>
                <c:pt idx="11">
                  <c:v>อุทัย,รพช.</c:v>
                </c:pt>
                <c:pt idx="12">
                  <c:v>มหาราช,รพช.</c:v>
                </c:pt>
                <c:pt idx="13">
                  <c:v>บ้านแพรก,รพช.</c:v>
                </c:pt>
              </c:strCache>
            </c:strRef>
          </c:cat>
          <c:val>
            <c:numRef>
              <c:f>Sheet1!$C$2:$C$15</c:f>
              <c:numCache>
                <c:formatCode>#,##0_ ;[Red]\-#,##0\ </c:formatCode>
                <c:ptCount val="14"/>
                <c:pt idx="0">
                  <c:v>3641669</c:v>
                </c:pt>
                <c:pt idx="1">
                  <c:v>4546705</c:v>
                </c:pt>
                <c:pt idx="2">
                  <c:v>12762215</c:v>
                </c:pt>
                <c:pt idx="3">
                  <c:v>4226493</c:v>
                </c:pt>
                <c:pt idx="4">
                  <c:v>36473473</c:v>
                </c:pt>
                <c:pt idx="5">
                  <c:v>-3381411</c:v>
                </c:pt>
                <c:pt idx="6">
                  <c:v>2752115</c:v>
                </c:pt>
                <c:pt idx="7">
                  <c:v>4564385</c:v>
                </c:pt>
                <c:pt idx="8">
                  <c:v>2142777</c:v>
                </c:pt>
                <c:pt idx="9">
                  <c:v>24656179</c:v>
                </c:pt>
                <c:pt idx="10">
                  <c:v>1496291</c:v>
                </c:pt>
                <c:pt idx="11">
                  <c:v>2284027</c:v>
                </c:pt>
                <c:pt idx="12">
                  <c:v>3602351</c:v>
                </c:pt>
                <c:pt idx="13">
                  <c:v>652074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ท่าเรือ,รพช.</c:v>
                </c:pt>
                <c:pt idx="1">
                  <c:v>สมเด็จพระสังฆราช(นครหลวง),รพช.</c:v>
                </c:pt>
                <c:pt idx="2">
                  <c:v>บางไทร,รพช.</c:v>
                </c:pt>
                <c:pt idx="3">
                  <c:v>บางบาล,รพช.</c:v>
                </c:pt>
                <c:pt idx="4">
                  <c:v>บางปะอิน,รพช.</c:v>
                </c:pt>
                <c:pt idx="5">
                  <c:v>บางปะหัน,รพช.</c:v>
                </c:pt>
                <c:pt idx="6">
                  <c:v>ผักไห่,รพช.</c:v>
                </c:pt>
                <c:pt idx="7">
                  <c:v>ภาชี,รพช.</c:v>
                </c:pt>
                <c:pt idx="8">
                  <c:v>ลาดบัวหลวง,รพช.</c:v>
                </c:pt>
                <c:pt idx="9">
                  <c:v>วังน้อย,รพช.</c:v>
                </c:pt>
                <c:pt idx="10">
                  <c:v>บางซ้าย,รพช.</c:v>
                </c:pt>
                <c:pt idx="11">
                  <c:v>อุทัย,รพช.</c:v>
                </c:pt>
                <c:pt idx="12">
                  <c:v>มหาราช,รพช.</c:v>
                </c:pt>
                <c:pt idx="13">
                  <c:v>บ้านแพรก,รพช.</c:v>
                </c:pt>
              </c:strCache>
            </c:strRef>
          </c:cat>
          <c:val>
            <c:numRef>
              <c:f>Sheet1!$D$2:$D$15</c:f>
              <c:numCache>
                <c:formatCode>#,##0_ ;[Red]\-#,##0\ </c:formatCode>
                <c:ptCount val="14"/>
                <c:pt idx="0">
                  <c:v>19249708</c:v>
                </c:pt>
                <c:pt idx="1">
                  <c:v>13045749</c:v>
                </c:pt>
                <c:pt idx="2">
                  <c:v>16158001</c:v>
                </c:pt>
                <c:pt idx="3">
                  <c:v>7317383</c:v>
                </c:pt>
                <c:pt idx="4">
                  <c:v>47756311</c:v>
                </c:pt>
                <c:pt idx="5">
                  <c:v>14608860</c:v>
                </c:pt>
                <c:pt idx="6">
                  <c:v>15192147</c:v>
                </c:pt>
                <c:pt idx="7">
                  <c:v>12551582</c:v>
                </c:pt>
                <c:pt idx="8">
                  <c:v>13144008</c:v>
                </c:pt>
                <c:pt idx="9">
                  <c:v>24696205</c:v>
                </c:pt>
                <c:pt idx="10">
                  <c:v>5379058</c:v>
                </c:pt>
                <c:pt idx="11">
                  <c:v>15468403</c:v>
                </c:pt>
                <c:pt idx="12">
                  <c:v>8163038</c:v>
                </c:pt>
                <c:pt idx="13">
                  <c:v>4101156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 rot="5400000" vert="horz"/>
              <a:lstStyle/>
              <a:p>
                <a:pPr>
                  <a:defRPr sz="14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Sheet1!$A$2:$A$15</c:f>
              <c:strCache>
                <c:ptCount val="14"/>
                <c:pt idx="0">
                  <c:v>ท่าเรือ,รพช.</c:v>
                </c:pt>
                <c:pt idx="1">
                  <c:v>สมเด็จพระสังฆราช(นครหลวง),รพช.</c:v>
                </c:pt>
                <c:pt idx="2">
                  <c:v>บางไทร,รพช.</c:v>
                </c:pt>
                <c:pt idx="3">
                  <c:v>บางบาล,รพช.</c:v>
                </c:pt>
                <c:pt idx="4">
                  <c:v>บางปะอิน,รพช.</c:v>
                </c:pt>
                <c:pt idx="5">
                  <c:v>บางปะหัน,รพช.</c:v>
                </c:pt>
                <c:pt idx="6">
                  <c:v>ผักไห่,รพช.</c:v>
                </c:pt>
                <c:pt idx="7">
                  <c:v>ภาชี,รพช.</c:v>
                </c:pt>
                <c:pt idx="8">
                  <c:v>ลาดบัวหลวง,รพช.</c:v>
                </c:pt>
                <c:pt idx="9">
                  <c:v>วังน้อย,รพช.</c:v>
                </c:pt>
                <c:pt idx="10">
                  <c:v>บางซ้าย,รพช.</c:v>
                </c:pt>
                <c:pt idx="11">
                  <c:v>อุทัย,รพช.</c:v>
                </c:pt>
                <c:pt idx="12">
                  <c:v>มหาราช,รพช.</c:v>
                </c:pt>
                <c:pt idx="13">
                  <c:v>บ้านแพรก,รพช.</c:v>
                </c:pt>
              </c:strCache>
            </c:strRef>
          </c:cat>
          <c:val>
            <c:numRef>
              <c:f>Sheet1!$E$2:$E$15</c:f>
              <c:numCache>
                <c:formatCode>#,##0_ ;[Red]\-#,##0\ </c:formatCode>
                <c:ptCount val="14"/>
                <c:pt idx="0">
                  <c:v>11620039</c:v>
                </c:pt>
                <c:pt idx="1">
                  <c:v>11348036.629999995</c:v>
                </c:pt>
                <c:pt idx="2">
                  <c:v>11342192.719999999</c:v>
                </c:pt>
                <c:pt idx="3">
                  <c:v>8263393</c:v>
                </c:pt>
                <c:pt idx="4">
                  <c:v>33719362.530000001</c:v>
                </c:pt>
                <c:pt idx="5">
                  <c:v>4386789</c:v>
                </c:pt>
                <c:pt idx="6">
                  <c:v>6346143.1799999923</c:v>
                </c:pt>
                <c:pt idx="7">
                  <c:v>2164385</c:v>
                </c:pt>
                <c:pt idx="8">
                  <c:v>2356599.1899999976</c:v>
                </c:pt>
                <c:pt idx="9">
                  <c:v>19185042</c:v>
                </c:pt>
                <c:pt idx="10">
                  <c:v>-617277.4300000146</c:v>
                </c:pt>
                <c:pt idx="11">
                  <c:v>-2189497.7500000149</c:v>
                </c:pt>
                <c:pt idx="12">
                  <c:v>5853628.6400000006</c:v>
                </c:pt>
                <c:pt idx="13">
                  <c:v>947774</c:v>
                </c:pt>
              </c:numCache>
            </c:numRef>
          </c:val>
        </c:ser>
        <c:axId val="107963904"/>
        <c:axId val="107965440"/>
      </c:barChart>
      <c:catAx>
        <c:axId val="10796390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th-TH"/>
          </a:p>
        </c:txPr>
        <c:crossAx val="107965440"/>
        <c:crosses val="autoZero"/>
        <c:auto val="1"/>
        <c:lblAlgn val="ctr"/>
        <c:lblOffset val="100"/>
      </c:catAx>
      <c:valAx>
        <c:axId val="107965440"/>
        <c:scaling>
          <c:orientation val="minMax"/>
        </c:scaling>
        <c:axPos val="l"/>
        <c:majorGridlines/>
        <c:numFmt formatCode="#,##0_ ;[Red]\-#,##0\ " sourceLinked="1"/>
        <c:tickLblPos val="nextTo"/>
        <c:crossAx val="107963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01118789630878"/>
          <c:y val="2.3496061310604638E-2"/>
          <c:w val="0.17129044313863731"/>
          <c:h val="0.37006622102626746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plotArea>
      <c:layout>
        <c:manualLayout>
          <c:layoutTarget val="inner"/>
          <c:xMode val="edge"/>
          <c:yMode val="edge"/>
          <c:x val="0.15275817241154052"/>
          <c:y val="3.3048823601796194E-2"/>
          <c:w val="0.84724182758845934"/>
          <c:h val="0.9090660497930552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Sheet1!$A$2:$A$12</c:f>
              <c:strCache>
                <c:ptCount val="9"/>
                <c:pt idx="0">
                  <c:v>พัฒนานิคม,รพช.</c:v>
                </c:pt>
                <c:pt idx="1">
                  <c:v>โคกสำโรง,รพช.</c:v>
                </c:pt>
                <c:pt idx="2">
                  <c:v>ชัยบาดาล,รพช.</c:v>
                </c:pt>
                <c:pt idx="3">
                  <c:v>ท่าวุ้ง,รพช.</c:v>
                </c:pt>
                <c:pt idx="4">
                  <c:v>ท่าหลวง,รพช.</c:v>
                </c:pt>
                <c:pt idx="5">
                  <c:v>สระโบสถ์,รพช.</c:v>
                </c:pt>
                <c:pt idx="6">
                  <c:v>โคกเจริญ,รพช.</c:v>
                </c:pt>
                <c:pt idx="7">
                  <c:v>ลำสนธิ,รพช.</c:v>
                </c:pt>
                <c:pt idx="8">
                  <c:v>หนองม่วง,รพช.</c:v>
                </c:pt>
              </c:strCache>
            </c:strRef>
          </c:cat>
          <c:val>
            <c:numRef>
              <c:f>Sheet1!$B$2:$B$12</c:f>
              <c:numCache>
                <c:formatCode>#,##0_ ;[Red]\-#,##0\ </c:formatCode>
                <c:ptCount val="11"/>
                <c:pt idx="0">
                  <c:v>6377983</c:v>
                </c:pt>
                <c:pt idx="1">
                  <c:v>9368778</c:v>
                </c:pt>
                <c:pt idx="2">
                  <c:v>9787378</c:v>
                </c:pt>
                <c:pt idx="3">
                  <c:v>4380532</c:v>
                </c:pt>
                <c:pt idx="4">
                  <c:v>18992841</c:v>
                </c:pt>
                <c:pt idx="5">
                  <c:v>26430573</c:v>
                </c:pt>
                <c:pt idx="6">
                  <c:v>14977419</c:v>
                </c:pt>
                <c:pt idx="7">
                  <c:v>11056982</c:v>
                </c:pt>
                <c:pt idx="8">
                  <c:v>23976206</c:v>
                </c:pt>
                <c:pt idx="9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ปี 2559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Sheet1!$A$2:$A$12</c:f>
              <c:strCache>
                <c:ptCount val="9"/>
                <c:pt idx="0">
                  <c:v>พัฒนานิคม,รพช.</c:v>
                </c:pt>
                <c:pt idx="1">
                  <c:v>โคกสำโรง,รพช.</c:v>
                </c:pt>
                <c:pt idx="2">
                  <c:v>ชัยบาดาล,รพช.</c:v>
                </c:pt>
                <c:pt idx="3">
                  <c:v>ท่าวุ้ง,รพช.</c:v>
                </c:pt>
                <c:pt idx="4">
                  <c:v>ท่าหลวง,รพช.</c:v>
                </c:pt>
                <c:pt idx="5">
                  <c:v>สระโบสถ์,รพช.</c:v>
                </c:pt>
                <c:pt idx="6">
                  <c:v>โคกเจริญ,รพช.</c:v>
                </c:pt>
                <c:pt idx="7">
                  <c:v>ลำสนธิ,รพช.</c:v>
                </c:pt>
                <c:pt idx="8">
                  <c:v>หนองม่วง,รพช.</c:v>
                </c:pt>
              </c:strCache>
            </c:strRef>
          </c:cat>
          <c:val>
            <c:numRef>
              <c:f>Sheet1!$C$2:$C$12</c:f>
              <c:numCache>
                <c:formatCode>#,##0_ ;[Red]\-#,##0\ </c:formatCode>
                <c:ptCount val="11"/>
                <c:pt idx="0">
                  <c:v>-3257526</c:v>
                </c:pt>
                <c:pt idx="1">
                  <c:v>-4316156</c:v>
                </c:pt>
                <c:pt idx="2">
                  <c:v>-10966048</c:v>
                </c:pt>
                <c:pt idx="3">
                  <c:v>-2072891</c:v>
                </c:pt>
                <c:pt idx="4">
                  <c:v>9413727</c:v>
                </c:pt>
                <c:pt idx="5">
                  <c:v>5695998</c:v>
                </c:pt>
                <c:pt idx="6">
                  <c:v>6764188</c:v>
                </c:pt>
                <c:pt idx="7">
                  <c:v>2934273</c:v>
                </c:pt>
                <c:pt idx="8">
                  <c:v>18318853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ปี 2560/ไตรมาส 2</c:v>
                </c:pt>
              </c:strCache>
            </c:strRef>
          </c:tx>
          <c:cat>
            <c:strRef>
              <c:f>Sheet1!$A$2:$A$12</c:f>
              <c:strCache>
                <c:ptCount val="9"/>
                <c:pt idx="0">
                  <c:v>พัฒนานิคม,รพช.</c:v>
                </c:pt>
                <c:pt idx="1">
                  <c:v>โคกสำโรง,รพช.</c:v>
                </c:pt>
                <c:pt idx="2">
                  <c:v>ชัยบาดาล,รพช.</c:v>
                </c:pt>
                <c:pt idx="3">
                  <c:v>ท่าวุ้ง,รพช.</c:v>
                </c:pt>
                <c:pt idx="4">
                  <c:v>ท่าหลวง,รพช.</c:v>
                </c:pt>
                <c:pt idx="5">
                  <c:v>สระโบสถ์,รพช.</c:v>
                </c:pt>
                <c:pt idx="6">
                  <c:v>โคกเจริญ,รพช.</c:v>
                </c:pt>
                <c:pt idx="7">
                  <c:v>ลำสนธิ,รพช.</c:v>
                </c:pt>
                <c:pt idx="8">
                  <c:v>หนองม่วง,รพช.</c:v>
                </c:pt>
              </c:strCache>
            </c:strRef>
          </c:cat>
          <c:val>
            <c:numRef>
              <c:f>Sheet1!$D$2:$D$12</c:f>
              <c:numCache>
                <c:formatCode>#,##0_ ;[Red]\-#,##0\ </c:formatCode>
                <c:ptCount val="11"/>
                <c:pt idx="0">
                  <c:v>19704906</c:v>
                </c:pt>
                <c:pt idx="1">
                  <c:v>24194441</c:v>
                </c:pt>
                <c:pt idx="2">
                  <c:v>19777150</c:v>
                </c:pt>
                <c:pt idx="3">
                  <c:v>6255648</c:v>
                </c:pt>
                <c:pt idx="4">
                  <c:v>18749621</c:v>
                </c:pt>
                <c:pt idx="5">
                  <c:v>11855365</c:v>
                </c:pt>
                <c:pt idx="6">
                  <c:v>20291142</c:v>
                </c:pt>
                <c:pt idx="7">
                  <c:v>1663314</c:v>
                </c:pt>
                <c:pt idx="8">
                  <c:v>36369238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ปี 2560/ไตรมาส 4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 rot="5400000" vert="horz"/>
              <a:lstStyle/>
              <a:p>
                <a:pPr>
                  <a:defRPr sz="1400" b="1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9"/>
                <c:pt idx="0">
                  <c:v>พัฒนานิคม,รพช.</c:v>
                </c:pt>
                <c:pt idx="1">
                  <c:v>โคกสำโรง,รพช.</c:v>
                </c:pt>
                <c:pt idx="2">
                  <c:v>ชัยบาดาล,รพช.</c:v>
                </c:pt>
                <c:pt idx="3">
                  <c:v>ท่าวุ้ง,รพช.</c:v>
                </c:pt>
                <c:pt idx="4">
                  <c:v>ท่าหลวง,รพช.</c:v>
                </c:pt>
                <c:pt idx="5">
                  <c:v>สระโบสถ์,รพช.</c:v>
                </c:pt>
                <c:pt idx="6">
                  <c:v>โคกเจริญ,รพช.</c:v>
                </c:pt>
                <c:pt idx="7">
                  <c:v>ลำสนธิ,รพช.</c:v>
                </c:pt>
                <c:pt idx="8">
                  <c:v>หนองม่วง,รพช.</c:v>
                </c:pt>
              </c:strCache>
            </c:strRef>
          </c:cat>
          <c:val>
            <c:numRef>
              <c:f>Sheet1!$E$2:$E$12</c:f>
              <c:numCache>
                <c:formatCode>#,##0_ ;[Red]\-#,##0\ </c:formatCode>
                <c:ptCount val="11"/>
                <c:pt idx="0">
                  <c:v>-3250342.3599999994</c:v>
                </c:pt>
                <c:pt idx="1">
                  <c:v>-8989001.4900000095</c:v>
                </c:pt>
                <c:pt idx="2">
                  <c:v>-18217748</c:v>
                </c:pt>
                <c:pt idx="3">
                  <c:v>-1664791</c:v>
                </c:pt>
                <c:pt idx="4">
                  <c:v>7848027</c:v>
                </c:pt>
                <c:pt idx="5">
                  <c:v>6406233.1700000018</c:v>
                </c:pt>
                <c:pt idx="6">
                  <c:v>5343188</c:v>
                </c:pt>
                <c:pt idx="7">
                  <c:v>14527021</c:v>
                </c:pt>
                <c:pt idx="8">
                  <c:v>18403526</c:v>
                </c:pt>
              </c:numCache>
            </c:numRef>
          </c:val>
        </c:ser>
        <c:axId val="108238336"/>
        <c:axId val="108239872"/>
      </c:barChart>
      <c:catAx>
        <c:axId val="10823833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/>
            </a:pPr>
            <a:endParaRPr lang="th-TH"/>
          </a:p>
        </c:txPr>
        <c:crossAx val="108239872"/>
        <c:crosses val="autoZero"/>
        <c:auto val="1"/>
        <c:lblAlgn val="ctr"/>
        <c:lblOffset val="100"/>
      </c:catAx>
      <c:valAx>
        <c:axId val="108239872"/>
        <c:scaling>
          <c:orientation val="minMax"/>
        </c:scaling>
        <c:axPos val="l"/>
        <c:majorGridlines/>
        <c:numFmt formatCode="#,##0_ ;[Red]\-#,##0\ " sourceLinked="1"/>
        <c:tickLblPos val="nextTo"/>
        <c:crossAx val="10823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899339595936346"/>
          <c:y val="3.3831906281394118E-2"/>
          <c:w val="0.18681067187370154"/>
          <c:h val="0.1860881805462144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1C971-F70C-4C13-8746-F7767587ABAC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1D6D3-554F-46BE-829F-D54C659E1F02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4129774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04466-52E2-43A2-A7C5-000FE63ABA10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9CC08-1401-426D-8291-D89C3B3B002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111941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D04FD-C910-465B-AB28-3D0F35A727C5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2B384-C32A-435C-9059-DFD0DFFBDB5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1421985"/>
            <a:ext cx="9144032" cy="34874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headEnd/>
            <a:tailEnd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80000" tIns="180000" rIns="180000" bIns="180000">
            <a:spAutoFit/>
          </a:bodyPr>
          <a:lstStyle/>
          <a:p>
            <a:pPr algn="ctr"/>
            <a:r>
              <a:rPr lang="th-TH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การเงินการคลัง</a:t>
            </a:r>
          </a:p>
          <a:p>
            <a:pPr algn="ctr"/>
            <a:r>
              <a:rPr lang="th-TH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itchFamily="18" charset="-34"/>
                <a:cs typeface="JasmineUPC" pitchFamily="18" charset="-34"/>
              </a:rPr>
              <a:t>เขตสุขภาพที่ 4</a:t>
            </a:r>
            <a:endParaRPr lang="th-TH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itchFamily="18" charset="-34"/>
              <a:cs typeface="Jasmine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0006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th-TH" sz="3600" b="1" dirty="0" smtClean="0"/>
              <a:t>จังหวัดนนทบุรี ทุนสำรองสุทธิ (</a:t>
            </a:r>
            <a:r>
              <a:rPr lang="en-US" sz="2400" b="1" dirty="0" smtClean="0"/>
              <a:t>Networking Capital)</a:t>
            </a:r>
            <a:r>
              <a:rPr lang="th-TH" sz="3600" b="1" dirty="0" smtClean="0"/>
              <a:t> </a:t>
            </a:r>
            <a:endParaRPr lang="th-TH" sz="3600" b="1" dirty="0"/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00115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th-TH" sz="3600" b="1" dirty="0" smtClean="0"/>
              <a:t>จังหวัดปทุมธานี ทุนสำรองสุทธิ (</a:t>
            </a:r>
            <a:r>
              <a:rPr lang="en-US" sz="2400" b="1" dirty="0" smtClean="0"/>
              <a:t>Networking Capital)</a:t>
            </a:r>
            <a:r>
              <a:rPr lang="th-TH" sz="3600" b="1" dirty="0" smtClean="0"/>
              <a:t> </a:t>
            </a:r>
            <a:endParaRPr lang="th-TH" sz="3600" b="1" dirty="0"/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00115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th-TH" sz="3600" b="1" dirty="0" smtClean="0"/>
              <a:t>จังหวัดพระนครศรีอยุธยา ทุนสำรองสุทธิ (</a:t>
            </a:r>
            <a:r>
              <a:rPr lang="en-US" sz="2400" b="1" dirty="0" smtClean="0"/>
              <a:t>Networking Capital)</a:t>
            </a:r>
            <a:r>
              <a:rPr lang="th-TH" sz="3600" b="1" dirty="0" smtClean="0"/>
              <a:t> </a:t>
            </a:r>
            <a:endParaRPr lang="th-TH" sz="3600" b="1" dirty="0"/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00115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th-TH" sz="3600" b="1" dirty="0" smtClean="0"/>
              <a:t>จังหวัดลพบุรี ทุนสำรองสุทธิ (</a:t>
            </a:r>
            <a:r>
              <a:rPr lang="en-US" sz="2400" b="1" dirty="0" smtClean="0"/>
              <a:t>Networking Capital)</a:t>
            </a:r>
            <a:r>
              <a:rPr lang="th-TH" sz="3600" b="1" dirty="0" smtClean="0"/>
              <a:t> </a:t>
            </a:r>
            <a:endParaRPr lang="th-TH" sz="3600" b="1" dirty="0"/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858412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</a:rPr>
              <a:t>จังหวัดสระบุรี ทุนสำรองสุทธิ (</a:t>
            </a:r>
            <a:r>
              <a:rPr lang="en-US" sz="2400" b="1" dirty="0" smtClean="0">
                <a:solidFill>
                  <a:schemeClr val="bg1"/>
                </a:solidFill>
              </a:rPr>
              <a:t>Networking Capital)</a:t>
            </a:r>
            <a:r>
              <a:rPr lang="th-TH" sz="3600" b="1" dirty="0" smtClean="0">
                <a:solidFill>
                  <a:schemeClr val="bg1"/>
                </a:solidFill>
              </a:rPr>
              <a:t> </a:t>
            </a:r>
            <a:endParaRPr lang="th-TH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144000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solidFill>
            <a:srgbClr val="3333FF"/>
          </a:solidFill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</a:rPr>
              <a:t>จังหวัดสิงห์บุรี ทุนสำรองสุทธิ (</a:t>
            </a:r>
            <a:r>
              <a:rPr lang="en-US" sz="2400" b="1" dirty="0" smtClean="0">
                <a:solidFill>
                  <a:srgbClr val="FFFF00"/>
                </a:solidFill>
              </a:rPr>
              <a:t>Networking Capital)</a:t>
            </a:r>
            <a:r>
              <a:rPr lang="th-TH" sz="3600" b="1" dirty="0" smtClean="0">
                <a:solidFill>
                  <a:srgbClr val="FFFF00"/>
                </a:solidFill>
              </a:rPr>
              <a:t> </a:t>
            </a:r>
            <a:endParaRPr lang="th-TH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001156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solidFill>
            <a:srgbClr val="CC3300"/>
          </a:solidFill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</a:rPr>
              <a:t>จังหวัดอ่างทอง ทุนสำรองสุทธิ (</a:t>
            </a:r>
            <a:r>
              <a:rPr lang="en-US" sz="2400" b="1" dirty="0" smtClean="0">
                <a:solidFill>
                  <a:srgbClr val="FFFF00"/>
                </a:solidFill>
              </a:rPr>
              <a:t>Networking Capital)</a:t>
            </a:r>
            <a:r>
              <a:rPr lang="th-TH" sz="3600" b="1" dirty="0" smtClean="0">
                <a:solidFill>
                  <a:srgbClr val="FFFF00"/>
                </a:solidFill>
              </a:rPr>
              <a:t> </a:t>
            </a:r>
            <a:endParaRPr lang="th-TH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500042"/>
          <a:ext cx="9001156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ประชุม_คปสข.(22-2-60)\คปสข\14877200634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251520" y="3140968"/>
            <a:ext cx="1232765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แผนผังลำดับงาน: ผสาน 16"/>
          <p:cNvSpPr/>
          <p:nvPr/>
        </p:nvSpPr>
        <p:spPr>
          <a:xfrm rot="16200000">
            <a:off x="863091" y="3762164"/>
            <a:ext cx="1584174" cy="341784"/>
          </a:xfrm>
          <a:prstGeom prst="flowChartMer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51520" y="5013176"/>
            <a:ext cx="1232765" cy="1584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แผนผังลำดับงาน: ผสาน 18"/>
          <p:cNvSpPr/>
          <p:nvPr/>
        </p:nvSpPr>
        <p:spPr>
          <a:xfrm rot="16200000">
            <a:off x="863090" y="5634371"/>
            <a:ext cx="1584176" cy="341784"/>
          </a:xfrm>
          <a:prstGeom prst="flowChartMerg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42891" y="1208464"/>
            <a:ext cx="1232765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แผนผังลำดับงาน: ผสาน 14"/>
          <p:cNvSpPr/>
          <p:nvPr/>
        </p:nvSpPr>
        <p:spPr>
          <a:xfrm rot="16200000">
            <a:off x="843277" y="1818476"/>
            <a:ext cx="1606543" cy="341784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402809"/>
            <a:ext cx="4041775" cy="639762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042571"/>
            <a:ext cx="4041775" cy="3951288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-27384"/>
            <a:ext cx="9144000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มาตรการที่ </a:t>
            </a:r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: </a:t>
            </a:r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การจัดสรรเงินอย่างพอเพียง (</a:t>
            </a:r>
            <a:r>
              <a:rPr lang="en-US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Sufficient Allocation) </a:t>
            </a:r>
            <a:endParaRPr lang="th-TH" sz="1600" b="1" dirty="0">
              <a:solidFill>
                <a:schemeClr val="bg1"/>
              </a:solidFill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0" y="529516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t"/>
            <a:r>
              <a:rPr lang="th-TH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1.1 ร้อยละของหน่วยบริการมี</a:t>
            </a: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รายได้ ≥ ค่าใช้จ่าย (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EBITDA</a:t>
            </a: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ไม่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น้อยกว่า ร้อยละ 80 </a:t>
            </a:r>
            <a:endParaRPr lang="th-TH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1.2 ร้อยละของหน่วยบริการได้รับการจัดสรร/ชดเชยเงิน 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UC </a:t>
            </a:r>
            <a:r>
              <a:rPr lang="th-TH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ตามเวลาที่กำหนด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100 </a:t>
            </a:r>
            <a:endParaRPr lang="th-TH" sz="1400" dirty="0"/>
          </a:p>
        </p:txBody>
      </p:sp>
      <p:graphicFrame>
        <p:nvGraphicFramePr>
          <p:cNvPr id="9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83604849"/>
              </p:ext>
            </p:extLst>
          </p:nvPr>
        </p:nvGraphicFramePr>
        <p:xfrm>
          <a:off x="1910012" y="1071609"/>
          <a:ext cx="6982468" cy="1853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217713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</a:tr>
              <a:tr h="1635331"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ปรับ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เกลี่ยวงเงิน</a:t>
                      </a: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ตามที่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กระทรวง</a:t>
                      </a: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รวมทั้งกำหนดหลักเกณฑ์ในการปรับเกลี่ยตามปัญหาและบริบทของพื้นที่ </a:t>
                      </a:r>
                      <a:endParaRPr lang="th-TH" sz="1400" b="0" u="none" strike="noStrike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หลักเกณฑ์ในการพิจารณาช่วยเหลือหน่วยบริการ (</a:t>
                      </a:r>
                      <a:r>
                        <a:rPr lang="en-US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CF)             </a:t>
                      </a:r>
                      <a:endParaRPr lang="th-TH" sz="1400" b="0" u="none" strike="noStrike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รูปแบบการจัดสรรเงินในเขต  </a:t>
                      </a:r>
                      <a:endParaRPr lang="th-TH" sz="1400" b="0" u="none" strike="noStrike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พัฒนา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หลักเกณฑ์การจ่ายชดเชย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หลักเกณฑ์การปรับเกลี่ยระดับเขต  </a:t>
                      </a:r>
                      <a:endParaRPr lang="th-TH" sz="1400" b="0" u="none" strike="noStrike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หลักเกณฑ์ในการพิจารณาช่วยเหลือหน่วยบริการ (</a:t>
                      </a:r>
                      <a:r>
                        <a:rPr lang="en-US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CF)         </a:t>
                      </a:r>
                      <a:endParaRPr lang="th-TH" sz="1400" b="0" u="none" strike="noStrike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en-US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หน่วย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บริการได้รับการ</a:t>
                      </a:r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จัดสรร</a:t>
                      </a:r>
                    </a:p>
                    <a:p>
                      <a:pPr algn="l" fontAlgn="t"/>
                      <a:r>
                        <a:rPr lang="th-TH" sz="1400" b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เงิน</a:t>
                      </a:r>
                      <a:r>
                        <a:rPr lang="th-TH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/ชดเชยเงิน </a:t>
                      </a:r>
                      <a:r>
                        <a:rPr lang="en-US" sz="1400" b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UC              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/>
                </a:tc>
              </a:tr>
            </a:tbl>
          </a:graphicData>
        </a:graphic>
      </p:graphicFrame>
      <p:graphicFrame>
        <p:nvGraphicFramePr>
          <p:cNvPr id="1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2121316"/>
              </p:ext>
            </p:extLst>
          </p:nvPr>
        </p:nvGraphicFramePr>
        <p:xfrm>
          <a:off x="1910012" y="3068960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หลักเกณฑ์ในการปรับเกลี่ยวงเงินตามที่เขตกำหนด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ปรับ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เกลี่ยวงเงิน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ตามที่กระทรวง/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เขต กำหนด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การจัดสรรงบประมาณ/ชดเชยตามเวลาที่กำหนด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บริการได้รับการ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จัดสรรเงิน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ตามหลักเกณฑ์ ที่กำหนด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 startAt="2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รายงาน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ผลการจัดสรรเป็น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</a:t>
                      </a:r>
                      <a:r>
                        <a:rPr lang="th-TH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</a:t>
                      </a:r>
                      <a:r>
                        <a:rPr lang="th-T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มาส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</a:p>
                    <a:p>
                      <a:pPr marL="0" indent="0" algn="l" fontAlgn="t">
                        <a:buNone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ผล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การจ่าย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ชดเชย  </a:t>
                      </a:r>
                    </a:p>
                    <a:p>
                      <a:pPr marL="0" indent="0" algn="l" fontAlgn="t">
                        <a:buNone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เป็น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รายเดือน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11" name="สี่เหลี่ยมผืนผ้า 10"/>
          <p:cNvSpPr/>
          <p:nvPr/>
        </p:nvSpPr>
        <p:spPr>
          <a:xfrm>
            <a:off x="291545" y="1856536"/>
            <a:ext cx="1400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endParaRPr lang="th-TH" sz="1800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29474" y="3757380"/>
            <a:ext cx="107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3828" y="562958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หน่วย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บริการ</a:t>
            </a:r>
            <a:endParaRPr lang="th-TH" sz="1800" dirty="0"/>
          </a:p>
        </p:txBody>
      </p:sp>
      <p:graphicFrame>
        <p:nvGraphicFramePr>
          <p:cNvPr id="2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89999340"/>
              </p:ext>
            </p:extLst>
          </p:nvPr>
        </p:nvGraphicFramePr>
        <p:xfrm>
          <a:off x="1910012" y="4941168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1.มี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คณะกรรมการการเงิน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การคลังระดับหน่วยบริการจัดสรรเงินให้กับรพ.แม่ข่ายและลูกข่าย </a:t>
                      </a:r>
                      <a:b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2.คณะ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กรรมการฯ 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แนวทางและแผนผังการจัดสรรเงินในรพ.แม่ข่ายและลูกข่ายตามที่ส่วนกลาง/เขต กำหนด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คณะกรรมการมีการจัดทำ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ตัวเลขรายได้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และรายจ่ายขั้นต่ำทั้งแม่ข่ายและลูกข่าย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บริการได้รับการจัดสรรเงิน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UC   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รายงาน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ผลการจัดสรรเป็นราย</a:t>
                      </a:r>
                      <a:r>
                        <a:rPr lang="th-TH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และผลการจ่ายชดเชยเป็นราย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เดือน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แนวทางและแผนผังการจัดสรร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เงินทั้ง       แม่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ข่ายและลูก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ข่าย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ตัวเลขทั้งรายได้และรายจ่ายขั้นต่ำ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ทั้ง       แม่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ข่ายและลูกข่าย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741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251520" y="3140968"/>
            <a:ext cx="1232765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แผนผังลำดับงาน: ผสาน 16"/>
          <p:cNvSpPr/>
          <p:nvPr/>
        </p:nvSpPr>
        <p:spPr>
          <a:xfrm rot="16200000">
            <a:off x="863091" y="3762164"/>
            <a:ext cx="1584174" cy="341784"/>
          </a:xfrm>
          <a:prstGeom prst="flowChartMer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51520" y="5013176"/>
            <a:ext cx="1232765" cy="1584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แผนผังลำดับงาน: ผสาน 18"/>
          <p:cNvSpPr/>
          <p:nvPr/>
        </p:nvSpPr>
        <p:spPr>
          <a:xfrm rot="16200000">
            <a:off x="863090" y="5634371"/>
            <a:ext cx="1584176" cy="341784"/>
          </a:xfrm>
          <a:prstGeom prst="flowChartMerg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42891" y="1208464"/>
            <a:ext cx="1232765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แผนผังลำดับงาน: ผสาน 14"/>
          <p:cNvSpPr/>
          <p:nvPr/>
        </p:nvSpPr>
        <p:spPr>
          <a:xfrm rot="16200000">
            <a:off x="843277" y="1818476"/>
            <a:ext cx="1606543" cy="341784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402809"/>
            <a:ext cx="4041775" cy="639762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042571"/>
            <a:ext cx="4041775" cy="3951288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-2738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fontAlgn="t"/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มาตรการที่  2 : </a:t>
            </a:r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ติดตามกำกับด้วยแผนทางการเงิน (</a:t>
            </a:r>
            <a:r>
              <a:rPr lang="en-US" sz="1600" b="1" dirty="0" err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Planfin</a:t>
            </a:r>
            <a:r>
              <a:rPr lang="en-US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Management)</a:t>
            </a:r>
            <a:endParaRPr lang="th-TH" sz="1600" b="1" dirty="0">
              <a:solidFill>
                <a:schemeClr val="bg1"/>
              </a:solidFill>
            </a:endParaRPr>
          </a:p>
          <a:p>
            <a:pPr fontAlgn="t"/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endParaRPr lang="en-US" sz="16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0" y="529516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t"/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2.1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ร้อยละของหน่วยบริการมีแผนทางการเงิน (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Planfin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เป็นไป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ตาม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นโยบาย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มี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ความครบถ้วน ถูกต้อง สมบูรณ์ 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 100</a:t>
            </a:r>
            <a:endParaRPr lang="th-TH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2.2 ร้อยละของหน่วยบริการที่มีผลต่างของแผนและผล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ไม่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เกินร้อย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ละ5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(รายได้และค่าใช้จ่ายสูงกว่าหรือต่ำกว่า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แผน </a:t>
            </a:r>
            <a:r>
              <a:rPr lang="en-US" sz="14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&lt;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5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th-TH" sz="1400" dirty="0"/>
          </a:p>
        </p:txBody>
      </p:sp>
      <p:graphicFrame>
        <p:nvGraphicFramePr>
          <p:cNvPr id="9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78385818"/>
              </p:ext>
            </p:extLst>
          </p:nvPr>
        </p:nvGraphicFramePr>
        <p:xfrm>
          <a:off x="1910012" y="1071609"/>
          <a:ext cx="6982468" cy="19325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217713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</a:tr>
              <a:tr h="1635331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กำหนดนโยบายและหลักเกณฑ์การจัดทำแผนทางการเงินตามกระทรวงกำหนด                                       2. วิเคราะห์ภาพรวมการจัดทำแผนทางการเงินและความเสี่ยงของหน่วยบริการใน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เขต (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PlanFin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Analysis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 อนุมัติ กำกับ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ติดตามแผนและผลทาง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การเงิน  (7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ของจังหวัด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มีนโยบาย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และหลักเกณฑ์การจัดทำแผนทางการเงินตามกระทรวง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กำหนด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การวิเคราะห์ภาพรวมการจัดทำแผนทางการเงินและความเสี่ยงของหน่วยบริการใน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เขต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PlanFin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Analysis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  <a:p>
                      <a:pPr marL="342900" marR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ผลการตรวจ อนุมัติ 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แผนการกำกับ ติดตามแผนและผลทางการเงิน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(7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ของจังหวัด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graphicFrame>
        <p:nvGraphicFramePr>
          <p:cNvPr id="1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39395951"/>
              </p:ext>
            </p:extLst>
          </p:nvPr>
        </p:nvGraphicFramePr>
        <p:xfrm>
          <a:off x="1910012" y="3068960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กำหนดมาตรการเพื่อขับเคลื่อนนโยบายการจัดทำแผนทางการเงินตามกระทรวงกำหนด                                            2. ตรวจสอบการจัดทำแผนทางการเงินและความเสี่ยงของหน่วยบริการในจังหวัด</a:t>
                      </a:r>
                      <a:b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 อนุมัติ กำกับ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ติดตามแผนและผลทางการเงิน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(7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แผน)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รายเดือนของหน่วยบริการ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มาตรการเพื่อขับเคลื่อนนโยบายการจัดทำแผนทางการเงินตามกระทรวงกำหนด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แผนทางการเงินมีความครบถ้วน ถูกต้อง สมบูรณ์ ของหน่วยบริการใน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  <a:p>
                      <a:pPr marL="342900" marR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ผลการตรวจ อนุมัติ</a:t>
                      </a:r>
                      <a:r>
                        <a:rPr lang="th-TH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กำกับ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ติดตามแผนและผลทางการเงิน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(7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แผน)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รายเดือนของหน่วยบริการ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11" name="สี่เหลี่ยมผืนผ้า 10"/>
          <p:cNvSpPr/>
          <p:nvPr/>
        </p:nvSpPr>
        <p:spPr>
          <a:xfrm>
            <a:off x="291545" y="1856536"/>
            <a:ext cx="1400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endParaRPr lang="th-TH" sz="1800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29474" y="3757380"/>
            <a:ext cx="107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3828" y="562958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หน่วย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บริการ</a:t>
            </a:r>
            <a:endParaRPr lang="th-TH" sz="1800" dirty="0"/>
          </a:p>
        </p:txBody>
      </p:sp>
      <p:graphicFrame>
        <p:nvGraphicFramePr>
          <p:cNvPr id="2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79561022"/>
              </p:ext>
            </p:extLst>
          </p:nvPr>
        </p:nvGraphicFramePr>
        <p:xfrm>
          <a:off x="1910012" y="4941168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 จัดทำ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แผนทางการ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เงินให้เป็นไปตาม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นโยบาย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  เขต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 จังหวัด                                   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 บริหารแผนทางการเงินให้เป็นไปตามเป้าหมาย                   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กำกับ ติดตามแผนและผลทางการเงิน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รายเดือน (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แผน) </a:t>
                      </a:r>
                      <a:b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ผลต่างของแผนและผล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ไม่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เกินร้อยละ 5 (รายได้และค่าใช้จ่ายสูง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กว่า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หรือ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ต่ำกว่าแผนได้ไม่เกินร้อยละ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5)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387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b="1" dirty="0">
                <a:latin typeface="Angsana New" pitchFamily="18" charset="-34"/>
              </a:rPr>
              <a:t>ปัญหาการเงินระดับ 7 ของหน่วยบริการใน</a:t>
            </a:r>
            <a:r>
              <a:rPr lang="th-TH" b="1" dirty="0" smtClean="0">
                <a:latin typeface="Angsana New" pitchFamily="18" charset="-34"/>
              </a:rPr>
              <a:t>พื้นที่ เขต </a:t>
            </a:r>
            <a:r>
              <a:rPr lang="en-US" b="1" dirty="0" smtClean="0">
                <a:latin typeface="Angsana New" pitchFamily="18" charset="-34"/>
              </a:rPr>
              <a:t>4</a:t>
            </a:r>
            <a:r>
              <a:rPr lang="th-TH" b="1" dirty="0" smtClean="0">
                <a:latin typeface="Angsana New" pitchFamily="18" charset="-34"/>
              </a:rPr>
              <a:t> </a:t>
            </a:r>
            <a:endParaRPr lang="th-TH" b="1" dirty="0">
              <a:latin typeface="Angsana New" pitchFamily="18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54982592"/>
              </p:ext>
            </p:extLst>
          </p:nvPr>
        </p:nvGraphicFramePr>
        <p:xfrm>
          <a:off x="-1" y="581289"/>
          <a:ext cx="9143998" cy="6133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924"/>
                <a:gridCol w="883538"/>
                <a:gridCol w="971892"/>
                <a:gridCol w="883538"/>
                <a:gridCol w="971892"/>
                <a:gridCol w="971892"/>
                <a:gridCol w="971892"/>
                <a:gridCol w="883538"/>
                <a:gridCol w="971892"/>
              </a:tblGrid>
              <a:tr h="45952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i="0" u="none" strike="noStrike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ระดับวิกฤติ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2557</a:t>
                      </a: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2558</a:t>
                      </a: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2559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ปี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2560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</a:t>
                      </a:r>
                      <a:r>
                        <a:rPr lang="th-TH" sz="1600" b="1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ที่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กุมภาพันธ์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28628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843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7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1.47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18.57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4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9.86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843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h-TH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.63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843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2.87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1.41</a:t>
                      </a:r>
                      <a:endParaRPr lang="th-TH" sz="14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  <a:endParaRPr lang="th-TH" sz="14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88433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 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5-7</a:t>
                      </a:r>
                      <a:endParaRPr lang="th-TH" sz="18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th-TH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th-TH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th-TH" sz="16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07034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11.76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11.43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15.49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5.63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516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3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5.88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12.85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14.08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7.04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2191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4.41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14.29</a:t>
                      </a:r>
                      <a:endParaRPr lang="th-TH" sz="13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3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11.27</a:t>
                      </a:r>
                      <a:endParaRPr lang="th-TH" sz="13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3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11.27</a:t>
                      </a:r>
                      <a:endParaRPr lang="th-TH" sz="13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6541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วิกฤติระดับ 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44.12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27.14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28.16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21.13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36796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ระดับปกติ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32.35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12.85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14.08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54.93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8843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100.00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100.00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h-TH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100.00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100.00</a:t>
                      </a:r>
                      <a:endParaRPr lang="th-TH" sz="13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251520" y="3356992"/>
            <a:ext cx="1232765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แผนผังลำดับงาน: ผสาน 16"/>
          <p:cNvSpPr/>
          <p:nvPr/>
        </p:nvSpPr>
        <p:spPr>
          <a:xfrm rot="16200000">
            <a:off x="863091" y="3978188"/>
            <a:ext cx="1584174" cy="341784"/>
          </a:xfrm>
          <a:prstGeom prst="flowChartMer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51520" y="5157192"/>
            <a:ext cx="1232765" cy="1584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แผนผังลำดับงาน: ผสาน 18"/>
          <p:cNvSpPr/>
          <p:nvPr/>
        </p:nvSpPr>
        <p:spPr>
          <a:xfrm rot="16200000">
            <a:off x="863090" y="5778387"/>
            <a:ext cx="1584176" cy="341784"/>
          </a:xfrm>
          <a:prstGeom prst="flowChartMerg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42891" y="1484784"/>
            <a:ext cx="1232765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แผนผังลำดับงาน: ผสาน 14"/>
          <p:cNvSpPr/>
          <p:nvPr/>
        </p:nvSpPr>
        <p:spPr>
          <a:xfrm rot="16200000">
            <a:off x="843277" y="2094796"/>
            <a:ext cx="1606543" cy="341784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42334"/>
            <a:ext cx="8229600" cy="1143000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402809"/>
            <a:ext cx="4041775" cy="639762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042571"/>
            <a:ext cx="4041775" cy="3951288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-2738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มาตรการที่ </a:t>
            </a:r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3 : </a:t>
            </a:r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สร้างประสิทธิภาพการบริหารจัดการ (</a:t>
            </a:r>
            <a:r>
              <a:rPr lang="en-US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Efficient Management)</a:t>
            </a:r>
            <a:endParaRPr lang="th-TH" sz="1600" b="1" dirty="0">
              <a:solidFill>
                <a:schemeClr val="bg1"/>
              </a:solidFill>
            </a:endParaRPr>
          </a:p>
          <a:p>
            <a:pPr fontAlgn="t"/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6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0" y="529516"/>
            <a:ext cx="9144000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t"/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3.1 ร้อยละของหน่วยบริการมีสัดส่วนของต้นทุนต่อ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รายได้ไม่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เกิน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ค่ากลางหน่วย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บริการในกลุ่มระดับ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เดียวกัน  </a:t>
            </a:r>
            <a:r>
              <a:rPr lang="en-US" sz="1400" u="sng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80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3.2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ร้อยละของหน่วยบริการผ่านเกณฑ์ประเมิน &gt; 4 ตัว จากเกณฑ์ประสิทธิภาพทางการเงิน 7 ตัว </a:t>
            </a:r>
            <a:r>
              <a:rPr lang="en-US" sz="14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50 </a:t>
            </a:r>
            <a:endParaRPr lang="th-TH" sz="140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3.3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ร้อยละของหน่วยบริการมีค่าเฉลี่ยคะแนน </a:t>
            </a:r>
            <a:r>
              <a:rPr lang="en-US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FAI &gt;90 </a:t>
            </a:r>
            <a:r>
              <a:rPr lang="en-US" sz="14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 </a:t>
            </a:r>
            <a:endParaRPr lang="th-TH" sz="140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9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98207421"/>
              </p:ext>
            </p:extLst>
          </p:nvPr>
        </p:nvGraphicFramePr>
        <p:xfrm>
          <a:off x="1910012" y="1359641"/>
          <a:ext cx="6982468" cy="1853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217713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</a:tr>
              <a:tr h="1635331"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มีแนวทางการ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จัดซื้อร่วมระดับ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เขต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มีแนวทางการ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บริหารจัดการค่าตอบแทนร่วมกับการบริหารด้านการเงินการคลัง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ใช้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ดัชนีประเมินประสิทธิภาพในการดำเนินงาน 7 ตัว ในการการ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กำกับ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แผนประเมินประสิทธิภาพ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ไขว้จังหวัด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วางระบบเฝ้าระวังและการตรว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จเยี่ยม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พื้นที่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สัดส่วนของต้นทุนต่อ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รายได้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แนวทาง หลักเกณฑ์ในการบริหารค่าตอบแทนระดับเขต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ประเมินตามดัชนีประสิทธิภาพในการดำเนินงาน 7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 ทุกราย</a:t>
                      </a:r>
                      <a:r>
                        <a:rPr lang="th-TH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ประเมิน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ประสิทธิ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ทุกราย</a:t>
                      </a:r>
                      <a:r>
                        <a:rPr lang="th-TH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มีระบบเฝ้าระวังและแผนการ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เยี่ยม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graphicFrame>
        <p:nvGraphicFramePr>
          <p:cNvPr id="1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50530567"/>
              </p:ext>
            </p:extLst>
          </p:nvPr>
        </p:nvGraphicFramePr>
        <p:xfrm>
          <a:off x="1910012" y="3284984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จัดซื้อร่วม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ระดับเขต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บริหารจัดการค่าตอบแทนร่วมกับการบริหารด้านการเงินการคลัง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ใช้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ดัชนีประเมินประสิทธิภาพในการดำเนินงาน 7 ตัว ในการการ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กำกับ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ประเมินประสิทธิภาพ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FAI)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ไขว้จังหวัด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การเฝ้าระวังและการตรว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จเยี่ยม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พื้นที่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สัดส่วนของต้นทุนต่อ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รายได้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ใช้แนวทาง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หลักเกณฑ์ในการบริหาร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ค่าตอบแทนหน่วยบริการ 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หน่วยบริการทุก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แห่งได้รับการประเมินตามดัชนีประสิทธิภาพในการดำเนินงาน 7 ตัว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บริการทุกแห่งได้ประเมินประสิทธิ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FAI)        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เยี่ยมพื้นที่มีความเสี่ยง วิกฤติ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11" name="สี่เหลี่ยมผืนผ้า 10"/>
          <p:cNvSpPr/>
          <p:nvPr/>
        </p:nvSpPr>
        <p:spPr>
          <a:xfrm>
            <a:off x="291545" y="2132856"/>
            <a:ext cx="1400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endParaRPr lang="th-TH" sz="1800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29474" y="3973404"/>
            <a:ext cx="107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3828" y="5773604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หน่วย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บริการ</a:t>
            </a:r>
            <a:endParaRPr lang="th-TH" sz="1800" dirty="0"/>
          </a:p>
        </p:txBody>
      </p:sp>
      <p:graphicFrame>
        <p:nvGraphicFramePr>
          <p:cNvPr id="2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86900468"/>
              </p:ext>
            </p:extLst>
          </p:nvPr>
        </p:nvGraphicFramePr>
        <p:xfrm>
          <a:off x="1910012" y="5154528"/>
          <a:ext cx="6982468" cy="1586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91234"/>
                <a:gridCol w="3491234"/>
              </a:tblGrid>
              <a:tr h="216024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68836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  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การจัดซื้อร่วม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ระดับเขต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การบริหารจัดการค่าตอบแทน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ร่วมกับ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บริหารด้านการเงินการคลัง     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ใช้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ดัชนีประเมินประสิทธิภาพใน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ดำเนินงาน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ตัว                           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  ประเมิน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ประสิทธิ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(ไขว้จังหวัด)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สัดส่วนของต้นทุนต่อ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รายได้</a:t>
                      </a: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ใช้แนวทาง แนวทางหลักเกณฑ์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ในการบริหารค่าตอบแทนระดับหน่วยบริการ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ได้รับ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การประเมินตามดัชนีประสิทธิภาพในการดำเนินงาน 7 ตัว                                          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 algn="l" fontAlgn="t">
                        <a:buAutoNum type="arabicPeriod"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ได้รับการประเมิน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สิทธิ  (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FAI)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87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251520" y="3140968"/>
            <a:ext cx="1232765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แผนผังลำดับงาน: ผสาน 16"/>
          <p:cNvSpPr/>
          <p:nvPr/>
        </p:nvSpPr>
        <p:spPr>
          <a:xfrm rot="16200000">
            <a:off x="863091" y="3762164"/>
            <a:ext cx="1584174" cy="341784"/>
          </a:xfrm>
          <a:prstGeom prst="flowChartMer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51520" y="5013176"/>
            <a:ext cx="1232765" cy="1584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แผนผังลำดับงาน: ผสาน 18"/>
          <p:cNvSpPr/>
          <p:nvPr/>
        </p:nvSpPr>
        <p:spPr>
          <a:xfrm rot="16200000">
            <a:off x="863090" y="5634371"/>
            <a:ext cx="1584176" cy="341784"/>
          </a:xfrm>
          <a:prstGeom prst="flowChartMerg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42891" y="1208464"/>
            <a:ext cx="1232765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แผนผังลำดับงาน: ผสาน 14"/>
          <p:cNvSpPr/>
          <p:nvPr/>
        </p:nvSpPr>
        <p:spPr>
          <a:xfrm rot="16200000">
            <a:off x="843277" y="1818476"/>
            <a:ext cx="1606543" cy="341784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402809"/>
            <a:ext cx="4041775" cy="639762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042571"/>
            <a:ext cx="4041775" cy="3951288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-2738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มาตรการที่ </a:t>
            </a:r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4 : </a:t>
            </a:r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พัฒนาคุณภาพข้อมูลบัญชี (</a:t>
            </a:r>
            <a:r>
              <a:rPr lang="en-US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Accounting Audit) </a:t>
            </a:r>
            <a:endParaRPr lang="th-TH" sz="1600" b="1" dirty="0">
              <a:solidFill>
                <a:schemeClr val="bg1"/>
              </a:solidFill>
            </a:endParaRPr>
          </a:p>
          <a:p>
            <a:pPr fontAlgn="t"/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endParaRPr lang="en-US" sz="16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0" y="529516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t"/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4.1 ร้อยละของหน่วยบริการ มีคะแนนคุณภาพบัญชี (ตรวจสอบบัญชีด้วยวิธีอิเลคทรอนิกส์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มี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ความถูก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ต้อง </a:t>
            </a:r>
            <a:r>
              <a:rPr lang="en-US" sz="14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85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4.2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ร้อยละของหน่วย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บริการได้รับ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การตรวจและมีคะแนนคุณภาพบัญชีตามเกณฑ์ที่กระทรวง/เขต กำหนด </a:t>
            </a:r>
            <a:r>
              <a:rPr lang="en-US" sz="1400" u="sng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&gt;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80</a:t>
            </a:r>
            <a:endParaRPr lang="th-TH" sz="1400" dirty="0"/>
          </a:p>
        </p:txBody>
      </p:sp>
      <p:graphicFrame>
        <p:nvGraphicFramePr>
          <p:cNvPr id="9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4584528"/>
              </p:ext>
            </p:extLst>
          </p:nvPr>
        </p:nvGraphicFramePr>
        <p:xfrm>
          <a:off x="1910012" y="1071609"/>
          <a:ext cx="6982468" cy="1853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217713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</a:tr>
              <a:tr h="1635331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1.ชี้แจงแนวทางการจัดทำบัญชีให้เป็นไปตามหลักเกณฑ์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ของกระทรวง        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พัฒนาหลักเกณฑ์การตรวจคุณภาพ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บัญชี   ในเขต                        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3.การจัดทำแผนการ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ตรวจสอบบัญชีของหน่วยบริการทุกแห่งในจังหวัด          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1.มี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แนวทาง คู่มือการ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จัดทำบัญชีให้เป็นไปตามหลักเกณฑ์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ของกระทรวง  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มีหลักเกณฑ์การตรวจคุณภาพ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บัญชี                      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3.มีการจัดทำแผนการตรวจสอบบัญชีของหน่วยบริการทุกแห่งในจังหวัด                                  4. กำกับ ติดตามการส่งรายงานทางการเงินให้ถูกต้อง ครบถ้วน ทันเวลา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graphicFrame>
        <p:nvGraphicFramePr>
          <p:cNvPr id="1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4242322"/>
              </p:ext>
            </p:extLst>
          </p:nvPr>
        </p:nvGraphicFramePr>
        <p:xfrm>
          <a:off x="1910012" y="3068960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1.ชี้แจงแนวทางการจัดทำบัญชีให้เป็นไปตามหลักเกณฑ์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ของกระทรวง ให้หน่วยบริการทุกแห่งในจังหวัด                   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2.จัดทำ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แผนการตรวจสอบบัญชีของหน่วยบริการทุกแห่งในจังหวัด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3.แผนพัฒนาคุณภาพ บัญชีของหน่วยบริการทุกแห่งในจังหวัด ให้ผ่านเกณฑ์      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1.กำกับ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ติดตามการส่งรายงานทางการเงินให้ถูกต้อง ครบถ้วน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ทันเวลา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2.มีการจัดทำแผนการตรวจสอบบัญชีของหน่วยบริการทุกแห่งในจังหวัด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หน่วยบริการทุกแห่งในจังหวัดได้รับการตรวจคุณภาพบัญชี และ ผ่านเกณฑ์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11" name="สี่เหลี่ยมผืนผ้า 10"/>
          <p:cNvSpPr/>
          <p:nvPr/>
        </p:nvSpPr>
        <p:spPr>
          <a:xfrm>
            <a:off x="291545" y="1856536"/>
            <a:ext cx="1400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endParaRPr lang="th-TH" sz="1800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29474" y="3757380"/>
            <a:ext cx="107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3828" y="562958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หน่วย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บริการ</a:t>
            </a:r>
            <a:endParaRPr lang="th-TH" sz="1800" dirty="0"/>
          </a:p>
        </p:txBody>
      </p:sp>
      <p:graphicFrame>
        <p:nvGraphicFramePr>
          <p:cNvPr id="2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1587728"/>
              </p:ext>
            </p:extLst>
          </p:nvPr>
        </p:nvGraphicFramePr>
        <p:xfrm>
          <a:off x="1910012" y="4941168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1.การจัดทำบัญชีของหน่วยบริการตามหลักเกณฑ์ของกระทรวงกำหนด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ติดตามผลการประเมินคุณภาพบัญชีและนำมา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 ให้ผ่านเกณฑ์ 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indent="0" algn="l" fontAlgn="t">
                        <a:buNone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1.หน่วยบริการมี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การส่งรายงานทางการ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เงินรายเดือน                   </a:t>
                      </a:r>
                    </a:p>
                    <a:p>
                      <a:pPr marL="0" indent="0" algn="l" fontAlgn="t">
                        <a:buNone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2.หน่วยบริการได้รับการตรวจ</a:t>
                      </a:r>
                      <a:r>
                        <a:rPr lang="th-TH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ความ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ถูกต้อง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ทาง อิเล็กทรอนิกส์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กระทรวง</a:t>
                      </a:r>
                    </a:p>
                    <a:p>
                      <a:pPr marL="0" indent="0" algn="l" fontAlgn="t">
                        <a:buNone/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หน่วยบริการได้รับการตรวจ คุณภาพบัญชีตามหลักเกณฑ์ที่กำหนด 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87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สี่เหลี่ยมผืนผ้า 15"/>
          <p:cNvSpPr/>
          <p:nvPr/>
        </p:nvSpPr>
        <p:spPr>
          <a:xfrm>
            <a:off x="251520" y="3140968"/>
            <a:ext cx="1232765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แผนผังลำดับงาน: ผสาน 16"/>
          <p:cNvSpPr/>
          <p:nvPr/>
        </p:nvSpPr>
        <p:spPr>
          <a:xfrm rot="16200000">
            <a:off x="863091" y="3762164"/>
            <a:ext cx="1584174" cy="341784"/>
          </a:xfrm>
          <a:prstGeom prst="flowChartMer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251520" y="5013176"/>
            <a:ext cx="1232765" cy="1584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แผนผังลำดับงาน: ผสาน 18"/>
          <p:cNvSpPr/>
          <p:nvPr/>
        </p:nvSpPr>
        <p:spPr>
          <a:xfrm rot="16200000">
            <a:off x="863090" y="5634371"/>
            <a:ext cx="1584176" cy="341784"/>
          </a:xfrm>
          <a:prstGeom prst="flowChartMerg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242891" y="1340768"/>
            <a:ext cx="1232765" cy="158417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แผนผังลำดับงาน: ผสาน 14"/>
          <p:cNvSpPr/>
          <p:nvPr/>
        </p:nvSpPr>
        <p:spPr>
          <a:xfrm rot="16200000">
            <a:off x="843277" y="1950780"/>
            <a:ext cx="1606543" cy="341784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402809"/>
            <a:ext cx="4041775" cy="639762"/>
          </a:xfrm>
        </p:spPr>
        <p:txBody>
          <a:bodyPr/>
          <a:lstStyle/>
          <a:p>
            <a:endParaRPr lang="th-TH"/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042571"/>
            <a:ext cx="4041775" cy="3951288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-2738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มาตรการที่ </a:t>
            </a:r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 : </a:t>
            </a:r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r>
              <a:rPr lang="th-TH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พัฒนาเครือข่ายและศักยภาพบุคลากร (</a:t>
            </a:r>
            <a:r>
              <a:rPr lang="en-US" sz="16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Network &amp; Capacity Building)</a:t>
            </a:r>
            <a:endParaRPr lang="th-TH" sz="1600" b="1" dirty="0">
              <a:solidFill>
                <a:schemeClr val="bg1"/>
              </a:solidFill>
            </a:endParaRPr>
          </a:p>
          <a:p>
            <a:pPr fontAlgn="t"/>
            <a:r>
              <a:rPr lang="th-TH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: </a:t>
            </a:r>
            <a:endParaRPr lang="en-US" sz="16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t"/>
            <a:endParaRPr lang="th-TH" sz="16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0" y="529516"/>
            <a:ext cx="9144000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fontAlgn="t"/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5.1 จำนวนเครือข่ายการเงินการคลังทุก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เขต 76 จังหวัด</a:t>
            </a:r>
          </a:p>
          <a:p>
            <a:pPr fontAlgn="t"/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5.2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 </a:t>
            </a:r>
            <a:r>
              <a:rPr lang="en-US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CFO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ระดับเขต ผ่านการอบรมตาม</a:t>
            </a:r>
            <a:r>
              <a:rPr lang="th-TH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หลักสูตร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80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5.3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ร้อยละของผู้ตรวจสอบบัญชี (</a:t>
            </a:r>
            <a:r>
              <a:rPr lang="en-US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Accounting Audit) </a:t>
            </a:r>
            <a:r>
              <a:rPr lang="th-TH" sz="140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ผ่านการอบรมตามหลักสูตร </a:t>
            </a:r>
            <a:r>
              <a:rPr lang="th-TH" sz="14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ร้อย</a:t>
            </a:r>
            <a:r>
              <a:rPr lang="th-TH" sz="1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 </a:t>
            </a:r>
            <a:r>
              <a:rPr lang="th-TH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80</a:t>
            </a:r>
            <a:endParaRPr lang="th-TH" sz="140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9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2523229"/>
              </p:ext>
            </p:extLst>
          </p:nvPr>
        </p:nvGraphicFramePr>
        <p:xfrm>
          <a:off x="1910012" y="1374251"/>
          <a:ext cx="6982468" cy="1550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022"/>
                <a:gridCol w="3645446"/>
              </a:tblGrid>
              <a:tr h="199593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rgbClr val="FFFFCC"/>
                    </a:solidFill>
                  </a:tcPr>
                </a:tc>
              </a:tr>
              <a:tr h="1332689">
                <a:tc>
                  <a:txBody>
                    <a:bodyPr/>
                    <a:lstStyle/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แผนการประชุม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เขต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 แผนการ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อบรมผู้บริหารด้านการเงินการคลังร่วมกับกระทรวง                 </a:t>
                      </a:r>
                      <a:endParaRPr lang="th-TH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แผนการอบรมการพัฒนาศักยภาพ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Auditor 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ในระดับเขตร่วมกับกระทรวง      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1.มีการประชุม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เขต  ราย</a:t>
                      </a:r>
                      <a:r>
                        <a:rPr lang="th-TH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endParaRPr lang="th-TH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มีแผนการอบรมผู้บริหารด้านการเงินการคลังร่วมกับกระทรวง                             </a:t>
                      </a:r>
                      <a:endParaRPr lang="th-TH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มีแผนการอบรมการพัฒนาศักยภาพ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Auditor</a:t>
                      </a:r>
                      <a:r>
                        <a:rPr lang="th-T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ร่วมกับกระทรวง    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graphicFrame>
        <p:nvGraphicFramePr>
          <p:cNvPr id="1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09364612"/>
              </p:ext>
            </p:extLst>
          </p:nvPr>
        </p:nvGraphicFramePr>
        <p:xfrm>
          <a:off x="1910012" y="3068960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91234"/>
                <a:gridCol w="3491234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แผนการประชุม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จังหวัด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แผนการอบรมผู้บริหารด้านการเงินการคลังร่วมกับกระทรวง/เขต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แผนการอบรมการพัฒนาศักยภาพ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Auditor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ใน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ระดับจังหวัด      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1.มีการประชุม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จังหวัด ราย</a:t>
                      </a:r>
                      <a:r>
                        <a:rPr lang="th-TH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endParaRPr lang="th-TH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มีแผนการอบรมผู้บริหารด้านการเงินการคลังร่วมกับกระทรวง/เขต                                       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มี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แผนการอบรมการพัฒนาศักยภาพ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และ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Auditor</a:t>
                      </a: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ในระดับจังหวัด   </a:t>
                      </a: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/>
                </a:tc>
              </a:tr>
            </a:tbl>
          </a:graphicData>
        </a:graphic>
      </p:graphicFrame>
      <p:sp>
        <p:nvSpPr>
          <p:cNvPr id="11" name="สี่เหลี่ยมผืนผ้า 10"/>
          <p:cNvSpPr/>
          <p:nvPr/>
        </p:nvSpPr>
        <p:spPr>
          <a:xfrm>
            <a:off x="291545" y="1988840"/>
            <a:ext cx="1400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เขต </a:t>
            </a:r>
            <a:endParaRPr lang="th-TH" sz="1800" dirty="0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329474" y="3757380"/>
            <a:ext cx="1074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3828" y="562958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หน่วย</a:t>
            </a:r>
            <a:r>
              <a:rPr lang="th-TH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บริการ</a:t>
            </a:r>
            <a:endParaRPr lang="th-TH" sz="1800" dirty="0"/>
          </a:p>
        </p:txBody>
      </p:sp>
      <p:graphicFrame>
        <p:nvGraphicFramePr>
          <p:cNvPr id="20" name="ตัวแทนเนื้อหา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14272127"/>
              </p:ext>
            </p:extLst>
          </p:nvPr>
        </p:nvGraphicFramePr>
        <p:xfrm>
          <a:off x="1910012" y="4941168"/>
          <a:ext cx="6982468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91234"/>
                <a:gridCol w="3491234"/>
              </a:tblGrid>
              <a:tr h="146165">
                <a:tc>
                  <a:txBody>
                    <a:bodyPr/>
                    <a:lstStyle/>
                    <a:p>
                      <a:pPr algn="ctr" fontAlgn="t"/>
                      <a:r>
                        <a:rPr lang="th-TH" sz="14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</a:t>
                      </a: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กิจกรรม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ผลผลิต/ผลลัพธ์</a:t>
                      </a:r>
                      <a:endParaRPr lang="th-TH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4644" marR="4644" marT="4644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1018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แผนการประชุม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ระดับ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CUP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แผนการอบรมผู้บริหารหน่วยบริการ  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แผนการอบรมการพัฒนาศักยภาพ ทีม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ของหน่วยบริการ เช่นหัวหน้าฝ่ายบริหาร นักบัญชี เป็นต้น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1.มีการประชุม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ระดับ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CUP</a:t>
                      </a:r>
                      <a:r>
                        <a:rPr lang="th-TH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ราย</a:t>
                      </a:r>
                      <a:r>
                        <a:rPr lang="th-TH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endParaRPr lang="th-TH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มีแผนการอบรมผู้บริหารหน่วยบริการ   </a:t>
                      </a:r>
                      <a:endParaRPr lang="th-TH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 fontAlgn="t"/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มีแผนการอบรมการพัฒนาศักยภาพ ทีม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CFO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ของหน่วยบริการ เช่นหัวหน้าฝ่ายบริหาร นักบัญชี เป็นต้น</a:t>
                      </a:r>
                    </a:p>
                  </a:txBody>
                  <a:tcPr marL="7620" marR="7620" marT="762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87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0" y="16353"/>
            <a:ext cx="9144000" cy="76944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latin typeface="Angsana New" pitchFamily="18" charset="-34"/>
              </a:rPr>
              <a:t>หน่วยบริการที่มีวิกฤติการเงินระดับ </a:t>
            </a:r>
            <a:r>
              <a:rPr lang="en-US" sz="4400" b="1" dirty="0" smtClean="0">
                <a:latin typeface="Angsana New" pitchFamily="18" charset="-34"/>
              </a:rPr>
              <a:t>7</a:t>
            </a:r>
            <a:endParaRPr lang="th-TH" sz="4400" b="1" dirty="0">
              <a:latin typeface="Angsana New" pitchFamily="18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16836015"/>
              </p:ext>
            </p:extLst>
          </p:nvPr>
        </p:nvGraphicFramePr>
        <p:xfrm>
          <a:off x="142844" y="1000108"/>
          <a:ext cx="8858312" cy="528980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12352"/>
                <a:gridCol w="1173795"/>
                <a:gridCol w="5572165"/>
              </a:tblGrid>
              <a:tr h="482018"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ปี งบประมาณ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จำนวน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โรงพยาบาล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201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2556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CC33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รพ.อินทร์บุรี</a:t>
                      </a:r>
                      <a:endParaRPr lang="th-TH" sz="2800" b="1" dirty="0">
                        <a:solidFill>
                          <a:srgbClr val="CC33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201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2557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รพ.อินทร์บุรี</a:t>
                      </a:r>
                      <a:endParaRPr lang="th-TH" sz="28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114162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2558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13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th-TH" sz="28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รพ.อินทร์บุรี</a:t>
                      </a:r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, พรหมบุรี, หนองเสือ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 ,</a:t>
                      </a:r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 บางบาล , บางปะหัน,มหาราช, บ้านแพรก, ไชโย, หนองแค, บ้านหมอ, ดอนพุด , เสาไห้ , องครักษ์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864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2559  </a:t>
                      </a:r>
                      <a:endParaRPr lang="th-TH" sz="3200" b="1" dirty="0" smtClean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7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รพ.บางบัวทอง,</a:t>
                      </a:r>
                      <a:r>
                        <a:rPr lang="th-TH" sz="2800" b="1" baseline="0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 ไทรน้อย, พัฒนานิคม, โคกสำโรง,       ชัยบาดาล, ท่าวุ้ง, มวกเหล็ก 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12359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2560 (Q2) </a:t>
                      </a:r>
                      <a:r>
                        <a:rPr lang="th-TH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กุมภาพันธ์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0</a:t>
                      </a:r>
                      <a:endParaRPr lang="th-TH" sz="3200" b="1" dirty="0">
                        <a:solidFill>
                          <a:schemeClr val="tx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-</a:t>
                      </a:r>
                      <a:endParaRPr lang="th-TH" sz="28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th-TH" sz="2400" dirty="0" smtClean="0"/>
              <a:t>ล้านบาท</a:t>
            </a:r>
            <a:endParaRPr lang="th-TH" sz="2400" dirty="0"/>
          </a:p>
        </p:txBody>
      </p:sp>
      <p:graphicFrame>
        <p:nvGraphicFramePr>
          <p:cNvPr id="5" name="แผนภูมิ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0480959"/>
              </p:ext>
            </p:extLst>
          </p:nvPr>
        </p:nvGraphicFramePr>
        <p:xfrm>
          <a:off x="0" y="1000108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457200" y="-24"/>
            <a:ext cx="8219256" cy="8501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ทุนสำรองสุทธิ  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NWC : </a:t>
            </a:r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รายเขต</a:t>
            </a:r>
            <a:endParaRPr lang="th-TH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32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7148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</a:rPr>
              <a:t>ทุนหมุนเวียนสุทธิคงเหลือ</a:t>
            </a:r>
            <a:r>
              <a:rPr lang="en-US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</a:rPr>
              <a:t> (</a:t>
            </a:r>
            <a:r>
              <a:rPr lang="en-US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NWC</a:t>
            </a: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</a:rPr>
              <a:t>)</a:t>
            </a:r>
            <a:endParaRPr lang="th-TH" sz="4800" b="1" dirty="0">
              <a:solidFill>
                <a:schemeClr val="bg1"/>
              </a:solidFill>
              <a:latin typeface="Angsana New" pitchFamily="18" charset="-34"/>
            </a:endParaRPr>
          </a:p>
        </p:txBody>
      </p:sp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35541438"/>
              </p:ext>
            </p:extLst>
          </p:nvPr>
        </p:nvGraphicFramePr>
        <p:xfrm>
          <a:off x="0" y="605819"/>
          <a:ext cx="9143999" cy="6252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84"/>
                <a:gridCol w="1714512"/>
                <a:gridCol w="1714512"/>
                <a:gridCol w="1714512"/>
                <a:gridCol w="1714479"/>
              </a:tblGrid>
              <a:tr h="751479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จังหวัด</a:t>
                      </a:r>
                      <a:endParaRPr lang="th-TH" sz="2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2557</a:t>
                      </a:r>
                      <a:endParaRPr lang="th-TH" sz="2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2558</a:t>
                      </a:r>
                      <a:endParaRPr lang="th-TH" sz="2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2559 </a:t>
                      </a:r>
                      <a:endParaRPr lang="th-TH" sz="2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25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60</a:t>
                      </a:r>
                      <a:endParaRPr lang="th-TH" sz="2800" baseline="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 algn="ctr"/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(กุมภาพันธ์)</a:t>
                      </a:r>
                      <a:endParaRPr lang="th-TH" sz="2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ลพบุรี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422,477,682</a:t>
                      </a:r>
                      <a:endParaRPr lang="th-TH" sz="2800" b="1" i="0" u="none" strike="noStrike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334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,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599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,</a:t>
                      </a: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658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142,312,973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476,877,668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สิงห์บุรี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331,116,357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229,249,954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237,038,245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280,772,081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อ่างทอง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129,071,639</a:t>
                      </a:r>
                      <a:endParaRPr lang="th-TH" sz="2800" b="1" i="0" u="none" strike="noStrike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45,293,956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22,481,337</a:t>
                      </a:r>
                      <a:endParaRPr lang="th-TH" sz="2800" b="1" i="0" u="none" strike="noStrike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144,570,221</a:t>
                      </a:r>
                      <a:endParaRPr lang="th-TH" sz="2800" b="1" i="0" u="none" strike="noStrike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นนทบุรี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*(</a:t>
                      </a:r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ขาด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 </a:t>
                      </a:r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รพ.</a:t>
                      </a:r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* 75,377,843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173,090,091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136,097,896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262,349,483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ปทุมธานี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ngsana New"/>
                          <a:cs typeface="+mj-cs"/>
                        </a:rPr>
                        <a:t>1,078,945,692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ngsana New"/>
                          <a:cs typeface="+mj-cs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effectLst/>
                        <a:latin typeface="Angsana New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1,002,895,879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929,881,004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1,194,270,391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สระบุรี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749,464,368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161,745,894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169,429,771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350,273,529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1295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พระนครศรีอยุธยา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+mj-cs"/>
                        </a:rPr>
                        <a:t>1,326,010,858 </a:t>
                      </a:r>
                      <a:endParaRPr lang="en-US" sz="2800" b="1" i="0" u="none" strike="noStrike" dirty="0">
                        <a:solidFill>
                          <a:schemeClr val="tx1"/>
                        </a:solidFill>
                        <a:effectLst/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834,306,799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653,841,232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1,028,138,238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130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นครนายก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+mj-cs"/>
                        </a:rPr>
                        <a:t>95,422,799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77,688,996</a:t>
                      </a:r>
                      <a:r>
                        <a:rPr lang="th-TH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75,831,852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177,862,053</a:t>
                      </a:r>
                      <a:endParaRPr lang="th-TH" sz="2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130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</a:t>
                      </a:r>
                      <a:endParaRPr lang="th-TH" sz="2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+mj-cs"/>
                        </a:rPr>
                        <a:t>4,583,825,154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+mj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2,858,871,230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,366</a:t>
                      </a: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,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914</a:t>
                      </a: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,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310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3,915,113,604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143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รพศ.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/</a:t>
            </a:r>
            <a:r>
              <a:rPr lang="th-TH" b="1" dirty="0" err="1" smtClean="0">
                <a:latin typeface="Angsana New" pitchFamily="18" charset="-34"/>
                <a:cs typeface="Angsana New" pitchFamily="18" charset="-34"/>
              </a:rPr>
              <a:t>รพท.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(A)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ทุนสำรองสุทธิ (</a:t>
            </a:r>
            <a:r>
              <a:rPr lang="en-US" sz="3100" b="1" dirty="0" smtClean="0">
                <a:latin typeface="Angsana New" pitchFamily="18" charset="-34"/>
                <a:cs typeface="Angsana New" pitchFamily="18" charset="-34"/>
              </a:rPr>
              <a:t>Networking Capital)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214282" y="714356"/>
          <a:ext cx="8715436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143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th-TH" b="1" dirty="0" err="1" smtClean="0">
                <a:latin typeface="Angsana New" pitchFamily="18" charset="-34"/>
                <a:cs typeface="Angsana New" pitchFamily="18" charset="-34"/>
              </a:rPr>
              <a:t>รพท.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(S)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 ทุนสำรองสุทธิ (</a:t>
            </a:r>
            <a:r>
              <a:rPr lang="en-US" sz="3100" b="1" dirty="0" smtClean="0">
                <a:latin typeface="Angsana New" pitchFamily="18" charset="-34"/>
                <a:cs typeface="Angsana New" pitchFamily="18" charset="-34"/>
              </a:rPr>
              <a:t>Networking Capital)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214282" y="714356"/>
          <a:ext cx="8715436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143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th-TH" b="1" dirty="0" err="1" smtClean="0">
                <a:latin typeface="Angsana New" pitchFamily="18" charset="-34"/>
                <a:cs typeface="Angsana New" pitchFamily="18" charset="-34"/>
              </a:rPr>
              <a:t>รพท.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b="1" dirty="0" smtClean="0">
                <a:latin typeface="Angsana New" pitchFamily="18" charset="-34"/>
                <a:cs typeface="Angsana New" pitchFamily="18" charset="-34"/>
              </a:rPr>
              <a:t>(M1)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 ทุนสำรองสุทธิ (</a:t>
            </a:r>
            <a:r>
              <a:rPr lang="en-US" sz="3100" b="1" dirty="0" smtClean="0">
                <a:latin typeface="Angsana New" pitchFamily="18" charset="-34"/>
                <a:cs typeface="Angsana New" pitchFamily="18" charset="-34"/>
              </a:rPr>
              <a:t>Networking Capital)</a:t>
            </a: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b="1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0" y="714356"/>
          <a:ext cx="8929718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143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th-TH" b="1" dirty="0" smtClean="0"/>
              <a:t>จังหวัดนครนายก ทุนสำรองสุทธิ (</a:t>
            </a:r>
            <a:r>
              <a:rPr lang="en-US" sz="3100" b="1" dirty="0" smtClean="0"/>
              <a:t>Networking Capital)</a:t>
            </a:r>
            <a:r>
              <a:rPr lang="th-TH" b="1" dirty="0" smtClean="0"/>
              <a:t> </a:t>
            </a:r>
            <a:endParaRPr lang="th-TH" b="1" dirty="0"/>
          </a:p>
        </p:txBody>
      </p:sp>
      <p:graphicFrame>
        <p:nvGraphicFramePr>
          <p:cNvPr id="4" name="แผนภูมิ 3"/>
          <p:cNvGraphicFramePr/>
          <p:nvPr/>
        </p:nvGraphicFramePr>
        <p:xfrm>
          <a:off x="214282" y="714356"/>
          <a:ext cx="8715436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1954</Words>
  <Application>Microsoft Office PowerPoint</Application>
  <PresentationFormat>นำเสนอทางหน้าจอ (4:3)</PresentationFormat>
  <Paragraphs>365</Paragraphs>
  <Slides>22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22</vt:i4>
      </vt:variant>
    </vt:vector>
  </HeadingPairs>
  <TitlesOfParts>
    <vt:vector size="23" baseType="lpstr">
      <vt:lpstr>ชุดรูปแบบของ Office</vt:lpstr>
      <vt:lpstr>ภาพนิ่ง 1</vt:lpstr>
      <vt:lpstr>ภาพนิ่ง 2</vt:lpstr>
      <vt:lpstr>ภาพนิ่ง 3</vt:lpstr>
      <vt:lpstr>ภาพนิ่ง 4</vt:lpstr>
      <vt:lpstr>ทุนหมุนเวียนสุทธิคงเหลือ  (NWC)</vt:lpstr>
      <vt:lpstr>รพศ./รพท. (A) ทุนสำรองสุทธิ (Networking Capital) </vt:lpstr>
      <vt:lpstr>รพท. (S)  ทุนสำรองสุทธิ (Networking Capital) </vt:lpstr>
      <vt:lpstr>รพท. (M1)  ทุนสำรองสุทธิ (Networking Capital) </vt:lpstr>
      <vt:lpstr>จังหวัดนครนายก ทุนสำรองสุทธิ (Networking Capital) </vt:lpstr>
      <vt:lpstr>จังหวัดนนทบุรี ทุนสำรองสุทธิ (Networking Capital) </vt:lpstr>
      <vt:lpstr>จังหวัดปทุมธานี ทุนสำรองสุทธิ (Networking Capital) </vt:lpstr>
      <vt:lpstr>จังหวัดพระนครศรีอยุธยา ทุนสำรองสุทธิ (Networking Capital) </vt:lpstr>
      <vt:lpstr>จังหวัดลพบุรี ทุนสำรองสุทธิ (Networking Capital) </vt:lpstr>
      <vt:lpstr>จังหวัดสระบุรี ทุนสำรองสุทธิ (Networking Capital) </vt:lpstr>
      <vt:lpstr>จังหวัดสิงห์บุรี ทุนสำรองสุทธิ (Networking Capital) </vt:lpstr>
      <vt:lpstr>จังหวัดอ่างทอง ทุนสำรองสุทธิ (Networking Capital) 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ภาพนิ่ง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ความก้าวหน้าการจัดสรรงบเหมาจ่ายรายหัว ปีงบประมาณ 2560  สำหรับหน่วยบริการสังกัด สป.สธ.</dc:title>
  <dc:creator>Administrator</dc:creator>
  <cp:lastModifiedBy>Administrator</cp:lastModifiedBy>
  <cp:revision>345</cp:revision>
  <dcterms:created xsi:type="dcterms:W3CDTF">2016-09-06T02:07:42Z</dcterms:created>
  <dcterms:modified xsi:type="dcterms:W3CDTF">2017-04-19T02:44:24Z</dcterms:modified>
</cp:coreProperties>
</file>