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7" r:id="rId3"/>
    <p:sldMasterId id="2147483674" r:id="rId4"/>
  </p:sldMasterIdLst>
  <p:notesMasterIdLst>
    <p:notesMasterId r:id="rId24"/>
  </p:notesMasterIdLst>
  <p:handoutMasterIdLst>
    <p:handoutMasterId r:id="rId25"/>
  </p:handoutMasterIdLst>
  <p:sldIdLst>
    <p:sldId id="264" r:id="rId5"/>
    <p:sldId id="263" r:id="rId6"/>
    <p:sldId id="265" r:id="rId7"/>
    <p:sldId id="275" r:id="rId8"/>
    <p:sldId id="266" r:id="rId9"/>
    <p:sldId id="267" r:id="rId10"/>
    <p:sldId id="268" r:id="rId11"/>
    <p:sldId id="269" r:id="rId12"/>
    <p:sldId id="272" r:id="rId13"/>
    <p:sldId id="273" r:id="rId14"/>
    <p:sldId id="274" r:id="rId15"/>
    <p:sldId id="270" r:id="rId16"/>
    <p:sldId id="271" r:id="rId17"/>
    <p:sldId id="260" r:id="rId18"/>
    <p:sldId id="261" r:id="rId19"/>
    <p:sldId id="262" r:id="rId20"/>
    <p:sldId id="258" r:id="rId21"/>
    <p:sldId id="259" r:id="rId22"/>
    <p:sldId id="276" r:id="rId23"/>
  </p:sldIdLst>
  <p:sldSz cx="9144000" cy="6858000" type="screen4x3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5" d="100"/>
          <a:sy n="75" d="100"/>
        </p:scale>
        <p:origin x="126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3627;&#3609;&#3657;&#3634;Desktop\simulate%2060\GB_IP\&#3619;&#3623;&#3610;&#3619;&#3623;&#3617;&#3650;&#3629;&#3609;&#3648;&#3591;&#3636;&#3609;IP&#3626;&#3611;.6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3627;&#3609;&#3657;&#3634;Desktop\simulate%2060\GB_IP\&#3619;&#3623;&#3610;&#3619;&#3623;&#3617;&#3650;&#3629;&#3609;&#3648;&#3591;&#3636;&#3609;IP&#3626;&#3611;.6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3627;&#3609;&#3657;&#3634;Desktop\simulate%2060\GB_IP\&#3619;&#3623;&#3610;&#3619;&#3623;&#3617;&#3650;&#3629;&#3609;&#3648;&#3591;&#3636;&#3609;IP&#3626;&#3611;.60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3627;&#3609;&#3657;&#3634;Desktop\simulate%2060\GB_IP\&#3619;&#3623;&#3610;&#3619;&#3623;&#3617;&#3650;&#3629;&#3609;&#3648;&#3591;&#3636;&#3609;IP&#3626;&#3611;.60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Microsoft_Excel5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>
                <a:solidFill>
                  <a:srgbClr val="C00000"/>
                </a:solidFill>
              </a:defRPr>
            </a:pPr>
            <a:r>
              <a:rPr lang="th-TH" sz="1600" b="1" dirty="0" smtClean="0">
                <a:solidFill>
                  <a:srgbClr val="C00000"/>
                </a:solidFill>
              </a:rPr>
              <a:t>กลุ่มที่ต้องดูแลใกล้ชิด </a:t>
            </a:r>
            <a:r>
              <a:rPr lang="th-TH" sz="1600" b="1" dirty="0">
                <a:solidFill>
                  <a:srgbClr val="C00000"/>
                </a:solidFill>
              </a:rPr>
              <a:t>202 </a:t>
            </a:r>
            <a:r>
              <a:rPr lang="en-US" sz="1600" b="1" dirty="0">
                <a:solidFill>
                  <a:srgbClr val="C00000"/>
                </a:solidFill>
              </a:rPr>
              <a:t>CUP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กราฟ!$B$3</c:f>
              <c:strCache>
                <c:ptCount val="1"/>
                <c:pt idx="0">
                  <c:v>กลุ่ม 202 CUP</c:v>
                </c:pt>
              </c:strCache>
            </c:strRef>
          </c:tx>
          <c:dPt>
            <c:idx val="1"/>
            <c:bubble3D val="0"/>
            <c:spPr>
              <a:solidFill>
                <a:srgbClr val="CCFF66"/>
              </a:solidFill>
            </c:spPr>
          </c:dPt>
          <c:dLbls>
            <c:dLbl>
              <c:idx val="0"/>
              <c:layout>
                <c:manualLayout>
                  <c:x val="0.31010623672041032"/>
                  <c:y val="1.950749489647129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 CUP</a:t>
                    </a:r>
                    <a:endParaRPr lang="en-US" baseline="0"/>
                  </a:p>
                  <a:p>
                    <a:r>
                      <a:rPr lang="th-TH" baseline="0"/>
                      <a:t>คิดเป็น </a:t>
                    </a:r>
                    <a:r>
                      <a:rPr lang="th-TH"/>
                      <a:t>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195</a:t>
                    </a:r>
                    <a:r>
                      <a:rPr lang="en-US" baseline="0"/>
                      <a:t> CUP</a:t>
                    </a:r>
                  </a:p>
                  <a:p>
                    <a:r>
                      <a:rPr lang="th-TH" baseline="0"/>
                      <a:t>คิดเป็น </a:t>
                    </a:r>
                    <a:r>
                      <a:rPr lang="th-TH"/>
                      <a:t>97%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กราฟ!$C$2:$D$2</c:f>
              <c:strCache>
                <c:ptCount val="2"/>
                <c:pt idx="0">
                  <c:v>ไม่ถึง75%</c:v>
                </c:pt>
                <c:pt idx="1">
                  <c:v>เกิน 75%</c:v>
                </c:pt>
              </c:strCache>
            </c:strRef>
          </c:cat>
          <c:val>
            <c:numRef>
              <c:f>กราฟ!$C$3:$D$3</c:f>
              <c:numCache>
                <c:formatCode>General</c:formatCode>
                <c:ptCount val="2"/>
                <c:pt idx="0">
                  <c:v>7</c:v>
                </c:pt>
                <c:pt idx="1">
                  <c:v>195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200">
          <a:latin typeface="Tahoma" pitchFamily="34" charset="0"/>
          <a:ea typeface="Tahoma" pitchFamily="34" charset="0"/>
          <a:cs typeface="Tahoma" pitchFamily="34" charset="0"/>
        </a:defRPr>
      </a:pPr>
      <a:endParaRPr lang="th-TH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47424079004506"/>
          <c:y val="2.571508696052734E-2"/>
        </c:manualLayout>
      </c:layout>
      <c:overlay val="0"/>
      <c:txPr>
        <a:bodyPr/>
        <a:lstStyle/>
        <a:p>
          <a:pPr>
            <a:defRPr>
              <a:solidFill>
                <a:srgbClr val="C00000"/>
              </a:solidFill>
            </a:defRPr>
          </a:pPr>
          <a:endParaRPr lang="th-TH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กราฟ!$B$5</c:f>
              <c:strCache>
                <c:ptCount val="1"/>
                <c:pt idx="0">
                  <c:v>กลุ่มปกติ 706 CUP</c:v>
                </c:pt>
              </c:strCache>
            </c:strRef>
          </c:tx>
          <c:dPt>
            <c:idx val="1"/>
            <c:bubble3D val="0"/>
            <c:spPr>
              <a:solidFill>
                <a:srgbClr val="CCFF66"/>
              </a:solidFill>
            </c:spPr>
          </c:dPt>
          <c:dLbls>
            <c:dLbl>
              <c:idx val="0"/>
              <c:layout>
                <c:manualLayout>
                  <c:x val="0.3003591559345557"/>
                  <c:y val="9.792386106968685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54 CUP</a:t>
                    </a:r>
                  </a:p>
                  <a:p>
                    <a:r>
                      <a:rPr lang="th-TH"/>
                      <a:t>คิดเป็น</a:t>
                    </a:r>
                    <a:r>
                      <a:rPr lang="th-TH" baseline="0"/>
                      <a:t> </a:t>
                    </a:r>
                    <a:r>
                      <a:rPr lang="th-TH"/>
                      <a:t>8%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3449489866398279"/>
                  <c:y val="-0.3058071741032373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652</a:t>
                    </a:r>
                    <a:r>
                      <a:rPr lang="en-US" baseline="0" dirty="0"/>
                      <a:t> CUP</a:t>
                    </a:r>
                  </a:p>
                  <a:p>
                    <a:r>
                      <a:rPr lang="th-TH" baseline="0" dirty="0"/>
                      <a:t>คิด</a:t>
                    </a:r>
                    <a:r>
                      <a:rPr lang="th-TH" baseline="0" dirty="0" smtClean="0"/>
                      <a:t>เป็น </a:t>
                    </a:r>
                    <a:r>
                      <a:rPr lang="th-TH" dirty="0" smtClean="0"/>
                      <a:t>92</a:t>
                    </a:r>
                    <a:r>
                      <a:rPr lang="th-TH" dirty="0"/>
                      <a:t>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กราฟ!$C$4:$D$4</c:f>
              <c:strCache>
                <c:ptCount val="2"/>
                <c:pt idx="0">
                  <c:v>ไม่ถึง75%</c:v>
                </c:pt>
                <c:pt idx="1">
                  <c:v>เกิน 75%</c:v>
                </c:pt>
              </c:strCache>
            </c:strRef>
          </c:cat>
          <c:val>
            <c:numRef>
              <c:f>กราฟ!$C$5:$D$5</c:f>
              <c:numCache>
                <c:formatCode>General</c:formatCode>
                <c:ptCount val="2"/>
                <c:pt idx="0">
                  <c:v>54</c:v>
                </c:pt>
                <c:pt idx="1">
                  <c:v>652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prstClr val="black"/>
      </a:solidFill>
    </a:ln>
  </c:spPr>
  <c:txPr>
    <a:bodyPr/>
    <a:lstStyle/>
    <a:p>
      <a:pPr>
        <a:defRPr sz="1200">
          <a:latin typeface="Tahoma" pitchFamily="34" charset="0"/>
          <a:ea typeface="Tahoma" pitchFamily="34" charset="0"/>
          <a:cs typeface="Tahoma" pitchFamily="34" charset="0"/>
        </a:defRPr>
      </a:pPr>
      <a:endParaRPr lang="th-TH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th-TH"/>
              <a:t>กลุ่มที่ต้องดูแลใกล้ชิด </a:t>
            </a:r>
            <a:r>
              <a:rPr lang="en-US"/>
              <a:t>202 CUP</a:t>
            </a:r>
            <a:endParaRPr lang="th-TH"/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กราฟ!$B$10</c:f>
              <c:strCache>
                <c:ptCount val="1"/>
                <c:pt idx="0">
                  <c:v>กลุ่ม 202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CCFF66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76</a:t>
                    </a:r>
                    <a:r>
                      <a:rPr lang="en-US" baseline="0" dirty="0" smtClean="0"/>
                      <a:t> CUP</a:t>
                    </a:r>
                  </a:p>
                  <a:p>
                    <a:r>
                      <a:rPr lang="th-TH" baseline="0" dirty="0" smtClean="0"/>
                      <a:t>คิดเป็น </a:t>
                    </a:r>
                    <a:r>
                      <a:rPr lang="th-TH" dirty="0" smtClean="0"/>
                      <a:t>38%</a:t>
                    </a:r>
                    <a:endParaRPr lang="th-TH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2463858850729213"/>
                  <c:y val="-0.1079656541225455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126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CUP</a:t>
                    </a:r>
                  </a:p>
                  <a:p>
                    <a:r>
                      <a:rPr lang="th-TH" dirty="0" smtClean="0"/>
                      <a:t>คิดเป็น</a:t>
                    </a:r>
                    <a:r>
                      <a:rPr lang="th-TH" baseline="0" dirty="0" smtClean="0"/>
                      <a:t> </a:t>
                    </a:r>
                    <a:r>
                      <a:rPr lang="th-TH" dirty="0" smtClean="0"/>
                      <a:t>62%</a:t>
                    </a:r>
                    <a:endParaRPr lang="th-TH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กราฟ!$C$11:$D$11</c:f>
              <c:strCache>
                <c:ptCount val="2"/>
                <c:pt idx="0">
                  <c:v>น้อยกว่ายอดประกัน</c:v>
                </c:pt>
                <c:pt idx="1">
                  <c:v>มากกว่ายอดประกัน</c:v>
                </c:pt>
              </c:strCache>
            </c:strRef>
          </c:cat>
          <c:val>
            <c:numRef>
              <c:f>กราฟ!$C$10:$D$10</c:f>
              <c:numCache>
                <c:formatCode>General</c:formatCode>
                <c:ptCount val="2"/>
                <c:pt idx="0">
                  <c:v>76</c:v>
                </c:pt>
                <c:pt idx="1">
                  <c:v>126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chemeClr val="accent1">
          <a:shade val="50000"/>
        </a:schemeClr>
      </a:solidFill>
    </a:ln>
  </c:spPr>
  <c:txPr>
    <a:bodyPr/>
    <a:lstStyle/>
    <a:p>
      <a:pPr>
        <a:defRPr sz="1400">
          <a:latin typeface="Tahoma" pitchFamily="34" charset="0"/>
          <a:ea typeface="Tahoma" pitchFamily="34" charset="0"/>
          <a:cs typeface="Tahoma" pitchFamily="34" charset="0"/>
        </a:defRPr>
      </a:pPr>
      <a:endParaRPr lang="th-TH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 </a:t>
            </a:r>
            <a:r>
              <a:rPr lang="th-TH"/>
              <a:t>กลุ่มปกติ </a:t>
            </a:r>
            <a:r>
              <a:rPr lang="en-US"/>
              <a:t>706 CUP</a:t>
            </a:r>
            <a:endParaRPr lang="th-TH"/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กราฟ!$B$12</c:f>
              <c:strCache>
                <c:ptCount val="1"/>
                <c:pt idx="0">
                  <c:v>กลุ่มปกติ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CCFF66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299 CUP</a:t>
                    </a:r>
                  </a:p>
                  <a:p>
                    <a:r>
                      <a:rPr lang="th-TH" smtClean="0"/>
                      <a:t>คิดเป็น</a:t>
                    </a:r>
                    <a:r>
                      <a:rPr lang="th-TH" baseline="0" smtClean="0"/>
                      <a:t> </a:t>
                    </a:r>
                    <a:r>
                      <a:rPr lang="th-TH" smtClean="0"/>
                      <a:t>42%</a:t>
                    </a:r>
                    <a:endParaRPr lang="th-TH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4442556197486734"/>
                  <c:y val="-8.1574136640233767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407 CUP</a:t>
                    </a:r>
                  </a:p>
                  <a:p>
                    <a:r>
                      <a:rPr lang="th-TH" smtClean="0"/>
                      <a:t>คิดเป็น</a:t>
                    </a:r>
                    <a:r>
                      <a:rPr lang="th-TH" baseline="0" smtClean="0"/>
                      <a:t> </a:t>
                    </a:r>
                    <a:r>
                      <a:rPr lang="th-TH" smtClean="0"/>
                      <a:t>58%</a:t>
                    </a:r>
                    <a:endParaRPr lang="th-TH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กราฟ!$C$11:$D$11</c:f>
              <c:strCache>
                <c:ptCount val="2"/>
                <c:pt idx="0">
                  <c:v>น้อยกว่ายอดประกัน</c:v>
                </c:pt>
                <c:pt idx="1">
                  <c:v>มากกว่ายอดประกัน</c:v>
                </c:pt>
              </c:strCache>
            </c:strRef>
          </c:cat>
          <c:val>
            <c:numRef>
              <c:f>กราฟ!$C$12:$D$12</c:f>
              <c:numCache>
                <c:formatCode>General</c:formatCode>
                <c:ptCount val="2"/>
                <c:pt idx="0">
                  <c:v>299</c:v>
                </c:pt>
                <c:pt idx="1">
                  <c:v>407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rgbClr val="92278F">
          <a:shade val="50000"/>
        </a:srgbClr>
      </a:solidFill>
    </a:ln>
  </c:spPr>
  <c:txPr>
    <a:bodyPr/>
    <a:lstStyle/>
    <a:p>
      <a:pPr>
        <a:defRPr sz="1400">
          <a:latin typeface="Tahoma" pitchFamily="34" charset="0"/>
          <a:ea typeface="Tahoma" pitchFamily="34" charset="0"/>
          <a:cs typeface="Tahoma" pitchFamily="34" charset="0"/>
        </a:defRPr>
      </a:pPr>
      <a:endParaRPr lang="th-TH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pattFill prst="pct5">
              <a:fgClr>
                <a:schemeClr val="accent1"/>
              </a:fgClr>
              <a:bgClr>
                <a:schemeClr val="bg1"/>
              </a:bgClr>
            </a:pattFill>
          </c:spPr>
          <c:explosion val="4"/>
          <c:dPt>
            <c:idx val="0"/>
            <c:bubble3D val="0"/>
            <c:spPr>
              <a:pattFill prst="pct30">
                <a:fgClr>
                  <a:schemeClr val="accent1"/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Sheet5!$A$22:$A$23</c:f>
              <c:strCache>
                <c:ptCount val="2"/>
                <c:pt idx="0">
                  <c:v>รับบริการในเขต</c:v>
                </c:pt>
                <c:pt idx="1">
                  <c:v>ส่งต่อไปรับบริการนอกเขต</c:v>
                </c:pt>
              </c:strCache>
            </c:strRef>
          </c:cat>
          <c:val>
            <c:numRef>
              <c:f>Sheet5!$B$22:$B$23</c:f>
              <c:numCache>
                <c:formatCode>General</c:formatCode>
                <c:ptCount val="2"/>
                <c:pt idx="0">
                  <c:v>726</c:v>
                </c:pt>
                <c:pt idx="1">
                  <c:v>293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81847-9F4A-4C10-B818-4237CFCF5565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0EAD2-4418-4A25-A2C0-8B42C649ABE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60074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0EBE1-73AE-4317-971F-ACE609C1DB75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367A5-0880-472A-AC29-94C202387C0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649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ค่าเฉลี่ยรวมทั้งประเทศไม่ถึง</a:t>
            </a:r>
            <a:r>
              <a:rPr lang="th-TH" baseline="0" dirty="0" smtClean="0"/>
              <a:t> </a:t>
            </a:r>
            <a:r>
              <a:rPr lang="en-US" baseline="0" dirty="0" smtClean="0"/>
              <a:t>75% </a:t>
            </a:r>
            <a:r>
              <a:rPr lang="th-TH" baseline="0" dirty="0" smtClean="0"/>
              <a:t>มี</a:t>
            </a:r>
            <a:r>
              <a:rPr lang="en-US" baseline="0" dirty="0" smtClean="0"/>
              <a:t> 61 cup </a:t>
            </a:r>
            <a:r>
              <a:rPr lang="th-TH" baseline="0" dirty="0" smtClean="0"/>
              <a:t>คิดเป็น </a:t>
            </a:r>
            <a:r>
              <a:rPr lang="en-US" baseline="0" dirty="0" smtClean="0"/>
              <a:t>6.7% </a:t>
            </a:r>
            <a:r>
              <a:rPr lang="th-TH" baseline="0" dirty="0" smtClean="0"/>
              <a:t>จากทั้งหมด </a:t>
            </a:r>
            <a:r>
              <a:rPr lang="en-US" baseline="0" dirty="0" smtClean="0"/>
              <a:t>908 </a:t>
            </a:r>
            <a:r>
              <a:rPr lang="th-TH" baseline="0" dirty="0" smtClean="0"/>
              <a:t>แห่ง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950DE-3C06-45AF-926E-6A25F543EA1A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56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950DE-3C06-45AF-926E-6A25F543EA1A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73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367A5-0880-472A-AC29-94C202387C0B}" type="slidenum">
              <a:rPr lang="th-TH" smtClean="0"/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28313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18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60542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591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41451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8023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679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Fade on Path">
    <p:bg>
      <p:bgPr>
        <a:gradFill>
          <a:gsLst>
            <a:gs pos="0">
              <a:srgbClr val="FFFFFF"/>
            </a:gs>
            <a:gs pos="28000">
              <a:srgbClr val="FEFEFE"/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512125"/>
            <a:ext cx="8656134" cy="28956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514350">
              <a:defRPr/>
            </a:pPr>
            <a:endParaRPr lang="en-US" sz="1013" b="1" kern="0" dirty="0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2648608" y="1905676"/>
            <a:ext cx="5830820" cy="210849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75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" y="10886"/>
            <a:ext cx="1781503" cy="4645152"/>
          </a:xfrm>
          <a:solidFill>
            <a:schemeClr val="accent5">
              <a:lumMod val="40000"/>
              <a:lumOff val="60000"/>
            </a:schemeClr>
          </a:solidFill>
          <a:effectLst>
            <a:glow rad="101600">
              <a:srgbClr val="FFFFFF">
                <a:alpha val="40000"/>
              </a:srgbClr>
            </a:glow>
            <a:reflection blurRad="6350" stA="50000" endA="300" endPos="55000" dir="5400000" sy="-100000" algn="bl" rotWithShape="0"/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423839" y="10886"/>
            <a:ext cx="1390005" cy="68471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338"/>
              </a:spcBef>
            </a:pPr>
            <a:r>
              <a:rPr lang="en-US" sz="9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Edit the text with your own short phrases. </a:t>
            </a:r>
          </a:p>
          <a:p>
            <a:pPr defTabSz="514350">
              <a:spcBef>
                <a:spcPts val="338"/>
              </a:spcBef>
              <a:defRPr/>
            </a:pPr>
            <a:r>
              <a:rPr lang="en-US" sz="9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To change the sample image, select the picture and delete it. Now click the Pictures icon in the placeholder to insert your own image.</a:t>
            </a:r>
          </a:p>
          <a:p>
            <a:pPr>
              <a:spcBef>
                <a:spcPts val="338"/>
              </a:spcBef>
            </a:pPr>
            <a:r>
              <a:rPr lang="en-US" sz="9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animation is already done for you; just copy and paste the slide into your existing presentation. </a:t>
            </a:r>
          </a:p>
          <a:p>
            <a:pPr>
              <a:spcBef>
                <a:spcPts val="338"/>
              </a:spcBef>
            </a:pPr>
            <a:endParaRPr lang="en-US" sz="900" dirty="0" smtClean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648608" y="4656038"/>
            <a:ext cx="5830820" cy="1252926"/>
          </a:xfrm>
        </p:spPr>
        <p:txBody>
          <a:bodyPr rIns="180000" anchor="ctr">
            <a:normAutofit/>
          </a:bodyPr>
          <a:lstStyle>
            <a:lvl1pPr marL="0" indent="0" algn="r">
              <a:buNone/>
              <a:defRPr sz="1800" b="1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9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0088" y="425578"/>
            <a:ext cx="998934" cy="64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9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>
              <a:defRPr sz="202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466013"/>
          </a:xfr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0D58-2847-4C12-87C0-B5F527EE84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00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  <a:solidFill>
            <a:schemeClr val="accent2"/>
          </a:solidFill>
        </p:spPr>
        <p:txBody>
          <a:bodyPr tIns="288000" anchor="t" anchorCtr="0">
            <a:normAutofit/>
          </a:bodyPr>
          <a:lstStyle>
            <a:lvl1pPr algn="l">
              <a:defRPr sz="2025"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043382"/>
            <a:ext cx="7886700" cy="466013"/>
          </a:xfrm>
          <a:solidFill>
            <a:srgbClr val="E6AF00"/>
          </a:solidFill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BDA0-B67B-4590-8EF2-080DAA01AB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587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310" y="1292776"/>
            <a:ext cx="8473964" cy="4884191"/>
          </a:xfrm>
        </p:spPr>
        <p:txBody>
          <a:bodyPr lIns="180000" tIns="180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598BD-F82B-4138-8BB6-83F67443F31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15314" y="356839"/>
            <a:ext cx="7512845" cy="667454"/>
          </a:xfrm>
          <a:solidFill>
            <a:schemeClr val="accent5">
              <a:lumMod val="20000"/>
              <a:lumOff val="80000"/>
            </a:schemeClr>
          </a:solidFill>
        </p:spPr>
        <p:txBody>
          <a:bodyPr lIns="180000">
            <a:normAutofit/>
          </a:bodyPr>
          <a:lstStyle>
            <a:lvl1pPr algn="l"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traight Connector 12"/>
          <p:cNvSpPr>
            <a:spLocks noChangeShapeType="1"/>
          </p:cNvSpPr>
          <p:nvPr userDrawn="1"/>
        </p:nvSpPr>
        <p:spPr bwMode="auto">
          <a:xfrm flipV="1">
            <a:off x="315313" y="1044600"/>
            <a:ext cx="8473964" cy="9990"/>
          </a:xfrm>
          <a:prstGeom prst="lin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 sz="788" b="1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2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8160" y="356839"/>
            <a:ext cx="961117" cy="66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8197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52A-37ED-453D-9EB0-057A322534B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5314" y="356839"/>
            <a:ext cx="7512845" cy="667454"/>
          </a:xfrm>
          <a:solidFill>
            <a:schemeClr val="accent5">
              <a:lumMod val="20000"/>
              <a:lumOff val="80000"/>
            </a:schemeClr>
          </a:solidFill>
        </p:spPr>
        <p:txBody>
          <a:bodyPr lIns="180000">
            <a:normAutofit/>
          </a:bodyPr>
          <a:lstStyle>
            <a:lvl1pPr algn="l"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Straight Connector 12"/>
          <p:cNvSpPr>
            <a:spLocks noChangeShapeType="1"/>
          </p:cNvSpPr>
          <p:nvPr userDrawn="1"/>
        </p:nvSpPr>
        <p:spPr bwMode="auto">
          <a:xfrm flipV="1">
            <a:off x="315313" y="1044600"/>
            <a:ext cx="8473964" cy="9990"/>
          </a:xfrm>
          <a:prstGeom prst="lin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 sz="788" b="1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4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8160" y="356839"/>
            <a:ext cx="961117" cy="66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3834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C9FD-07C9-4198-844A-72DF4FB8AED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103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Fade on Path">
    <p:bg>
      <p:bgPr>
        <a:gradFill>
          <a:gsLst>
            <a:gs pos="0">
              <a:srgbClr val="FFFFFF"/>
            </a:gs>
            <a:gs pos="28000">
              <a:srgbClr val="FEFEFE"/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512125"/>
            <a:ext cx="8656134" cy="28956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514350">
              <a:defRPr/>
            </a:pPr>
            <a:endParaRPr lang="en-US" sz="1013" b="1" kern="0" dirty="0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2648608" y="1905676"/>
            <a:ext cx="5830820" cy="210849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75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" y="10886"/>
            <a:ext cx="1781503" cy="4645152"/>
          </a:xfrm>
          <a:solidFill>
            <a:schemeClr val="accent5">
              <a:lumMod val="40000"/>
              <a:lumOff val="60000"/>
            </a:schemeClr>
          </a:solidFill>
          <a:effectLst>
            <a:glow rad="101600">
              <a:srgbClr val="FFFFFF">
                <a:alpha val="40000"/>
              </a:srgbClr>
            </a:glow>
            <a:reflection blurRad="6350" stA="50000" endA="300" endPos="55000" dir="5400000" sy="-100000" algn="bl" rotWithShape="0"/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423839" y="10886"/>
            <a:ext cx="1390005" cy="68471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338"/>
              </a:spcBef>
            </a:pPr>
            <a:r>
              <a:rPr lang="en-US" sz="9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Edit the text with your own short phrases. </a:t>
            </a:r>
          </a:p>
          <a:p>
            <a:pPr defTabSz="514350">
              <a:spcBef>
                <a:spcPts val="338"/>
              </a:spcBef>
              <a:defRPr/>
            </a:pPr>
            <a:r>
              <a:rPr lang="en-US" sz="9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To change the sample image, select the picture and delete it. Now click the Pictures icon in the placeholder to insert your own image.</a:t>
            </a:r>
          </a:p>
          <a:p>
            <a:pPr>
              <a:spcBef>
                <a:spcPts val="338"/>
              </a:spcBef>
            </a:pPr>
            <a:r>
              <a:rPr lang="en-US" sz="9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animation is already done for you; just copy and paste the slide into your existing presentation. </a:t>
            </a:r>
          </a:p>
          <a:p>
            <a:pPr>
              <a:spcBef>
                <a:spcPts val="338"/>
              </a:spcBef>
            </a:pPr>
            <a:endParaRPr lang="en-US" sz="900" dirty="0" smtClean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648608" y="4656038"/>
            <a:ext cx="5830820" cy="1252926"/>
          </a:xfrm>
        </p:spPr>
        <p:txBody>
          <a:bodyPr rIns="180000" anchor="ctr">
            <a:normAutofit/>
          </a:bodyPr>
          <a:lstStyle>
            <a:lvl1pPr marL="0" indent="0" algn="r">
              <a:buNone/>
              <a:defRPr sz="1800" b="1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9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0088" y="425578"/>
            <a:ext cx="998934" cy="64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517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>
              <a:defRPr sz="202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466013"/>
          </a:xfr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0D58-2847-4C12-87C0-B5F527EE84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05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412989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  <a:solidFill>
            <a:schemeClr val="accent2"/>
          </a:solidFill>
        </p:spPr>
        <p:txBody>
          <a:bodyPr tIns="288000" anchor="t" anchorCtr="0">
            <a:normAutofit/>
          </a:bodyPr>
          <a:lstStyle>
            <a:lvl1pPr algn="l">
              <a:defRPr sz="2025"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043382"/>
            <a:ext cx="7886700" cy="466013"/>
          </a:xfrm>
          <a:solidFill>
            <a:srgbClr val="E6AF00"/>
          </a:solidFill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BDA0-B67B-4590-8EF2-080DAA01AB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3996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310" y="1292776"/>
            <a:ext cx="8473964" cy="4884191"/>
          </a:xfrm>
        </p:spPr>
        <p:txBody>
          <a:bodyPr lIns="180000" tIns="180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598BD-F82B-4138-8BB6-83F67443F31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15314" y="356839"/>
            <a:ext cx="7512845" cy="667454"/>
          </a:xfrm>
          <a:solidFill>
            <a:schemeClr val="accent5">
              <a:lumMod val="20000"/>
              <a:lumOff val="80000"/>
            </a:schemeClr>
          </a:solidFill>
        </p:spPr>
        <p:txBody>
          <a:bodyPr lIns="180000">
            <a:normAutofit/>
          </a:bodyPr>
          <a:lstStyle>
            <a:lvl1pPr algn="l"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traight Connector 12"/>
          <p:cNvSpPr>
            <a:spLocks noChangeShapeType="1"/>
          </p:cNvSpPr>
          <p:nvPr userDrawn="1"/>
        </p:nvSpPr>
        <p:spPr bwMode="auto">
          <a:xfrm flipV="1">
            <a:off x="315313" y="1044600"/>
            <a:ext cx="8473964" cy="9990"/>
          </a:xfrm>
          <a:prstGeom prst="lin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 sz="788" b="1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2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8160" y="356839"/>
            <a:ext cx="961117" cy="66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8198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52A-37ED-453D-9EB0-057A322534B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5314" y="356839"/>
            <a:ext cx="7512845" cy="667454"/>
          </a:xfrm>
          <a:solidFill>
            <a:schemeClr val="accent5">
              <a:lumMod val="20000"/>
              <a:lumOff val="80000"/>
            </a:schemeClr>
          </a:solidFill>
        </p:spPr>
        <p:txBody>
          <a:bodyPr lIns="180000">
            <a:normAutofit/>
          </a:bodyPr>
          <a:lstStyle>
            <a:lvl1pPr algn="l"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Straight Connector 12"/>
          <p:cNvSpPr>
            <a:spLocks noChangeShapeType="1"/>
          </p:cNvSpPr>
          <p:nvPr userDrawn="1"/>
        </p:nvSpPr>
        <p:spPr bwMode="auto">
          <a:xfrm flipV="1">
            <a:off x="315313" y="1044600"/>
            <a:ext cx="8473964" cy="9990"/>
          </a:xfrm>
          <a:prstGeom prst="lin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 sz="788" b="1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4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8160" y="356839"/>
            <a:ext cx="961117" cy="66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9867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C9FD-07C9-4198-844A-72DF4FB8AED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6028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Fade on Path">
    <p:bg>
      <p:bgPr>
        <a:gradFill>
          <a:gsLst>
            <a:gs pos="0">
              <a:srgbClr val="FFFFFF"/>
            </a:gs>
            <a:gs pos="28000">
              <a:srgbClr val="FEFEFE"/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512125"/>
            <a:ext cx="8656134" cy="28956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514350">
              <a:defRPr/>
            </a:pPr>
            <a:endParaRPr lang="en-US" sz="1013" b="1" kern="0" dirty="0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2648608" y="1905676"/>
            <a:ext cx="5830820" cy="210849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75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675"/>
              </a:spcBef>
              <a:buNone/>
              <a:defRPr sz="1575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" y="10886"/>
            <a:ext cx="1781503" cy="4645152"/>
          </a:xfrm>
          <a:solidFill>
            <a:schemeClr val="accent5">
              <a:lumMod val="40000"/>
              <a:lumOff val="60000"/>
            </a:schemeClr>
          </a:solidFill>
          <a:effectLst>
            <a:glow rad="101600">
              <a:srgbClr val="FFFFFF">
                <a:alpha val="40000"/>
              </a:srgbClr>
            </a:glow>
            <a:reflection blurRad="6350" stA="50000" endA="300" endPos="55000" dir="5400000" sy="-100000" algn="bl" rotWithShape="0"/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423839" y="10886"/>
            <a:ext cx="1390005" cy="68471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338"/>
              </a:spcBef>
            </a:pPr>
            <a:r>
              <a:rPr lang="en-US" sz="9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Edit the text with your own short phrases. </a:t>
            </a:r>
          </a:p>
          <a:p>
            <a:pPr defTabSz="514350">
              <a:spcBef>
                <a:spcPts val="338"/>
              </a:spcBef>
              <a:defRPr/>
            </a:pPr>
            <a:r>
              <a:rPr lang="en-US" sz="9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To change the sample image, select the picture and delete it. Now click the Pictures icon in the placeholder to insert your own image.</a:t>
            </a:r>
          </a:p>
          <a:p>
            <a:pPr>
              <a:spcBef>
                <a:spcPts val="338"/>
              </a:spcBef>
            </a:pPr>
            <a:r>
              <a:rPr lang="en-US" sz="9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animation is already done for you; just copy and paste the slide into your existing presentation. </a:t>
            </a:r>
          </a:p>
          <a:p>
            <a:pPr>
              <a:spcBef>
                <a:spcPts val="338"/>
              </a:spcBef>
            </a:pPr>
            <a:endParaRPr lang="en-US" sz="900" dirty="0" smtClean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648608" y="4656038"/>
            <a:ext cx="5830820" cy="1252926"/>
          </a:xfrm>
        </p:spPr>
        <p:txBody>
          <a:bodyPr rIns="180000" anchor="ctr">
            <a:normAutofit/>
          </a:bodyPr>
          <a:lstStyle>
            <a:lvl1pPr marL="0" indent="0" algn="r">
              <a:buNone/>
              <a:defRPr sz="1800" b="1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9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0088" y="425578"/>
            <a:ext cx="998934" cy="64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623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 anchorCtr="1">
            <a:normAutofit/>
          </a:bodyPr>
          <a:lstStyle>
            <a:lvl1pPr>
              <a:defRPr sz="202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466013"/>
          </a:xfrm>
          <a:solidFill>
            <a:schemeClr val="accent6">
              <a:lumMod val="50000"/>
            </a:schemeClr>
          </a:solidFill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0D58-2847-4C12-87C0-B5F527EE84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652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  <a:solidFill>
            <a:schemeClr val="accent2"/>
          </a:solidFill>
        </p:spPr>
        <p:txBody>
          <a:bodyPr tIns="288000" anchor="t" anchorCtr="0">
            <a:normAutofit/>
          </a:bodyPr>
          <a:lstStyle>
            <a:lvl1pPr algn="l">
              <a:defRPr sz="2025"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043382"/>
            <a:ext cx="7886700" cy="466013"/>
          </a:xfrm>
          <a:solidFill>
            <a:srgbClr val="E6AF00"/>
          </a:solidFill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BDA0-B67B-4590-8EF2-080DAA01AB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166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310" y="1292776"/>
            <a:ext cx="8473964" cy="4884191"/>
          </a:xfrm>
        </p:spPr>
        <p:txBody>
          <a:bodyPr lIns="180000" tIns="180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598BD-F82B-4138-8BB6-83F67443F31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15314" y="356839"/>
            <a:ext cx="7512845" cy="667454"/>
          </a:xfrm>
          <a:solidFill>
            <a:schemeClr val="accent5">
              <a:lumMod val="20000"/>
              <a:lumOff val="80000"/>
            </a:schemeClr>
          </a:solidFill>
        </p:spPr>
        <p:txBody>
          <a:bodyPr lIns="180000">
            <a:normAutofit/>
          </a:bodyPr>
          <a:lstStyle>
            <a:lvl1pPr algn="l"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traight Connector 12"/>
          <p:cNvSpPr>
            <a:spLocks noChangeShapeType="1"/>
          </p:cNvSpPr>
          <p:nvPr userDrawn="1"/>
        </p:nvSpPr>
        <p:spPr bwMode="auto">
          <a:xfrm flipV="1">
            <a:off x="315313" y="1044600"/>
            <a:ext cx="8473964" cy="9990"/>
          </a:xfrm>
          <a:prstGeom prst="lin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 sz="788" b="1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2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8160" y="356839"/>
            <a:ext cx="961117" cy="66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88441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F52A-37ED-453D-9EB0-057A322534B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5314" y="356839"/>
            <a:ext cx="7512845" cy="667454"/>
          </a:xfrm>
          <a:solidFill>
            <a:schemeClr val="accent5">
              <a:lumMod val="20000"/>
              <a:lumOff val="80000"/>
            </a:schemeClr>
          </a:solidFill>
        </p:spPr>
        <p:txBody>
          <a:bodyPr lIns="180000">
            <a:normAutofit/>
          </a:bodyPr>
          <a:lstStyle>
            <a:lvl1pPr algn="l"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Straight Connector 12"/>
          <p:cNvSpPr>
            <a:spLocks noChangeShapeType="1"/>
          </p:cNvSpPr>
          <p:nvPr userDrawn="1"/>
        </p:nvSpPr>
        <p:spPr bwMode="auto">
          <a:xfrm flipV="1">
            <a:off x="315313" y="1044600"/>
            <a:ext cx="8473964" cy="9990"/>
          </a:xfrm>
          <a:prstGeom prst="line">
            <a:avLst/>
          </a:prstGeom>
          <a:ln w="57150"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 sz="788" b="1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4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8160" y="356839"/>
            <a:ext cx="961117" cy="66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50692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C9FD-07C9-4198-844A-72DF4FB8AED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77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7121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853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2660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18838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66902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29981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28995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F4079-9E63-4981-9207-42DFC8F8AC41}" type="datetimeFigureOut">
              <a:rPr lang="th-TH" smtClean="0"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185E6-E027-411E-9F88-3D4112345CB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2770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32"/>
            <a:ext cx="7886700" cy="917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20000"/>
              </a:lnSpc>
              <a:spcBef>
                <a:spcPts val="338"/>
              </a:spcBef>
              <a:defRPr sz="675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E94A3AE-3DC6-489B-B536-FCEA9F62164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120000"/>
              </a:lnSpc>
              <a:spcBef>
                <a:spcPts val="338"/>
              </a:spcBef>
              <a:defRPr sz="675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1573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120000"/>
              </a:lnSpc>
              <a:spcBef>
                <a:spcPts val="338"/>
              </a:spcBef>
              <a:defRPr sz="675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38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 algn="l" defTabSz="514350" rtl="0" eaLnBrk="1" latinLnBrk="0" hangingPunct="1">
        <a:lnSpc>
          <a:spcPct val="120000"/>
        </a:lnSpc>
        <a:spcBef>
          <a:spcPts val="338"/>
        </a:spcBef>
        <a:buNone/>
        <a:defRPr sz="2250" b="1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128588" indent="-128588" algn="l" defTabSz="514350" rtl="0" eaLnBrk="1" latinLnBrk="0" hangingPunct="1">
        <a:lnSpc>
          <a:spcPct val="120000"/>
        </a:lnSpc>
        <a:spcBef>
          <a:spcPts val="338"/>
        </a:spcBef>
        <a:buFont typeface="Wingdings" panose="05000000000000000000" pitchFamily="2" charset="2"/>
        <a:buChar char="§"/>
        <a:defRPr sz="1575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385763" indent="-128588" algn="l" defTabSz="514350" rtl="0" eaLnBrk="1" latinLnBrk="0" hangingPunct="1">
        <a:lnSpc>
          <a:spcPct val="120000"/>
        </a:lnSpc>
        <a:spcBef>
          <a:spcPts val="338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642938" indent="-128588" algn="l" defTabSz="514350" rtl="0" eaLnBrk="1" latinLnBrk="0" hangingPunct="1">
        <a:lnSpc>
          <a:spcPct val="120000"/>
        </a:lnSpc>
        <a:spcBef>
          <a:spcPts val="338"/>
        </a:spcBef>
        <a:buFont typeface="Tahoma" panose="020B0604030504040204" pitchFamily="34" charset="0"/>
        <a:buChar char="−"/>
        <a:defRPr sz="1125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900113" indent="-128588" algn="l" defTabSz="514350" rtl="0" eaLnBrk="1" latinLnBrk="0" hangingPunct="1">
        <a:lnSpc>
          <a:spcPct val="120000"/>
        </a:lnSpc>
        <a:spcBef>
          <a:spcPts val="338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157288" indent="-128588" algn="l" defTabSz="514350" rtl="0" eaLnBrk="1" latinLnBrk="0" hangingPunct="1">
        <a:lnSpc>
          <a:spcPct val="120000"/>
        </a:lnSpc>
        <a:spcBef>
          <a:spcPts val="338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32"/>
            <a:ext cx="7886700" cy="917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20000"/>
              </a:lnSpc>
              <a:spcBef>
                <a:spcPts val="338"/>
              </a:spcBef>
              <a:defRPr sz="675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E94A3AE-3DC6-489B-B536-FCEA9F62164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120000"/>
              </a:lnSpc>
              <a:spcBef>
                <a:spcPts val="338"/>
              </a:spcBef>
              <a:defRPr sz="675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1573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120000"/>
              </a:lnSpc>
              <a:spcBef>
                <a:spcPts val="338"/>
              </a:spcBef>
              <a:defRPr sz="675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228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hdr="0" ftr="0" dt="0"/>
  <p:txStyles>
    <p:titleStyle>
      <a:lvl1pPr algn="l" defTabSz="514350" rtl="0" eaLnBrk="1" latinLnBrk="0" hangingPunct="1">
        <a:lnSpc>
          <a:spcPct val="120000"/>
        </a:lnSpc>
        <a:spcBef>
          <a:spcPts val="338"/>
        </a:spcBef>
        <a:buNone/>
        <a:defRPr sz="2250" b="1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128588" indent="-128588" algn="l" defTabSz="514350" rtl="0" eaLnBrk="1" latinLnBrk="0" hangingPunct="1">
        <a:lnSpc>
          <a:spcPct val="120000"/>
        </a:lnSpc>
        <a:spcBef>
          <a:spcPts val="338"/>
        </a:spcBef>
        <a:buFont typeface="Wingdings" panose="05000000000000000000" pitchFamily="2" charset="2"/>
        <a:buChar char="§"/>
        <a:defRPr sz="1575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385763" indent="-128588" algn="l" defTabSz="514350" rtl="0" eaLnBrk="1" latinLnBrk="0" hangingPunct="1">
        <a:lnSpc>
          <a:spcPct val="120000"/>
        </a:lnSpc>
        <a:spcBef>
          <a:spcPts val="338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642938" indent="-128588" algn="l" defTabSz="514350" rtl="0" eaLnBrk="1" latinLnBrk="0" hangingPunct="1">
        <a:lnSpc>
          <a:spcPct val="120000"/>
        </a:lnSpc>
        <a:spcBef>
          <a:spcPts val="338"/>
        </a:spcBef>
        <a:buFont typeface="Tahoma" panose="020B0604030504040204" pitchFamily="34" charset="0"/>
        <a:buChar char="−"/>
        <a:defRPr sz="1125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900113" indent="-128588" algn="l" defTabSz="514350" rtl="0" eaLnBrk="1" latinLnBrk="0" hangingPunct="1">
        <a:lnSpc>
          <a:spcPct val="120000"/>
        </a:lnSpc>
        <a:spcBef>
          <a:spcPts val="338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157288" indent="-128588" algn="l" defTabSz="514350" rtl="0" eaLnBrk="1" latinLnBrk="0" hangingPunct="1">
        <a:lnSpc>
          <a:spcPct val="120000"/>
        </a:lnSpc>
        <a:spcBef>
          <a:spcPts val="338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32"/>
            <a:ext cx="7886700" cy="917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20000"/>
              </a:lnSpc>
              <a:spcBef>
                <a:spcPts val="338"/>
              </a:spcBef>
              <a:defRPr sz="675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E94A3AE-3DC6-489B-B536-FCEA9F62164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120000"/>
              </a:lnSpc>
              <a:spcBef>
                <a:spcPts val="338"/>
              </a:spcBef>
              <a:defRPr sz="675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1573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120000"/>
              </a:lnSpc>
              <a:spcBef>
                <a:spcPts val="338"/>
              </a:spcBef>
              <a:defRPr sz="675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20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p:hf hdr="0" ftr="0" dt="0"/>
  <p:txStyles>
    <p:titleStyle>
      <a:lvl1pPr algn="l" defTabSz="514350" rtl="0" eaLnBrk="1" latinLnBrk="0" hangingPunct="1">
        <a:lnSpc>
          <a:spcPct val="120000"/>
        </a:lnSpc>
        <a:spcBef>
          <a:spcPts val="338"/>
        </a:spcBef>
        <a:buNone/>
        <a:defRPr sz="2250" b="1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128588" indent="-128588" algn="l" defTabSz="514350" rtl="0" eaLnBrk="1" latinLnBrk="0" hangingPunct="1">
        <a:lnSpc>
          <a:spcPct val="120000"/>
        </a:lnSpc>
        <a:spcBef>
          <a:spcPts val="338"/>
        </a:spcBef>
        <a:buFont typeface="Wingdings" panose="05000000000000000000" pitchFamily="2" charset="2"/>
        <a:buChar char="§"/>
        <a:defRPr sz="1575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385763" indent="-128588" algn="l" defTabSz="514350" rtl="0" eaLnBrk="1" latinLnBrk="0" hangingPunct="1">
        <a:lnSpc>
          <a:spcPct val="120000"/>
        </a:lnSpc>
        <a:spcBef>
          <a:spcPts val="338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642938" indent="-128588" algn="l" defTabSz="514350" rtl="0" eaLnBrk="1" latinLnBrk="0" hangingPunct="1">
        <a:lnSpc>
          <a:spcPct val="120000"/>
        </a:lnSpc>
        <a:spcBef>
          <a:spcPts val="338"/>
        </a:spcBef>
        <a:buFont typeface="Tahoma" panose="020B0604030504040204" pitchFamily="34" charset="0"/>
        <a:buChar char="−"/>
        <a:defRPr sz="1125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900113" indent="-128588" algn="l" defTabSz="514350" rtl="0" eaLnBrk="1" latinLnBrk="0" hangingPunct="1">
        <a:lnSpc>
          <a:spcPct val="120000"/>
        </a:lnSpc>
        <a:spcBef>
          <a:spcPts val="338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157288" indent="-128588" algn="l" defTabSz="514350" rtl="0" eaLnBrk="1" latinLnBrk="0" hangingPunct="1">
        <a:lnSpc>
          <a:spcPct val="120000"/>
        </a:lnSpc>
        <a:spcBef>
          <a:spcPts val="338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4.vml"/><Relationship Id="rId6" Type="http://schemas.openxmlformats.org/officeDocument/2006/relationships/package" Target="../embeddings/__________Microsoft_Excel2.xlsx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Microsoft_Excel3.xlsx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Microsoft_Excel4.xlsx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Excel_97-2003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__________Microsoft_Excel1.xlsx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Excel_97-20032.xls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h-TH" dirty="0" smtClean="0"/>
              <a:t>วาระที่ </a:t>
            </a:r>
            <a:r>
              <a:rPr lang="en-US" dirty="0" smtClean="0"/>
              <a:t>3.2 </a:t>
            </a:r>
            <a:r>
              <a:rPr lang="th-TH" dirty="0" smtClean="0"/>
              <a:t>การบริหารจัดการกองทุนผู้ป่วยใน ระดับเขต ปี </a:t>
            </a:r>
            <a:r>
              <a:rPr lang="en-US" dirty="0" smtClean="0"/>
              <a:t>2560</a:t>
            </a:r>
            <a:endParaRPr lang="th-TH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3123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2139559"/>
            <a:ext cx="8435085" cy="1531836"/>
          </a:xfrm>
        </p:spPr>
        <p:txBody>
          <a:bodyPr anchor="ctr" anchorCtr="0">
            <a:normAutofit/>
          </a:bodyPr>
          <a:lstStyle/>
          <a:p>
            <a:pPr algn="ctr"/>
            <a:r>
              <a:rPr lang="th-TH" sz="2400" dirty="0"/>
              <a:t>จำลองภาพการจัดสรรผลงานจริงทั้งปีเทียบกับยอด</a:t>
            </a:r>
            <a:r>
              <a:rPr lang="th-TH" sz="2400" dirty="0" smtClean="0"/>
              <a:t>ประกัน</a:t>
            </a:r>
            <a:br>
              <a:rPr lang="th-TH" sz="2400" dirty="0" smtClean="0"/>
            </a:br>
            <a:r>
              <a:rPr lang="th-TH" sz="2400" dirty="0" smtClean="0"/>
              <a:t>ปี</a:t>
            </a:r>
            <a:r>
              <a:rPr lang="en-US" sz="2400" dirty="0"/>
              <a:t>60</a:t>
            </a:r>
            <a:endParaRPr lang="th-TH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9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857250"/>
            <a:ext cx="9144000" cy="78581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จำลองภาพการจัดสรรผลงานจริงทั้งปีเทียบกับยอดประกันปี60</a:t>
            </a:r>
            <a:endParaRPr lang="th-TH" sz="180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0614" y="5361742"/>
            <a:ext cx="3714750" cy="371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รายละเอียดทั้ง</a:t>
            </a:r>
            <a:r>
              <a:rPr lang="en-US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908 CUP &gt;&gt;&gt;&gt;&gt;&gt;&gt;&gt;&gt;&gt;</a:t>
            </a:r>
            <a:endParaRPr lang="th-TH" sz="1200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0" name="Chart 9"/>
          <p:cNvGraphicFramePr/>
          <p:nvPr/>
        </p:nvGraphicFramePr>
        <p:xfrm>
          <a:off x="260131" y="1847028"/>
          <a:ext cx="4102976" cy="2415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4721034" y="1860823"/>
          <a:ext cx="4121548" cy="2426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201004" y="4439976"/>
            <a:ext cx="8718331" cy="7803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ประมาณการ </a:t>
            </a:r>
            <a:r>
              <a:rPr lang="en-US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CUP </a:t>
            </a:r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ที่ได้เงินจัดสรรตามผลงานจริง </a:t>
            </a:r>
            <a:r>
              <a:rPr lang="th-TH" sz="1350" b="1" u="sng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น้อยกว่า</a:t>
            </a:r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ยอดประกัน มีจำนวน </a:t>
            </a:r>
            <a:r>
              <a:rPr lang="en-US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375 CUP </a:t>
            </a:r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คิดเป็น </a:t>
            </a:r>
            <a:r>
              <a:rPr lang="en-US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41%</a:t>
            </a:r>
          </a:p>
          <a:p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ประมาณการ </a:t>
            </a:r>
            <a:r>
              <a:rPr lang="en-US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CUP </a:t>
            </a:r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ที่ได้เงินจัดสรรตามผลงานจริง </a:t>
            </a:r>
            <a:r>
              <a:rPr lang="th-TH" sz="1350" b="1" u="sng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มากกว่า</a:t>
            </a:r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ยอดประกัน มีจำนวน </a:t>
            </a:r>
            <a:r>
              <a:rPr lang="en-US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533 CUP </a:t>
            </a:r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คิดเป็น </a:t>
            </a:r>
            <a:r>
              <a:rPr lang="en-US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59%</a:t>
            </a:r>
          </a:p>
          <a:p>
            <a:endParaRPr lang="th-TH" sz="135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673366" y="5184063"/>
          <a:ext cx="685800" cy="578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Worksheet" showAsIcon="1" r:id="rId6" imgW="914400" imgH="771480" progId="Excel.Sheet.12">
                  <p:embed/>
                </p:oleObj>
              </mc:Choice>
              <mc:Fallback>
                <p:oleObj name="Worksheet" showAsIcon="1" r:id="rId6" imgW="914400" imgH="771480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3366" y="5184063"/>
                        <a:ext cx="685800" cy="5786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037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มายเลขสไลด์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วัตถุ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3595399"/>
              </p:ext>
            </p:extLst>
          </p:nvPr>
        </p:nvGraphicFramePr>
        <p:xfrm>
          <a:off x="271463" y="908720"/>
          <a:ext cx="8601075" cy="460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เวิร์กชีต" r:id="rId3" imgW="8601254" imgH="4600542" progId="Excel.Sheet.12">
                  <p:embed/>
                </p:oleObj>
              </mc:Choice>
              <mc:Fallback>
                <p:oleObj name="เวิร์กชีต" r:id="rId3" imgW="8601254" imgH="460054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1463" y="908720"/>
                        <a:ext cx="8601075" cy="460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กล่องข้อความ 10"/>
          <p:cNvSpPr txBox="1"/>
          <p:nvPr/>
        </p:nvSpPr>
        <p:spPr>
          <a:xfrm>
            <a:off x="539552" y="5589240"/>
            <a:ext cx="813690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b="1" dirty="0" smtClean="0"/>
              <a:t>ทั้งหมด </a:t>
            </a:r>
            <a:r>
              <a:rPr lang="en-US" sz="1800" b="1" dirty="0" smtClean="0"/>
              <a:t>73 CUP </a:t>
            </a:r>
            <a:r>
              <a:rPr lang="th-TH" sz="1800" b="1" dirty="0" smtClean="0"/>
              <a:t>ต้องเติมให้ได้ไม่น้อยกว่ายอดประกัน จำนวน </a:t>
            </a:r>
            <a:r>
              <a:rPr lang="en-US" sz="1800" b="1" dirty="0" smtClean="0"/>
              <a:t>40 CUP </a:t>
            </a:r>
            <a:r>
              <a:rPr lang="th-TH" sz="1800" b="1" dirty="0" smtClean="0"/>
              <a:t>ใช้เงินเติม </a:t>
            </a:r>
            <a:r>
              <a:rPr lang="th-TH" sz="1800" b="1" dirty="0"/>
              <a:t> </a:t>
            </a:r>
            <a:r>
              <a:rPr lang="th-TH" sz="2000" b="1" dirty="0"/>
              <a:t>120,799,678.22</a:t>
            </a:r>
            <a:r>
              <a:rPr lang="th-TH" sz="1800" b="1" dirty="0"/>
              <a:t> </a:t>
            </a:r>
            <a:r>
              <a:rPr lang="th-TH" sz="1800" b="1" dirty="0" smtClean="0"/>
              <a:t>บาท </a:t>
            </a:r>
          </a:p>
          <a:p>
            <a:r>
              <a:rPr lang="th-TH" sz="1400" dirty="0" smtClean="0"/>
              <a:t>จ.นนทบุรี	 </a:t>
            </a:r>
            <a:r>
              <a:rPr lang="en-US" sz="1400" dirty="0" smtClean="0"/>
              <a:t>1CUP	</a:t>
            </a:r>
            <a:r>
              <a:rPr lang="th-TH" sz="1400" dirty="0" smtClean="0"/>
              <a:t>	จ. อ่างทอง	 </a:t>
            </a:r>
            <a:r>
              <a:rPr lang="en-US" sz="1400" dirty="0" smtClean="0"/>
              <a:t>5 CUP</a:t>
            </a:r>
            <a:endParaRPr lang="en-US" sz="1400" dirty="0"/>
          </a:p>
          <a:p>
            <a:r>
              <a:rPr lang="th-TH" sz="1400" dirty="0" smtClean="0"/>
              <a:t>จ.ปทุมธานี	 </a:t>
            </a:r>
            <a:r>
              <a:rPr lang="en-US" sz="1400" dirty="0" smtClean="0"/>
              <a:t>7 CUP	</a:t>
            </a:r>
            <a:r>
              <a:rPr lang="th-TH" sz="1400" dirty="0" smtClean="0"/>
              <a:t>	จ.ลพบุรี	</a:t>
            </a:r>
            <a:r>
              <a:rPr lang="en-US" sz="1400" dirty="0" smtClean="0"/>
              <a:t>4</a:t>
            </a:r>
            <a:r>
              <a:rPr lang="th-TH" sz="1400" dirty="0" smtClean="0"/>
              <a:t> </a:t>
            </a:r>
            <a:r>
              <a:rPr lang="en-US" sz="1400" dirty="0" smtClean="0"/>
              <a:t>CUP</a:t>
            </a:r>
          </a:p>
          <a:p>
            <a:r>
              <a:rPr lang="th-TH" sz="1400" dirty="0" smtClean="0"/>
              <a:t>จ.พระนครศรีอยุธยา </a:t>
            </a:r>
            <a:r>
              <a:rPr lang="en-US" sz="1400" dirty="0" smtClean="0"/>
              <a:t>5 CUP	</a:t>
            </a:r>
            <a:r>
              <a:rPr lang="th-TH" sz="1400" dirty="0" smtClean="0"/>
              <a:t>	จ.สิงห์บุรี	</a:t>
            </a:r>
            <a:r>
              <a:rPr lang="en-US" sz="1400" dirty="0" smtClean="0"/>
              <a:t>5 CUP	</a:t>
            </a:r>
          </a:p>
          <a:p>
            <a:r>
              <a:rPr lang="th-TH" sz="1400" dirty="0" smtClean="0"/>
              <a:t>จ.นครนายก </a:t>
            </a:r>
            <a:r>
              <a:rPr lang="en-US" sz="1400" dirty="0" smtClean="0"/>
              <a:t>	4 CUP	</a:t>
            </a:r>
            <a:r>
              <a:rPr lang="th-TH" sz="1400" dirty="0" smtClean="0"/>
              <a:t>	จ.สระบุรี	</a:t>
            </a:r>
            <a:r>
              <a:rPr lang="en-US" sz="1400" dirty="0"/>
              <a:t>9</a:t>
            </a:r>
            <a:r>
              <a:rPr lang="en-US" sz="1400" dirty="0" smtClean="0"/>
              <a:t> CUP</a:t>
            </a:r>
          </a:p>
        </p:txBody>
      </p:sp>
      <p:sp>
        <p:nvSpPr>
          <p:cNvPr id="12" name="Rectangle 5"/>
          <p:cNvSpPr/>
          <p:nvPr/>
        </p:nvSpPr>
        <p:spPr>
          <a:xfrm>
            <a:off x="0" y="76748"/>
            <a:ext cx="9144000" cy="78581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CUP </a:t>
            </a:r>
            <a:r>
              <a:rPr lang="th-TH" sz="18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</a:t>
            </a:r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คาดว่าจะได้รับจัดสรรเงิน  ณ  </a:t>
            </a:r>
            <a:r>
              <a:rPr lang="th-TH" sz="1800" dirty="0" err="1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ไตร</a:t>
            </a:r>
            <a:r>
              <a:rPr lang="th-TH" sz="1800" dirty="0" err="1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มาส</a:t>
            </a:r>
            <a:r>
              <a:rPr lang="en-US" sz="18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th-TH" sz="18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ไม่</a:t>
            </a:r>
            <a:r>
              <a:rPr lang="th-TH" sz="18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ถึงยอดประกัน</a:t>
            </a:r>
            <a:endParaRPr lang="en-US" sz="180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180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จัดสรร </a:t>
            </a:r>
            <a:r>
              <a:rPr lang="en-US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OP+PP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100% , </a:t>
            </a:r>
            <a:r>
              <a:rPr lang="en-US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IP</a:t>
            </a:r>
            <a:r>
              <a:rPr lang="th-TH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50" b="1" i="1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12 </a:t>
            </a:r>
            <a:r>
              <a:rPr lang="th-TH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เดือน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5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th-TH" sz="135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271463" y="2420888"/>
            <a:ext cx="8601075" cy="216024"/>
          </a:xfrm>
          <a:prstGeom prst="rect">
            <a:avLst/>
          </a:prstGeom>
          <a:solidFill>
            <a:schemeClr val="accent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271463" y="2636912"/>
            <a:ext cx="8601075" cy="1224136"/>
          </a:xfrm>
          <a:prstGeom prst="rect">
            <a:avLst/>
          </a:prstGeom>
          <a:solidFill>
            <a:srgbClr val="FFFF00">
              <a:alpha val="4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271463" y="3861048"/>
            <a:ext cx="8601075" cy="936104"/>
          </a:xfrm>
          <a:prstGeom prst="rect">
            <a:avLst/>
          </a:prstGeom>
          <a:solidFill>
            <a:srgbClr val="FF0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291405" y="4797151"/>
            <a:ext cx="8601075" cy="712143"/>
          </a:xfrm>
          <a:prstGeom prst="rect">
            <a:avLst/>
          </a:prstGeom>
          <a:solidFill>
            <a:schemeClr val="accent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251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มายเลขสไลด์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วัตถุ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34919"/>
              </p:ext>
            </p:extLst>
          </p:nvPr>
        </p:nvGraphicFramePr>
        <p:xfrm>
          <a:off x="363413" y="836712"/>
          <a:ext cx="8601075" cy="568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เวิร์กชีต" r:id="rId3" imgW="8601254" imgH="5686405" progId="Excel.Sheet.12">
                  <p:embed/>
                </p:oleObj>
              </mc:Choice>
              <mc:Fallback>
                <p:oleObj name="เวิร์กชีต" r:id="rId3" imgW="8601254" imgH="568640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3413" y="836712"/>
                        <a:ext cx="8601075" cy="568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363413" y="2376176"/>
            <a:ext cx="8601075" cy="864096"/>
          </a:xfrm>
          <a:prstGeom prst="rect">
            <a:avLst/>
          </a:prstGeom>
          <a:solidFill>
            <a:srgbClr val="FFFF00">
              <a:alpha val="4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363413" y="3253920"/>
            <a:ext cx="8601075" cy="720080"/>
          </a:xfrm>
          <a:prstGeom prst="rect">
            <a:avLst/>
          </a:prstGeom>
          <a:solidFill>
            <a:srgbClr val="FF0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363413" y="3987648"/>
            <a:ext cx="8601075" cy="881512"/>
          </a:xfrm>
          <a:prstGeom prst="rect">
            <a:avLst/>
          </a:prstGeom>
          <a:solidFill>
            <a:schemeClr val="accent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368240" y="4882807"/>
            <a:ext cx="8601075" cy="1653977"/>
          </a:xfrm>
          <a:prstGeom prst="rect">
            <a:avLst/>
          </a:prstGeom>
          <a:solidFill>
            <a:srgbClr val="FFFF00">
              <a:alpha val="4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968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55" y="2780928"/>
            <a:ext cx="91440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ประมาณการรายรับ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IP 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เทียบกับประมาณการวงเงินปี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2560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4680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66"/>
            <a:ext cx="91440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ประมาณการรายรับ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IP 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เทียบกับประมาณการวงเงินปี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2560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836097"/>
              </p:ext>
            </p:extLst>
          </p:nvPr>
        </p:nvGraphicFramePr>
        <p:xfrm>
          <a:off x="179512" y="1340765"/>
          <a:ext cx="8784975" cy="4680523"/>
        </p:xfrm>
        <a:graphic>
          <a:graphicData uri="http://schemas.openxmlformats.org/drawingml/2006/table">
            <a:tbl>
              <a:tblPr/>
              <a:tblGrid>
                <a:gridCol w="1426620"/>
                <a:gridCol w="1501705"/>
                <a:gridCol w="1320147"/>
                <a:gridCol w="1563893"/>
                <a:gridCol w="1511216"/>
                <a:gridCol w="1461394"/>
              </a:tblGrid>
              <a:tr h="1224139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ประมาณการรายรับ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IP (</a:t>
                      </a:r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ทั้งปี)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ร้อยละของรายรับ ตค.59 - กพ.60 เปรียบเทียบกับประมาณการรายรับทั้งปี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ร้อยละของรายรับ2ไตรมาสเปรียบเทียบกับประมาณการรายรับทั้งปี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ร้อยละของรายรับ3ไตรมาสเปรียบเทียบกับประมาณการรายรับทั้งปี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ร้อยละของรายรับ4ไตรมาสเปรียบเทียบกับประมาณการรายรับทั้งปี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377097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นนทบุรี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294,747,657.84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43.76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65.64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65.64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87.52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97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ปทุมธานี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279,321,596.61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40.78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61.18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61.18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81.57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784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พระนครศรีอยุธยา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430,993,566.46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</a:t>
                      </a:r>
                      <a:r>
                        <a:rPr lang="th-TH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42.69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64.04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64.04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85.38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97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อ่างทอง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211,927,814.66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</a:t>
                      </a:r>
                      <a:r>
                        <a:rPr lang="th-TH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40.13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60.20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60.20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80.26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97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ลพบุรี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435,147,728.92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42.69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64.03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64.03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85.37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97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สิงห์บุรี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179,372,761.21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</a:t>
                      </a:r>
                      <a:r>
                        <a:rPr lang="th-TH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33.84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50.75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50.75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67.67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97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สระบุรี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547,364,302.54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</a:t>
                      </a:r>
                      <a:r>
                        <a:rPr lang="th-TH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38.81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58.22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58.22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77.62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97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นครนายก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156,156,167.87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39.79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59.69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59.69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79.58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921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รวมทั้งหมด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2,535,031,596.11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</a:t>
                      </a:r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40.75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61.12 </a:t>
                      </a: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61.12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81.49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361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66"/>
            <a:ext cx="91440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ประมาณการรายรับ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IP 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เทียบกับประมาณการวงเงินปี </a:t>
            </a:r>
            <a:r>
              <a:rPr lang="en-US" dirty="0" smtClean="0">
                <a:latin typeface="TH SarabunPSK" pitchFamily="34" charset="-34"/>
                <a:cs typeface="TH SarabunPSK" pitchFamily="34" charset="-34"/>
              </a:rPr>
              <a:t>2560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355699"/>
              </p:ext>
            </p:extLst>
          </p:nvPr>
        </p:nvGraphicFramePr>
        <p:xfrm>
          <a:off x="107504" y="1484783"/>
          <a:ext cx="8928992" cy="3673026"/>
        </p:xfrm>
        <a:graphic>
          <a:graphicData uri="http://schemas.openxmlformats.org/drawingml/2006/table">
            <a:tbl>
              <a:tblPr/>
              <a:tblGrid>
                <a:gridCol w="687825"/>
                <a:gridCol w="680327"/>
                <a:gridCol w="1224136"/>
                <a:gridCol w="1865838"/>
                <a:gridCol w="1159114"/>
                <a:gridCol w="1120900"/>
                <a:gridCol w="1159114"/>
                <a:gridCol w="1031738"/>
              </a:tblGrid>
              <a:tr h="576065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หน่วยบริการที่มีรายรับเทียบกับประมาณการรายรับน้อยที่สุด 5 อันดับ ปีงบประมาณ </a:t>
                      </a:r>
                      <a:r>
                        <a:rPr lang="th-TH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2560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8805" marR="8805" marT="8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0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0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0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0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0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0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</a:p>
                  </a:txBody>
                  <a:tcPr marL="8805" marR="8805" marT="8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รหัส</a:t>
                      </a:r>
                    </a:p>
                  </a:txBody>
                  <a:tcPr marL="8805" marR="8805" marT="8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หน่วยบริการ</a:t>
                      </a:r>
                    </a:p>
                  </a:txBody>
                  <a:tcPr marL="8805" marR="8805" marT="8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ประมาณการรายรับ </a:t>
                      </a: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IP (</a:t>
                      </a:r>
                      <a:r>
                        <a:rPr lang="th-TH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ทั้งปี)</a:t>
                      </a:r>
                    </a:p>
                  </a:txBody>
                  <a:tcPr marL="8805" marR="8805" marT="8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ร้อยละของรายรับ ตค.59 - กพ.60 เปรียบเทียบกับประมาณการรายรับทั้งปี</a:t>
                      </a:r>
                    </a:p>
                  </a:txBody>
                  <a:tcPr marL="8805" marR="8805" marT="8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ร้อยละของรายรับ2ไตรมาสเปรียบเทียบกับประมาณการรายรับทั้งปี</a:t>
                      </a:r>
                    </a:p>
                  </a:txBody>
                  <a:tcPr marL="8805" marR="8805" marT="8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ร้อยละของรายรับ3ไตรมาสเปรียบเทียบกับประมาณการรายรับทั้งปี</a:t>
                      </a:r>
                    </a:p>
                  </a:txBody>
                  <a:tcPr marL="8805" marR="8805" marT="8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ร้อยละของรายรับ4ไตรมาสเปรียบเทียบกับประมาณการรายรับทั้งปี</a:t>
                      </a:r>
                    </a:p>
                  </a:txBody>
                  <a:tcPr marL="8805" marR="8805" marT="88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288630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สิงห์บุรี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10800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รพ.พรหมบุรี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11,081,351.68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11.44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13.73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20.60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27.46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30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สระบุรี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10810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รพ.หนองแซง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6,290,356.31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16.90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20.28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30.42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40.57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30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ปทุมธานี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10767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รพ.สามโคก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4,667,391.39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18.50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22.20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33.30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44.41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30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สิงห์บุรี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10693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รพ.อินทร์บุรี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66,368,686.92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18.94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22.73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34.09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45.46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30"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สระบุรี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10812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รพ.ดอนพุด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6,525,795.22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18.99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22.79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    34.19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45.58 </a:t>
                      </a:r>
                    </a:p>
                  </a:txBody>
                  <a:tcPr marL="8805" marR="8805" marT="8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585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0080"/>
          </a:xfrm>
        </p:spPr>
        <p:txBody>
          <a:bodyPr>
            <a:noAutofit/>
          </a:bodyPr>
          <a:lstStyle/>
          <a:p>
            <a:r>
              <a:rPr lang="th-TH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การส่งต่อไปรักษานอกเขตที่มีผลกระทบต่อกองทุนผู้ป่วยในปี </a:t>
            </a:r>
            <a:r>
              <a:rPr lang="en-US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2560</a:t>
            </a:r>
            <a:br>
              <a:rPr lang="en-US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th-TH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0956482"/>
              </p:ext>
            </p:extLst>
          </p:nvPr>
        </p:nvGraphicFramePr>
        <p:xfrm>
          <a:off x="539552" y="1340768"/>
          <a:ext cx="8208912" cy="4896549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260600"/>
                <a:gridCol w="1965937"/>
                <a:gridCol w="2341117"/>
                <a:gridCol w="2641258"/>
              </a:tblGrid>
              <a:tr h="69950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เดือน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จำนวน(ครั้ง)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SUM ADJRW.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จำนวนเงินที่ชดเชย(บาท)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9950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ตค.59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1,049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3,385.6298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30,682,963.95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9950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พย.59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1,197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3,941.8355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30,865,891.96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9950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ธค.59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1,352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4,246.9486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38,372,159.07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9950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มค.60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1,232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3,785.4257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33,990,653.38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9950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กพ.60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1,234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3,962.5703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35,915,598.85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9950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รวมทั้งหมด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  6,064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19,322.4099 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169,827,267.21 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85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5261"/>
            <a:ext cx="9144000" cy="63040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การรับบริการโรคหัวใจและหลอดเลือด กรณี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 PCI.</a:t>
            </a:r>
            <a:r>
              <a:rPr lang="th-TH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ของคนในเขต 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4</a:t>
            </a:r>
            <a:r>
              <a:rPr lang="th-TH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 สระบุรี ปีงบประมาณ 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2560</a:t>
            </a:r>
            <a:endParaRPr lang="th-TH" sz="2600" dirty="0">
              <a:solidFill>
                <a:schemeClr val="tx2">
                  <a:lumMod val="7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8880979"/>
              </p:ext>
            </p:extLst>
          </p:nvPr>
        </p:nvGraphicFramePr>
        <p:xfrm>
          <a:off x="395536" y="1556792"/>
          <a:ext cx="842493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4960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0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28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โรคหัวใจและหลอดเลือด กรณี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 PCI.</a:t>
            </a:r>
            <a:r>
              <a:rPr lang="th-TH" sz="28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ที่มีการส่งต่อผู้ป่วยในไปนอกเขต ปีงบประมาณ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2560</a:t>
            </a:r>
            <a:endParaRPr lang="th-TH" sz="2800" dirty="0">
              <a:solidFill>
                <a:schemeClr val="tx2">
                  <a:lumMod val="7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7887" y="692696"/>
          <a:ext cx="9036498" cy="616530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88640"/>
                <a:gridCol w="4305673"/>
                <a:gridCol w="864096"/>
                <a:gridCol w="864096"/>
                <a:gridCol w="720080"/>
                <a:gridCol w="720080"/>
                <a:gridCol w="773833"/>
              </a:tblGrid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ลำดับที่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หน่วยบริการรักษา</a:t>
                      </a:r>
                      <a:endParaRPr lang="th-TH" sz="14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ตค.59</a:t>
                      </a:r>
                      <a:endParaRPr lang="th-TH" sz="14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พย.59</a:t>
                      </a:r>
                      <a:endParaRPr lang="th-TH" sz="14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ธค.59</a:t>
                      </a:r>
                      <a:endParaRPr lang="th-TH" sz="14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มค.60</a:t>
                      </a:r>
                      <a:endParaRPr lang="th-TH" sz="1400" b="1" i="0" u="none" strike="noStrike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4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11632  รพ.ปิยะเวท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94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11676  รพ.ยันฮี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11687  รพ.เกษมราษฎร์-ประชาชื่น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11472  รพ.ราชวิถี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11771  รพ.จุฬารัตน์ 3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12438  สถาบันสุขภาพเด็กแห่งชาติมหาราชินี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13756  โรงพยาบาลจุฬาลงกรณ์ สภากาชาดไทย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13814  โรงพยาบาลศิริราช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13781  รพ.รามาธิบดี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11481  รพ.พระมงกุฎเกล้า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11482  รพ.ภูมิพลอดุลยเดช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631852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11535  คณะแพทยศาสตร์วชิรพยาบาล มหาวิทยาลัยนวมินทราธิราช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11661  รพ.วิชัยเวชอินเตอร์เนชั่นแนลหนองแขม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12139  โรงพยาบาลมหาชัย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14173  รพ.ตำรวจ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14577  รพ.วิภาราม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25497">
                <a:tc>
                  <a:txBody>
                    <a:bodyPr/>
                    <a:lstStyle/>
                    <a:p>
                      <a:pPr algn="l" fontAlgn="b"/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293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54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วัตถุ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3907757"/>
              </p:ext>
            </p:extLst>
          </p:nvPr>
        </p:nvGraphicFramePr>
        <p:xfrm>
          <a:off x="755576" y="404664"/>
          <a:ext cx="8060432" cy="6050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เวิร์กชีต" r:id="rId3" imgW="6962860" imgH="5724461" progId="Excel.Sheet.8">
                  <p:embed/>
                </p:oleObj>
              </mc:Choice>
              <mc:Fallback>
                <p:oleObj name="เวิร์กชีต" r:id="rId3" imgW="6962860" imgH="5724461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404664"/>
                        <a:ext cx="8060432" cy="60509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0" y="-144016"/>
            <a:ext cx="9144000" cy="764704"/>
          </a:xfrm>
        </p:spPr>
        <p:txBody>
          <a:bodyPr>
            <a:normAutofit/>
          </a:bodyPr>
          <a:lstStyle/>
          <a:p>
            <a:r>
              <a:rPr lang="th-TH" sz="3200" b="1" dirty="0" smtClean="0"/>
              <a:t>ภาพรวมการโอนงบกองทุนหลักประกันสุขภาพแห่งชาติ ปีงบประมาณ </a:t>
            </a:r>
            <a:r>
              <a:rPr lang="en-US" sz="3200" b="1" dirty="0" smtClean="0"/>
              <a:t>2560</a:t>
            </a:r>
            <a:endParaRPr lang="th-TH" sz="3200" b="1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683568" y="6455575"/>
            <a:ext cx="3240360" cy="432048"/>
          </a:xfrm>
        </p:spPr>
        <p:txBody>
          <a:bodyPr>
            <a:noAutofit/>
          </a:bodyPr>
          <a:lstStyle/>
          <a:p>
            <a:pPr algn="l"/>
            <a:r>
              <a:rPr lang="th-TH" sz="2400" dirty="0" smtClean="0">
                <a:solidFill>
                  <a:srgbClr val="002060"/>
                </a:solidFill>
              </a:rPr>
              <a:t>ข้อมูล ณ วันที่ </a:t>
            </a:r>
            <a:r>
              <a:rPr lang="en-US" sz="2400" dirty="0" smtClean="0">
                <a:solidFill>
                  <a:srgbClr val="002060"/>
                </a:solidFill>
              </a:rPr>
              <a:t>11 </a:t>
            </a:r>
            <a:r>
              <a:rPr lang="th-TH" sz="2400" dirty="0" smtClean="0">
                <a:solidFill>
                  <a:srgbClr val="002060"/>
                </a:solidFill>
              </a:rPr>
              <a:t>เม.ย. </a:t>
            </a:r>
            <a:r>
              <a:rPr lang="en-US" sz="2400" dirty="0" smtClean="0">
                <a:solidFill>
                  <a:srgbClr val="002060"/>
                </a:solidFill>
              </a:rPr>
              <a:t>2560</a:t>
            </a:r>
            <a:endParaRPr lang="th-TH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40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933241"/>
            <a:ext cx="8586787" cy="3712780"/>
          </a:xfrm>
        </p:spPr>
        <p:txBody>
          <a:bodyPr>
            <a:noAutofit/>
          </a:bodyPr>
          <a:lstStyle/>
          <a:p>
            <a:r>
              <a:rPr lang="th-TH" sz="1500" dirty="0"/>
              <a:t>	ปี</a:t>
            </a:r>
            <a:r>
              <a:rPr lang="en-US" sz="1500" dirty="0"/>
              <a:t>60 </a:t>
            </a:r>
            <a:r>
              <a:rPr lang="th-TH" sz="1500" dirty="0"/>
              <a:t>สป.สธ. มีการประกันรายรับให้แต่ละ </a:t>
            </a:r>
            <a:r>
              <a:rPr lang="en-US" sz="1500" dirty="0"/>
              <a:t>CUP </a:t>
            </a:r>
            <a:r>
              <a:rPr lang="th-TH" sz="1500" dirty="0"/>
              <a:t>ได้ไม่น้อยกว่า</a:t>
            </a:r>
            <a:r>
              <a:rPr lang="en-US" sz="1500" dirty="0"/>
              <a:t>85% </a:t>
            </a:r>
            <a:r>
              <a:rPr lang="th-TH" sz="1500" dirty="0"/>
              <a:t>ของยอดเงินปี</a:t>
            </a:r>
            <a:r>
              <a:rPr lang="en-US" sz="1500" dirty="0"/>
              <a:t>59</a:t>
            </a:r>
            <a:r>
              <a:rPr lang="th-TH" sz="1500" dirty="0"/>
              <a:t>หรือปี</a:t>
            </a:r>
            <a:r>
              <a:rPr lang="en-US" sz="1500" dirty="0"/>
              <a:t>60 </a:t>
            </a:r>
            <a:r>
              <a:rPr lang="th-TH" sz="1500" dirty="0"/>
              <a:t>โดยใช้เงินกัน </a:t>
            </a:r>
            <a:r>
              <a:rPr lang="en-US" sz="1500" dirty="0"/>
              <a:t>7,700 </a:t>
            </a:r>
            <a:r>
              <a:rPr lang="th-TH" sz="1500" dirty="0"/>
              <a:t>ล้านบาทในการเติม (กันจากเงิน </a:t>
            </a:r>
            <a:r>
              <a:rPr lang="en-US" sz="1500" dirty="0"/>
              <a:t>OP/PP/IP</a:t>
            </a:r>
            <a:r>
              <a:rPr lang="th-TH" sz="1500" dirty="0"/>
              <a:t>) ซึ่งใช้เงินเติมตามเกณฑ์ สป.สธ.ไปทั้งหมด </a:t>
            </a:r>
            <a:r>
              <a:rPr lang="en-US" sz="1500" dirty="0"/>
              <a:t>5,954 </a:t>
            </a:r>
            <a:r>
              <a:rPr lang="th-TH" sz="1500" dirty="0"/>
              <a:t>ล้านบาท คงเหลือเงินเติมปลายปี</a:t>
            </a:r>
            <a:r>
              <a:rPr lang="en-US" sz="1500" dirty="0"/>
              <a:t> 1,746 </a:t>
            </a:r>
            <a:r>
              <a:rPr lang="th-TH" sz="1500" dirty="0"/>
              <a:t>ล้านบาท</a:t>
            </a:r>
            <a:br>
              <a:rPr lang="th-TH" sz="1500" dirty="0"/>
            </a:br>
            <a:r>
              <a:rPr lang="th-TH" sz="1500" dirty="0"/>
              <a:t/>
            </a:r>
            <a:br>
              <a:rPr lang="th-TH" sz="1500" dirty="0"/>
            </a:br>
            <a:r>
              <a:rPr lang="th-TH" sz="1500" dirty="0"/>
              <a:t>	เงินที่ใช้เติมไป </a:t>
            </a:r>
            <a:r>
              <a:rPr lang="en-US" sz="1500" dirty="0"/>
              <a:t>5,954 </a:t>
            </a:r>
            <a:r>
              <a:rPr lang="th-TH" sz="1500" dirty="0"/>
              <a:t>ล้านบาทนั้น จะกระจายเป็นเงินเติม </a:t>
            </a:r>
            <a:r>
              <a:rPr lang="en-US" sz="1500" dirty="0"/>
              <a:t>OP/PP/IP </a:t>
            </a:r>
            <a:r>
              <a:rPr lang="th-TH" sz="1500" dirty="0"/>
              <a:t> หากเงินเติมเป็นเงิน </a:t>
            </a:r>
            <a:r>
              <a:rPr lang="en-US" sz="1500" dirty="0"/>
              <a:t>IP (1,384 </a:t>
            </a:r>
            <a:r>
              <a:rPr lang="th-TH" sz="1500" dirty="0"/>
              <a:t>ล้านบาท)</a:t>
            </a:r>
            <a:r>
              <a:rPr lang="en-US" sz="1500" dirty="0"/>
              <a:t> </a:t>
            </a:r>
            <a:r>
              <a:rPr lang="th-TH" sz="1500" dirty="0"/>
              <a:t>เงินเติมนั้นจะไม่ถูกโอน เพราะให้ </a:t>
            </a:r>
            <a:r>
              <a:rPr lang="en-US" sz="1500" dirty="0"/>
              <a:t>CUP </a:t>
            </a:r>
            <a:r>
              <a:rPr lang="th-TH" sz="1500" dirty="0"/>
              <a:t>ไปแข่งขันกันที่ผลงาน </a:t>
            </a:r>
            <a:r>
              <a:rPr lang="en-US" sz="1500" dirty="0"/>
              <a:t>IP </a:t>
            </a:r>
            <a:r>
              <a:rPr lang="th-TH" sz="1500" dirty="0"/>
              <a:t>ตาม </a:t>
            </a:r>
            <a:r>
              <a:rPr lang="en-US" sz="1500" dirty="0"/>
              <a:t>sent date / Global Budget</a:t>
            </a:r>
            <a:r>
              <a:rPr lang="th-TH" sz="1500" dirty="0"/>
              <a:t>รายเดือน หาก</a:t>
            </a:r>
            <a:r>
              <a:rPr lang="en-US" sz="1500" dirty="0"/>
              <a:t>CUP</a:t>
            </a:r>
            <a:r>
              <a:rPr lang="th-TH" sz="1500" dirty="0"/>
              <a:t>ได้เงินไม่ถึงยอดประกัน จะใช้เงินที่กันไว้ปลายปี</a:t>
            </a:r>
            <a:r>
              <a:rPr lang="en-US" sz="1500" dirty="0"/>
              <a:t> 1,746 </a:t>
            </a:r>
            <a:r>
              <a:rPr lang="th-TH" sz="1500" dirty="0"/>
              <a:t>ล้านบาท เติมให้ถึงยอดประกัน</a:t>
            </a:r>
            <a:br>
              <a:rPr lang="th-TH" sz="1500" dirty="0"/>
            </a:br>
            <a:r>
              <a:rPr lang="th-TH" sz="1500" dirty="0"/>
              <a:t/>
            </a:r>
            <a:br>
              <a:rPr lang="th-TH" sz="1500" dirty="0"/>
            </a:br>
            <a:r>
              <a:rPr lang="th-TH" sz="1500" dirty="0"/>
              <a:t>	แต่ระหว่างนี้มีบาง</a:t>
            </a:r>
            <a:r>
              <a:rPr lang="en-US" sz="1500" dirty="0"/>
              <a:t>CUP </a:t>
            </a:r>
            <a:r>
              <a:rPr lang="th-TH" sz="1500" dirty="0"/>
              <a:t>ที่ได้รับเงิน </a:t>
            </a:r>
            <a:r>
              <a:rPr lang="en-US" sz="1500" dirty="0"/>
              <a:t>IP </a:t>
            </a:r>
            <a:r>
              <a:rPr lang="th-TH" sz="1500" dirty="0"/>
              <a:t>ตาม </a:t>
            </a:r>
            <a:r>
              <a:rPr lang="en-US" sz="1500" dirty="0"/>
              <a:t>sent date </a:t>
            </a:r>
            <a:r>
              <a:rPr lang="th-TH" sz="1500" dirty="0"/>
              <a:t>/ </a:t>
            </a:r>
            <a:r>
              <a:rPr lang="en-US" sz="1500" dirty="0"/>
              <a:t>Global Budget </a:t>
            </a:r>
            <a:r>
              <a:rPr lang="th-TH" sz="1500" dirty="0"/>
              <a:t>รายเดือน เป็นจำนวนเงินที่น้อย ซึ่งคาดว่ารายรับรายเดือนที่ทำได้จาก </a:t>
            </a:r>
            <a:r>
              <a:rPr lang="en-US" sz="1500" dirty="0"/>
              <a:t>IP </a:t>
            </a:r>
            <a:r>
              <a:rPr lang="th-TH" sz="1500" dirty="0"/>
              <a:t>อาจจะไม่เพียงพอต่อการจัดบริการของ </a:t>
            </a:r>
            <a:r>
              <a:rPr lang="en-US" sz="1500" dirty="0"/>
              <a:t>CUP </a:t>
            </a:r>
            <a:r>
              <a:rPr lang="th-TH" sz="1500" dirty="0"/>
              <a:t>เช่น รพ.ศรีสังวาลย์ จ.แม่ฮ่องสอน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1573" y="5305256"/>
            <a:ext cx="2057400" cy="273844"/>
          </a:xfrm>
        </p:spPr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0440" y="1315452"/>
            <a:ext cx="3614738" cy="800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400" b="1" u="sng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ความเป็นมา</a:t>
            </a:r>
          </a:p>
        </p:txBody>
      </p:sp>
      <p:sp>
        <p:nvSpPr>
          <p:cNvPr id="5" name="Rectangle 4"/>
          <p:cNvSpPr/>
          <p:nvPr/>
        </p:nvSpPr>
        <p:spPr>
          <a:xfrm>
            <a:off x="1" y="857251"/>
            <a:ext cx="9143999" cy="614362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ประมาณการ </a:t>
            </a:r>
            <a:r>
              <a:rPr lang="en-US" sz="2400" b="1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CUP </a:t>
            </a:r>
            <a:r>
              <a:rPr lang="th-TH" sz="2400" b="1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ที่อาจมีปัญหาสภาพคล่องในไตรมาส3</a:t>
            </a:r>
          </a:p>
        </p:txBody>
      </p:sp>
    </p:spTree>
    <p:extLst>
      <p:ext uri="{BB962C8B-B14F-4D97-AF65-F5344CB8AC3E}">
        <p14:creationId xmlns:p14="http://schemas.microsoft.com/office/powerpoint/2010/main" val="262908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9" y="857250"/>
            <a:ext cx="895826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กล่องข้อความ 1"/>
          <p:cNvSpPr txBox="1"/>
          <p:nvPr/>
        </p:nvSpPr>
        <p:spPr>
          <a:xfrm>
            <a:off x="179512" y="3738518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rgbClr val="FF0000"/>
                </a:solidFill>
              </a:rPr>
              <a:t>เขต </a:t>
            </a:r>
            <a:r>
              <a:rPr lang="en-US" sz="1600" b="1" dirty="0" smtClean="0">
                <a:solidFill>
                  <a:srgbClr val="FF0000"/>
                </a:solidFill>
              </a:rPr>
              <a:t>4 = 113</a:t>
            </a:r>
            <a:r>
              <a:rPr lang="th-TH" sz="1600" b="1" dirty="0" smtClean="0">
                <a:solidFill>
                  <a:srgbClr val="FF0000"/>
                </a:solidFill>
              </a:rPr>
              <a:t> ลบ.</a:t>
            </a:r>
            <a:endParaRPr lang="th-TH" sz="1600" b="1" dirty="0">
              <a:solidFill>
                <a:srgbClr val="FF0000"/>
              </a:solidFill>
            </a:endParaRPr>
          </a:p>
        </p:txBody>
      </p:sp>
      <p:sp>
        <p:nvSpPr>
          <p:cNvPr id="4" name="กล่องข้อความ 3"/>
          <p:cNvSpPr txBox="1"/>
          <p:nvPr/>
        </p:nvSpPr>
        <p:spPr>
          <a:xfrm>
            <a:off x="7596336" y="4057327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solidFill>
                  <a:srgbClr val="FF0000"/>
                </a:solidFill>
              </a:rPr>
              <a:t>เขต </a:t>
            </a:r>
            <a:r>
              <a:rPr lang="en-US" sz="1400" b="1" dirty="0" smtClean="0">
                <a:solidFill>
                  <a:srgbClr val="FF0000"/>
                </a:solidFill>
              </a:rPr>
              <a:t>4=506.58</a:t>
            </a:r>
            <a:r>
              <a:rPr lang="th-TH" sz="1400" b="1" dirty="0" smtClean="0">
                <a:solidFill>
                  <a:srgbClr val="FF0000"/>
                </a:solidFill>
              </a:rPr>
              <a:t>ลบ</a:t>
            </a:r>
            <a:endParaRPr lang="th-TH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17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tangle 154"/>
          <p:cNvSpPr/>
          <p:nvPr/>
        </p:nvSpPr>
        <p:spPr>
          <a:xfrm>
            <a:off x="0" y="869568"/>
            <a:ext cx="9144000" cy="316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Flow </a:t>
            </a:r>
            <a:r>
              <a:rPr lang="th-TH" sz="2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การประกันรายได้เงิน </a:t>
            </a:r>
            <a:r>
              <a:rPr lang="en-US" sz="2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Basic payment </a:t>
            </a:r>
            <a:r>
              <a:rPr lang="th-TH" sz="2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สป.สธ.</a:t>
            </a:r>
            <a:r>
              <a:rPr lang="en-US" sz="2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60 (85%)</a:t>
            </a:r>
            <a:endParaRPr lang="th-TH" sz="2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98" y="1283795"/>
            <a:ext cx="8986345" cy="458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กล่องข้อความ 1"/>
          <p:cNvSpPr txBox="1"/>
          <p:nvPr/>
        </p:nvSpPr>
        <p:spPr>
          <a:xfrm>
            <a:off x="3491880" y="2492897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solidFill>
                  <a:srgbClr val="FF0000"/>
                </a:solidFill>
              </a:rPr>
              <a:t>เขต </a:t>
            </a:r>
            <a:r>
              <a:rPr lang="en-US" sz="1400" b="1" dirty="0" smtClean="0">
                <a:solidFill>
                  <a:srgbClr val="FF0000"/>
                </a:solidFill>
              </a:rPr>
              <a:t>4=506.58</a:t>
            </a:r>
            <a:r>
              <a:rPr lang="th-TH" sz="1400" b="1" dirty="0" smtClean="0">
                <a:solidFill>
                  <a:srgbClr val="FF0000"/>
                </a:solidFill>
              </a:rPr>
              <a:t>ลบ</a:t>
            </a:r>
            <a:endParaRPr lang="th-TH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1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857251"/>
            <a:ext cx="9143999" cy="614362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วิธีการประมาณการรายรับจริง เพื่อดู </a:t>
            </a:r>
            <a:r>
              <a:rPr lang="en-US" sz="2400" b="1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Cash flow </a:t>
            </a:r>
            <a:r>
              <a:rPr lang="th-TH" sz="2400" b="1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 </a:t>
            </a:r>
            <a:r>
              <a:rPr lang="en-US" sz="2400" b="1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CUP </a:t>
            </a:r>
            <a:r>
              <a:rPr lang="th-TH" sz="2400" b="1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ได้รับ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013" y="1557337"/>
            <a:ext cx="9043987" cy="4129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thaiDist">
              <a:buFont typeface="+mj-lt"/>
              <a:buAutoNum type="arabicParenR"/>
            </a:pP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OP/PP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ใช้จำนวนเงินหลังหักเงินเดือนและหัก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virtual account(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ถ้ามี) ซึ่ง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PP/PP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โอนครบ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100%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แล้วใน</a:t>
            </a:r>
            <a:r>
              <a:rPr lang="th-TH" sz="15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ไตรมาส</a:t>
            </a:r>
            <a:r>
              <a:rPr lang="en-US" sz="15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 </a:t>
            </a:r>
            <a:r>
              <a:rPr lang="th-TH" sz="15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th-TH" sz="2400" b="1" dirty="0" smtClean="0">
                <a:solidFill>
                  <a:srgbClr val="FF0000"/>
                </a:solidFill>
              </a:rPr>
              <a:t>1,847,430,555.46บาท )</a:t>
            </a:r>
            <a:endParaRPr lang="th-TH" sz="15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thaiDist">
              <a:buFont typeface="+mj-lt"/>
              <a:buAutoNum type="arabicParenR"/>
            </a:pPr>
            <a:endParaRPr lang="th-TH" sz="15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thaiDist">
              <a:buFont typeface="+mj-lt"/>
              <a:buAutoNum type="arabicParenR"/>
            </a:pP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IP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ใช้จำนวนเงินหลังหักเงินเดือน ที่ประมวลผลจ่ายจริงตาม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sent date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จำนวน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เดือน (ต.ค.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59-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ก.พ.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60)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บวกกับประมาณการรายรับ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IP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เฉลี่ยต่อเดือน การประมาณการจำนวนเงิน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IP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ใช้ตามจำนวนเดือนที่ออก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statement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จ่ายเงินในแต่ละช่วงเวลา เช่น ณ ไตรมาส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จะออก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statement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จ่ายได้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8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เดือน (ต.ค.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59 –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พ.ค.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60)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จึงใช้ข้อมูลประมาณการ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5+3 (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ข้อมูลจริง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เดือน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+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ข้อมูลประมาณการค่าเฉลี่ย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เดือน)</a:t>
            </a:r>
          </a:p>
          <a:p>
            <a:pPr marL="342900" indent="-342900" algn="thaiDist">
              <a:buFont typeface="+mj-lt"/>
              <a:buAutoNum type="arabicParenR"/>
            </a:pPr>
            <a:endParaRPr lang="en-US" sz="15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thaiDist">
              <a:buFont typeface="+mj-lt"/>
              <a:buAutoNum type="arabicParenR"/>
            </a:pP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รวมเงิน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OP/PP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ตามข้อ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กับ เงิน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IP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ตามข้อ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เข้าด้วยกัน เพื่อเปรียบเทียบกับยอดประกันหลังหัก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virtual account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ของแต่ละ </a:t>
            </a:r>
            <a:r>
              <a:rPr lang="en-US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CUP </a:t>
            </a:r>
            <a:r>
              <a:rPr lang="th-TH" sz="15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โดยใช้เกณฑ์การเปรียบเทียบดังนี้</a:t>
            </a:r>
          </a:p>
          <a:p>
            <a:pPr marL="342900" indent="-342900" algn="thaiDist">
              <a:buFont typeface="+mj-lt"/>
              <a:buAutoNum type="arabicParenR"/>
            </a:pPr>
            <a:endParaRPr lang="th-TH" sz="15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thaiDist">
              <a:buFont typeface="+mj-lt"/>
              <a:buAutoNum type="arabicParenR"/>
            </a:pPr>
            <a:endParaRPr lang="th-TH" sz="15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thaiDist"/>
            <a:endParaRPr lang="en-US" sz="15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28700" lvl="2" indent="-342900" algn="thaiDist"/>
            <a:endParaRPr lang="en-US" sz="15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thaiDist"/>
            <a:endParaRPr lang="th-TH" sz="18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thaiDist"/>
            <a:endParaRPr lang="th-TH" sz="18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thaiDist"/>
            <a:r>
              <a:rPr lang="th-TH" sz="1200" b="1" u="sng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หมายเหตุ</a:t>
            </a:r>
            <a:r>
              <a:rPr lang="th-TH" sz="12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2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สำหรับการประมาณการเพื่อหาจำนวนเงินที่ต้องเติมปลายปีเพื่อให้ถึงยอดประกัน จะต้องนำยอด </a:t>
            </a:r>
            <a:r>
              <a:rPr lang="en-US" sz="12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Virtual account </a:t>
            </a:r>
            <a:r>
              <a:rPr lang="th-TH" sz="12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ที่หักไว้มาคิดคำนวณด้วย (เนื่องจาก </a:t>
            </a:r>
            <a:r>
              <a:rPr lang="en-US" sz="12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Virtual account </a:t>
            </a:r>
            <a:r>
              <a:rPr lang="th-TH" sz="12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ถือเป็นส่วนหนึ่งของยอดเงินประกัน)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4200" y="3983126"/>
            <a:ext cx="3777935" cy="117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6268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857250"/>
            <a:ext cx="9144000" cy="78581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ประมาณการ </a:t>
            </a:r>
            <a:r>
              <a:rPr lang="en-US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CUP </a:t>
            </a:r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ที่ได้รับจัดสรรเงิน </a:t>
            </a:r>
            <a:r>
              <a:rPr lang="en-US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Basic payment </a:t>
            </a:r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ณ ไตรมาส</a:t>
            </a:r>
            <a:r>
              <a:rPr lang="en-US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ไม่ถึง </a:t>
            </a:r>
            <a:r>
              <a:rPr lang="en-US" sz="21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75%</a:t>
            </a:r>
            <a:r>
              <a:rPr lang="th-TH" sz="21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ctr"/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ของยอดประกัน</a:t>
            </a:r>
            <a:r>
              <a:rPr lang="en-US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60</a:t>
            </a:r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หลังหัก</a:t>
            </a:r>
            <a:r>
              <a:rPr lang="en-US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Virtual account</a:t>
            </a:r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มีจำนวน </a:t>
            </a:r>
            <a:r>
              <a:rPr lang="en-US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61 CUP </a:t>
            </a:r>
            <a:r>
              <a:rPr lang="en-US" sz="180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จัดสรร </a:t>
            </a:r>
            <a:r>
              <a:rPr lang="en-US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OP+PP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100% , </a:t>
            </a:r>
            <a:r>
              <a:rPr lang="en-US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IP</a:t>
            </a:r>
            <a:r>
              <a:rPr lang="th-TH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เดือน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5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th-TH" sz="135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74525" y="4498580"/>
            <a:ext cx="3714750" cy="371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รายละเอียดทั้ง </a:t>
            </a:r>
            <a:r>
              <a:rPr lang="en-US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61 CUP &gt;&gt;&gt;&gt;&gt;&gt;&gt;&gt;&gt;&gt;</a:t>
            </a:r>
            <a:endParaRPr lang="th-TH" sz="1200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993227" y="1792955"/>
          <a:ext cx="3265434" cy="1975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106707478"/>
              </p:ext>
            </p:extLst>
          </p:nvPr>
        </p:nvGraphicFramePr>
        <p:xfrm>
          <a:off x="4987816" y="1802315"/>
          <a:ext cx="3265434" cy="1975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201004" y="3872397"/>
            <a:ext cx="8718331" cy="7803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กลุ่มที่ต้องดูแลใกล้ชิด </a:t>
            </a:r>
            <a:r>
              <a:rPr lang="en-US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 CUP </a:t>
            </a:r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ที่คาดว่าจะได้รับจัดสรรเงิน  ณ  ไตรมาส</a:t>
            </a:r>
            <a:r>
              <a:rPr lang="en-US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</a:t>
            </a:r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ไม่ถึง</a:t>
            </a:r>
            <a:r>
              <a:rPr lang="en-US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75% </a:t>
            </a:r>
            <a:r>
              <a:rPr lang="th-TH" sz="135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ของยอดประกัน ประกอบด้วย  </a:t>
            </a:r>
            <a:r>
              <a:rPr lang="th-TH" sz="135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รพ.อินทร์บุรี , รพ.ศรีสังวาลย์ , รพ.สมเด็จพระพุทธเลิศหล้า , รพ.เกาะกูด , รพ.อุ้มผาง , รพ.เกาะสีชัง และ รพ.ตะกั่วป่า</a:t>
            </a:r>
          </a:p>
        </p:txBody>
      </p:sp>
      <p:sp>
        <p:nvSpPr>
          <p:cNvPr id="9" name="Rectangle 8"/>
          <p:cNvSpPr/>
          <p:nvPr/>
        </p:nvSpPr>
        <p:spPr>
          <a:xfrm>
            <a:off x="260135" y="4912923"/>
            <a:ext cx="8548853" cy="804045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หากเปลี่ยนการเปรียบเทียบเป็นข้อมูล </a:t>
            </a:r>
            <a:r>
              <a:rPr lang="en-US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IP 9 </a:t>
            </a:r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เดือน ใช้</a:t>
            </a:r>
            <a:r>
              <a:rPr lang="en-US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IP</a:t>
            </a:r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เดือน มิ.ย.</a:t>
            </a:r>
            <a:r>
              <a:rPr lang="en-US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60 </a:t>
            </a:r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ที่จะโอนเงินวันที่ </a:t>
            </a:r>
            <a:r>
              <a:rPr lang="en-US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31 </a:t>
            </a:r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ก.ค. </a:t>
            </a:r>
            <a:r>
              <a:rPr lang="en-US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60 </a:t>
            </a:r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มารวมด้วย จำนวน </a:t>
            </a:r>
            <a:r>
              <a:rPr lang="en-US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CUP </a:t>
            </a:r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ที่ได้รับเงินไม่ถึง </a:t>
            </a:r>
            <a:r>
              <a:rPr lang="en-US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75% </a:t>
            </a:r>
            <a:r>
              <a:rPr lang="th-TH" sz="1200" b="1" u="sng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จะลดลงเหลือ </a:t>
            </a:r>
            <a:r>
              <a:rPr lang="en-US" sz="1200" b="1" u="sng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43 CUP </a:t>
            </a:r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ประกอบด้วยกลุ่มที่ต้องดูแลอย่างใกล้ชิด </a:t>
            </a:r>
            <a:r>
              <a:rPr lang="en-US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 CUP</a:t>
            </a:r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เหมือนเดิม</a:t>
            </a:r>
          </a:p>
          <a:p>
            <a:r>
              <a:rPr lang="th-TH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และกลุ่มปกติลดลงเหลือ </a:t>
            </a:r>
            <a:r>
              <a:rPr lang="en-US" sz="12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36 CUP </a:t>
            </a:r>
            <a:endParaRPr lang="th-TH" sz="1200" b="1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501420"/>
              </p:ext>
            </p:extLst>
          </p:nvPr>
        </p:nvGraphicFramePr>
        <p:xfrm>
          <a:off x="4028090" y="4474616"/>
          <a:ext cx="685800" cy="578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เวิร์กชีต" showAsIcon="1" r:id="rId6" imgW="914400" imgH="771480" progId="Excel.Sheet.12">
                  <p:embed/>
                </p:oleObj>
              </mc:Choice>
              <mc:Fallback>
                <p:oleObj name="เวิร์กชีต" showAsIcon="1" r:id="rId6" imgW="914400" imgH="771480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8090" y="4474616"/>
                        <a:ext cx="685800" cy="5786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357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857250"/>
            <a:ext cx="9144000" cy="78581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กลุ่มที่ต้องดูแลใกล้ชิด 7 </a:t>
            </a:r>
            <a:r>
              <a:rPr lang="en-US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CUP </a:t>
            </a:r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ที่คาดว่าจะได้รับจัดสรรเงิน  ณ  ไตรมาส3 ไม่ถึง75%</a:t>
            </a:r>
            <a:endParaRPr lang="en-US" sz="180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180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จัดสรร </a:t>
            </a:r>
            <a:r>
              <a:rPr lang="en-US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OP+PP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100% , </a:t>
            </a:r>
            <a:r>
              <a:rPr lang="en-US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IP</a:t>
            </a:r>
            <a:r>
              <a:rPr lang="th-TH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เดือน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5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th-TH" sz="135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946" y="2003330"/>
            <a:ext cx="8843224" cy="3032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3430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มายเลขสไลด์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BABB-164C-4B21-A7DC-1011164A54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1979713" y="6237312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/>
              <a:t>จำนวน </a:t>
            </a:r>
            <a:r>
              <a:rPr lang="en-US" b="1" dirty="0" smtClean="0"/>
              <a:t>11 </a:t>
            </a:r>
            <a:r>
              <a:rPr lang="th-TH" b="1" dirty="0" smtClean="0"/>
              <a:t>แห่ง ใน  </a:t>
            </a:r>
            <a:r>
              <a:rPr lang="en-US" b="1" dirty="0" smtClean="0"/>
              <a:t>5 </a:t>
            </a:r>
            <a:r>
              <a:rPr lang="th-TH" b="1" dirty="0" smtClean="0"/>
              <a:t>จังหวัด</a:t>
            </a:r>
            <a:endParaRPr lang="th-TH" b="1" dirty="0"/>
          </a:p>
        </p:txBody>
      </p:sp>
      <p:sp>
        <p:nvSpPr>
          <p:cNvPr id="6" name="Rectangle 5"/>
          <p:cNvSpPr/>
          <p:nvPr/>
        </p:nvSpPr>
        <p:spPr>
          <a:xfrm>
            <a:off x="0" y="76748"/>
            <a:ext cx="9144000" cy="78581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กลุ่มปกติ </a:t>
            </a:r>
            <a:r>
              <a:rPr lang="en-US" sz="18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54 CUP </a:t>
            </a:r>
            <a:r>
              <a:rPr lang="th-TH" sz="18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ที่</a:t>
            </a:r>
            <a:r>
              <a:rPr lang="th-TH" sz="180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คาดว่าจะได้รับจัดสรรเงิน  ณ  ไตรมาส3 ไม่ถึง75%</a:t>
            </a:r>
            <a:endParaRPr lang="en-US" sz="180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180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จัดสรร </a:t>
            </a:r>
            <a:r>
              <a:rPr lang="en-US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OP+PP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100% , </a:t>
            </a:r>
            <a:r>
              <a:rPr lang="en-US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IP</a:t>
            </a:r>
            <a:r>
              <a:rPr lang="th-TH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350" b="1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เดือน</a:t>
            </a:r>
            <a:r>
              <a:rPr lang="th-TH" sz="1350" i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1350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th-TH" sz="135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8" name="วัตถุ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012436"/>
              </p:ext>
            </p:extLst>
          </p:nvPr>
        </p:nvGraphicFramePr>
        <p:xfrm>
          <a:off x="0" y="964705"/>
          <a:ext cx="9058973" cy="4882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เวิร์กชีต" r:id="rId3" imgW="6839065" imgH="3686353" progId="Excel.Sheet.8">
                  <p:embed/>
                </p:oleObj>
              </mc:Choice>
              <mc:Fallback>
                <p:oleObj name="เวิร์กชีต" r:id="rId3" imgW="6839065" imgH="3686353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964705"/>
                        <a:ext cx="9058973" cy="48827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271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9">
      <a:dk1>
        <a:sysClr val="windowText" lastClr="000000"/>
      </a:dk1>
      <a:lt1>
        <a:sysClr val="window" lastClr="FFFFFF"/>
      </a:lt1>
      <a:dk2>
        <a:srgbClr val="632E62"/>
      </a:dk2>
      <a:lt2>
        <a:srgbClr val="FFFFFF"/>
      </a:lt2>
      <a:accent1>
        <a:srgbClr val="92278F"/>
      </a:accent1>
      <a:accent2>
        <a:srgbClr val="FFFFFF"/>
      </a:accent2>
      <a:accent3>
        <a:srgbClr val="FFFFFF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headEnd type="arrow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xt_and_Picture_Fade_on_Path_Themed.potx" id="{5FA225B1-9DB7-4E7A-BEDA-2F16819FB22A}" vid="{6D0C3340-F1D4-4E44-988D-AE99DD9A48B6}"/>
    </a:ext>
  </a:extLst>
</a:theme>
</file>

<file path=ppt/theme/theme3.xml><?xml version="1.0" encoding="utf-8"?>
<a:theme xmlns:a="http://schemas.openxmlformats.org/drawingml/2006/main" name="2_Office Theme">
  <a:themeElements>
    <a:clrScheme name="Custom 19">
      <a:dk1>
        <a:sysClr val="windowText" lastClr="000000"/>
      </a:dk1>
      <a:lt1>
        <a:sysClr val="window" lastClr="FFFFFF"/>
      </a:lt1>
      <a:dk2>
        <a:srgbClr val="632E62"/>
      </a:dk2>
      <a:lt2>
        <a:srgbClr val="FFFFFF"/>
      </a:lt2>
      <a:accent1>
        <a:srgbClr val="92278F"/>
      </a:accent1>
      <a:accent2>
        <a:srgbClr val="FFFFFF"/>
      </a:accent2>
      <a:accent3>
        <a:srgbClr val="FFFFFF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headEnd type="arrow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xt_and_Picture_Fade_on_Path_Themed.potx" id="{5FA225B1-9DB7-4E7A-BEDA-2F16819FB22A}" vid="{6D0C3340-F1D4-4E44-988D-AE99DD9A48B6}"/>
    </a:ext>
  </a:extLst>
</a:theme>
</file>

<file path=ppt/theme/theme4.xml><?xml version="1.0" encoding="utf-8"?>
<a:theme xmlns:a="http://schemas.openxmlformats.org/drawingml/2006/main" name="3_Office Theme">
  <a:themeElements>
    <a:clrScheme name="Custom 19">
      <a:dk1>
        <a:sysClr val="windowText" lastClr="000000"/>
      </a:dk1>
      <a:lt1>
        <a:sysClr val="window" lastClr="FFFFFF"/>
      </a:lt1>
      <a:dk2>
        <a:srgbClr val="632E62"/>
      </a:dk2>
      <a:lt2>
        <a:srgbClr val="FFFFFF"/>
      </a:lt2>
      <a:accent1>
        <a:srgbClr val="92278F"/>
      </a:accent1>
      <a:accent2>
        <a:srgbClr val="FFFFFF"/>
      </a:accent2>
      <a:accent3>
        <a:srgbClr val="FFFFFF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headEnd type="arrow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xt_and_Picture_Fade_on_Path_Themed.potx" id="{5FA225B1-9DB7-4E7A-BEDA-2F16819FB22A}" vid="{6D0C3340-F1D4-4E44-988D-AE99DD9A48B6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</TotalTime>
  <Words>1273</Words>
  <Application>Microsoft Office PowerPoint</Application>
  <PresentationFormat>นำเสนอทางหน้าจอ (4:3)</PresentationFormat>
  <Paragraphs>348</Paragraphs>
  <Slides>19</Slides>
  <Notes>5</Notes>
  <HiddenSlides>1</HiddenSlides>
  <MMClips>0</MMClips>
  <ScaleCrop>false</ScaleCrop>
  <HeadingPairs>
    <vt:vector size="8" baseType="variant">
      <vt:variant>
        <vt:lpstr>ฟอนต์ที่ถูกใช้</vt:lpstr>
      </vt:variant>
      <vt:variant>
        <vt:i4>8</vt:i4>
      </vt:variant>
      <vt:variant>
        <vt:lpstr>ธีม</vt:lpstr>
      </vt:variant>
      <vt:variant>
        <vt:i4>4</vt:i4>
      </vt:variant>
      <vt:variant>
        <vt:lpstr>เซิร์ฟเวอร์ OLE ฝังตัว</vt:lpstr>
      </vt:variant>
      <vt:variant>
        <vt:i4>2</vt:i4>
      </vt:variant>
      <vt:variant>
        <vt:lpstr>ชื่อเรื่องสไลด์</vt:lpstr>
      </vt:variant>
      <vt:variant>
        <vt:i4>19</vt:i4>
      </vt:variant>
    </vt:vector>
  </HeadingPairs>
  <TitlesOfParts>
    <vt:vector size="33" baseType="lpstr">
      <vt:lpstr>Angsana New</vt:lpstr>
      <vt:lpstr>Arial</vt:lpstr>
      <vt:lpstr>Calibri</vt:lpstr>
      <vt:lpstr>Calibri Light</vt:lpstr>
      <vt:lpstr>Cordia New</vt:lpstr>
      <vt:lpstr>Tahoma</vt:lpstr>
      <vt:lpstr>TH SarabunPSK</vt:lpstr>
      <vt:lpstr>Wingdings</vt:lpstr>
      <vt:lpstr>Office Theme</vt:lpstr>
      <vt:lpstr>1_Office Theme</vt:lpstr>
      <vt:lpstr>2_Office Theme</vt:lpstr>
      <vt:lpstr>3_Office Theme</vt:lpstr>
      <vt:lpstr>เวิร์กชีต</vt:lpstr>
      <vt:lpstr>Worksheet</vt:lpstr>
      <vt:lpstr>วาระที่ 3.2 การบริหารจัดการกองทุนผู้ป่วยใน ระดับเขต ปี 2560</vt:lpstr>
      <vt:lpstr>ภาพรวมการโอนงบกองทุนหลักประกันสุขภาพแห่งชาติ ปีงบประมาณ 2560</vt:lpstr>
      <vt:lpstr> ปี60 สป.สธ. มีการประกันรายรับให้แต่ละ CUP ได้ไม่น้อยกว่า85% ของยอดเงินปี59หรือปี60 โดยใช้เงินกัน 7,700 ล้านบาทในการเติม (กันจากเงิน OP/PP/IP) ซึ่งใช้เงินเติมตามเกณฑ์ สป.สธ.ไปทั้งหมด 5,954 ล้านบาท คงเหลือเงินเติมปลายปี 1,746 ล้านบาท   เงินที่ใช้เติมไป 5,954 ล้านบาทนั้น จะกระจายเป็นเงินเติม OP/PP/IP  หากเงินเติมเป็นเงิน IP (1,384 ล้านบาท) เงินเติมนั้นจะไม่ถูกโอน เพราะให้ CUP ไปแข่งขันกันที่ผลงาน IP ตาม sent date / Global Budgetรายเดือน หากCUPได้เงินไม่ถึงยอดประกัน จะใช้เงินที่กันไว้ปลายปี 1,746 ล้านบาท เติมให้ถึงยอดประกัน   แต่ระหว่างนี้มีบางCUP ที่ได้รับเงิน IP ตาม sent date / Global Budget รายเดือน เป็นจำนวนเงินที่น้อย ซึ่งคาดว่ารายรับรายเดือนที่ทำได้จาก IP อาจจะไม่เพียงพอต่อการจัดบริการของ CUP เช่น รพ.ศรีสังวาลย์ จ.แม่ฮ่องสอน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จำลองภาพการจัดสรรผลงานจริงทั้งปีเทียบกับยอดประกัน ปี60</vt:lpstr>
      <vt:lpstr>งานนำเสนอ PowerPoint</vt:lpstr>
      <vt:lpstr>งานนำเสนอ PowerPoint</vt:lpstr>
      <vt:lpstr>งานนำเสนอ PowerPoint</vt:lpstr>
      <vt:lpstr>ประมาณการรายรับ IP เทียบกับประมาณการวงเงินปี 2560</vt:lpstr>
      <vt:lpstr>ประมาณการรายรับ IP เทียบกับประมาณการวงเงินปี 2560</vt:lpstr>
      <vt:lpstr>ประมาณการรายรับ IP เทียบกับประมาณการวงเงินปี 2560</vt:lpstr>
      <vt:lpstr>การส่งต่อไปรักษานอกเขตที่มีผลกระทบต่อกองทุนผู้ป่วยในปี 2560 </vt:lpstr>
      <vt:lpstr>การรับบริการโรคหัวใจและหลอดเลือด กรณี PCI.ของคนในเขต 4 สระบุรี ปีงบประมาณ 2560</vt:lpstr>
      <vt:lpstr>โรคหัวใจและหลอดเลือด กรณี PCI.ที่มีการส่งต่อผู้ป่วยในไปนอกเขต ปีงบประมาณ 2560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แนวโน้มข้อมูลการรับบริการในเขต ปี 2560</dc:title>
  <dc:creator>pattarawadee.t</dc:creator>
  <cp:lastModifiedBy>Udomsak Boonarampong</cp:lastModifiedBy>
  <cp:revision>42</cp:revision>
  <cp:lastPrinted>2017-04-18T10:22:39Z</cp:lastPrinted>
  <dcterms:created xsi:type="dcterms:W3CDTF">2017-04-03T08:37:32Z</dcterms:created>
  <dcterms:modified xsi:type="dcterms:W3CDTF">2017-04-19T03:54:22Z</dcterms:modified>
</cp:coreProperties>
</file>