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2" r:id="rId5"/>
    <p:sldId id="263" r:id="rId6"/>
    <p:sldId id="260" r:id="rId7"/>
  </p:sldIdLst>
  <p:sldSz cx="9144000" cy="6858000" type="screen4x3"/>
  <p:notesSz cx="6797675" cy="99266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___Microsoft_Office_Excel2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___Microsoft_Office_Excel3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lrMapOvr bg1="lt1" tx1="dk1" bg2="lt2" tx2="dk2" accent1="accent1" accent2="accent2" accent3="accent3" accent4="accent4" accent5="accent5" accent6="accent6" hlink="hlink" folHlink="folHlink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Sheet3!$B$2</c:f>
              <c:strCache>
                <c:ptCount val="1"/>
                <c:pt idx="0">
                  <c:v>ปี2557</c:v>
                </c:pt>
              </c:strCache>
            </c:strRef>
          </c:tx>
          <c:cat>
            <c:strRef>
              <c:f>Sheet3!$A$3:$A$10</c:f>
              <c:strCache>
                <c:ptCount val="8"/>
                <c:pt idx="0">
                  <c:v>นนทบุรี</c:v>
                </c:pt>
                <c:pt idx="1">
                  <c:v>ปทุมธานี</c:v>
                </c:pt>
                <c:pt idx="2">
                  <c:v>พระนครศรีอยุธยา</c:v>
                </c:pt>
                <c:pt idx="3">
                  <c:v>อ่างทอง</c:v>
                </c:pt>
                <c:pt idx="4">
                  <c:v>ลพบุรี</c:v>
                </c:pt>
                <c:pt idx="5">
                  <c:v>สิงห์บุรี</c:v>
                </c:pt>
                <c:pt idx="6">
                  <c:v>สระบุรี</c:v>
                </c:pt>
                <c:pt idx="7">
                  <c:v>นครนายก</c:v>
                </c:pt>
              </c:strCache>
            </c:strRef>
          </c:cat>
          <c:val>
            <c:numRef>
              <c:f>Sheet3!$B$3:$B$10</c:f>
              <c:numCache>
                <c:formatCode>_-* #,##0_-;\-* #,##0_-;_-* "-"??_-;_-@_-</c:formatCode>
                <c:ptCount val="8"/>
                <c:pt idx="0">
                  <c:v>23206408</c:v>
                </c:pt>
                <c:pt idx="1">
                  <c:v>29753070</c:v>
                </c:pt>
                <c:pt idx="2">
                  <c:v>32389526</c:v>
                </c:pt>
                <c:pt idx="3">
                  <c:v>9407409</c:v>
                </c:pt>
                <c:pt idx="4">
                  <c:v>12829177</c:v>
                </c:pt>
                <c:pt idx="5">
                  <c:v>9030332</c:v>
                </c:pt>
                <c:pt idx="6">
                  <c:v>8833349</c:v>
                </c:pt>
                <c:pt idx="7">
                  <c:v>8636741</c:v>
                </c:pt>
              </c:numCache>
            </c:numRef>
          </c:val>
        </c:ser>
        <c:ser>
          <c:idx val="1"/>
          <c:order val="1"/>
          <c:tx>
            <c:strRef>
              <c:f>Sheet3!$C$2</c:f>
              <c:strCache>
                <c:ptCount val="1"/>
                <c:pt idx="0">
                  <c:v>ปี2558</c:v>
                </c:pt>
              </c:strCache>
            </c:strRef>
          </c:tx>
          <c:cat>
            <c:strRef>
              <c:f>Sheet3!$A$3:$A$10</c:f>
              <c:strCache>
                <c:ptCount val="8"/>
                <c:pt idx="0">
                  <c:v>นนทบุรี</c:v>
                </c:pt>
                <c:pt idx="1">
                  <c:v>ปทุมธานี</c:v>
                </c:pt>
                <c:pt idx="2">
                  <c:v>พระนครศรีอยุธยา</c:v>
                </c:pt>
                <c:pt idx="3">
                  <c:v>อ่างทอง</c:v>
                </c:pt>
                <c:pt idx="4">
                  <c:v>ลพบุรี</c:v>
                </c:pt>
                <c:pt idx="5">
                  <c:v>สิงห์บุรี</c:v>
                </c:pt>
                <c:pt idx="6">
                  <c:v>สระบุรี</c:v>
                </c:pt>
                <c:pt idx="7">
                  <c:v>นครนายก</c:v>
                </c:pt>
              </c:strCache>
            </c:strRef>
          </c:cat>
          <c:val>
            <c:numRef>
              <c:f>Sheet3!$C$3:$C$10</c:f>
              <c:numCache>
                <c:formatCode>_-* #,##0_-;\-* #,##0_-;_-* "-"??_-;_-@_-</c:formatCode>
                <c:ptCount val="8"/>
                <c:pt idx="0">
                  <c:v>24742191</c:v>
                </c:pt>
                <c:pt idx="1">
                  <c:v>42275064</c:v>
                </c:pt>
                <c:pt idx="2">
                  <c:v>38499984</c:v>
                </c:pt>
                <c:pt idx="3">
                  <c:v>10111791</c:v>
                </c:pt>
                <c:pt idx="4">
                  <c:v>14496921</c:v>
                </c:pt>
                <c:pt idx="5">
                  <c:v>10069566</c:v>
                </c:pt>
                <c:pt idx="6">
                  <c:v>10114973</c:v>
                </c:pt>
                <c:pt idx="7">
                  <c:v>8943213</c:v>
                </c:pt>
              </c:numCache>
            </c:numRef>
          </c:val>
        </c:ser>
        <c:ser>
          <c:idx val="2"/>
          <c:order val="2"/>
          <c:tx>
            <c:strRef>
              <c:f>Sheet3!$D$2</c:f>
              <c:strCache>
                <c:ptCount val="1"/>
                <c:pt idx="0">
                  <c:v>ปี2559</c:v>
                </c:pt>
              </c:strCache>
            </c:strRef>
          </c:tx>
          <c:cat>
            <c:strRef>
              <c:f>Sheet3!$A$3:$A$10</c:f>
              <c:strCache>
                <c:ptCount val="8"/>
                <c:pt idx="0">
                  <c:v>นนทบุรี</c:v>
                </c:pt>
                <c:pt idx="1">
                  <c:v>ปทุมธานี</c:v>
                </c:pt>
                <c:pt idx="2">
                  <c:v>พระนครศรีอยุธยา</c:v>
                </c:pt>
                <c:pt idx="3">
                  <c:v>อ่างทอง</c:v>
                </c:pt>
                <c:pt idx="4">
                  <c:v>ลพบุรี</c:v>
                </c:pt>
                <c:pt idx="5">
                  <c:v>สิงห์บุรี</c:v>
                </c:pt>
                <c:pt idx="6">
                  <c:v>สระบุรี</c:v>
                </c:pt>
                <c:pt idx="7">
                  <c:v>นครนายก</c:v>
                </c:pt>
              </c:strCache>
            </c:strRef>
          </c:cat>
          <c:val>
            <c:numRef>
              <c:f>Sheet3!$D$3:$D$10</c:f>
              <c:numCache>
                <c:formatCode>_-* #,##0_-;\-* #,##0_-;_-* "-"??_-;_-@_-</c:formatCode>
                <c:ptCount val="8"/>
                <c:pt idx="0">
                  <c:v>24950138</c:v>
                </c:pt>
                <c:pt idx="1">
                  <c:v>51298258</c:v>
                </c:pt>
                <c:pt idx="2">
                  <c:v>43352456</c:v>
                </c:pt>
                <c:pt idx="3">
                  <c:v>10543359</c:v>
                </c:pt>
                <c:pt idx="4">
                  <c:v>15873661</c:v>
                </c:pt>
                <c:pt idx="5">
                  <c:v>11260564</c:v>
                </c:pt>
                <c:pt idx="6">
                  <c:v>10232294</c:v>
                </c:pt>
                <c:pt idx="7">
                  <c:v>9997602</c:v>
                </c:pt>
              </c:numCache>
            </c:numRef>
          </c:val>
        </c:ser>
        <c:ser>
          <c:idx val="3"/>
          <c:order val="3"/>
          <c:tx>
            <c:strRef>
              <c:f>Sheet3!$E$2</c:f>
              <c:strCache>
                <c:ptCount val="1"/>
                <c:pt idx="0">
                  <c:v>ปี2560</c:v>
                </c:pt>
              </c:strCache>
            </c:strRef>
          </c:tx>
          <c:cat>
            <c:strRef>
              <c:f>Sheet3!$A$3:$A$10</c:f>
              <c:strCache>
                <c:ptCount val="8"/>
                <c:pt idx="0">
                  <c:v>นนทบุรี</c:v>
                </c:pt>
                <c:pt idx="1">
                  <c:v>ปทุมธานี</c:v>
                </c:pt>
                <c:pt idx="2">
                  <c:v>พระนครศรีอยุธยา</c:v>
                </c:pt>
                <c:pt idx="3">
                  <c:v>อ่างทอง</c:v>
                </c:pt>
                <c:pt idx="4">
                  <c:v>ลพบุรี</c:v>
                </c:pt>
                <c:pt idx="5">
                  <c:v>สิงห์บุรี</c:v>
                </c:pt>
                <c:pt idx="6">
                  <c:v>สระบุรี</c:v>
                </c:pt>
                <c:pt idx="7">
                  <c:v>นครนายก</c:v>
                </c:pt>
              </c:strCache>
            </c:strRef>
          </c:cat>
          <c:val>
            <c:numRef>
              <c:f>Sheet3!$E$3:$E$10</c:f>
              <c:numCache>
                <c:formatCode>_-* #,##0_-;\-* #,##0_-;_-* "-"??_-;_-@_-</c:formatCode>
                <c:ptCount val="8"/>
                <c:pt idx="0">
                  <c:v>7987440</c:v>
                </c:pt>
                <c:pt idx="1">
                  <c:v>21473654</c:v>
                </c:pt>
                <c:pt idx="2">
                  <c:v>13915358</c:v>
                </c:pt>
                <c:pt idx="3">
                  <c:v>3247452</c:v>
                </c:pt>
                <c:pt idx="4">
                  <c:v>5122844</c:v>
                </c:pt>
                <c:pt idx="5">
                  <c:v>3286167</c:v>
                </c:pt>
                <c:pt idx="6">
                  <c:v>2914383</c:v>
                </c:pt>
                <c:pt idx="7">
                  <c:v>3256031</c:v>
                </c:pt>
              </c:numCache>
            </c:numRef>
          </c:val>
        </c:ser>
        <c:dLbls/>
        <c:shape val="box"/>
        <c:axId val="52098944"/>
        <c:axId val="52100480"/>
        <c:axId val="0"/>
      </c:bar3DChart>
      <c:catAx>
        <c:axId val="52098944"/>
        <c:scaling>
          <c:orientation val="minMax"/>
        </c:scaling>
        <c:axPos val="b"/>
        <c:numFmt formatCode="General" sourceLinked="0"/>
        <c:majorTickMark val="none"/>
        <c:tickLblPos val="nextTo"/>
        <c:crossAx val="52100480"/>
        <c:crosses val="autoZero"/>
        <c:auto val="1"/>
        <c:lblAlgn val="ctr"/>
        <c:lblOffset val="100"/>
      </c:catAx>
      <c:valAx>
        <c:axId val="5210048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050" b="0"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r>
                  <a:rPr lang="th-TH" sz="1050" b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จำนวนเงิน(บาท)ที่</a:t>
                </a:r>
                <a:r>
                  <a:rPr lang="th-TH" sz="1050" b="0" baseline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</a:t>
                </a:r>
                <a:r>
                  <a:rPr lang="en-US" sz="1050" b="0" baseline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cup</a:t>
                </a:r>
                <a:r>
                  <a:rPr lang="th-TH" sz="1050" b="0" baseline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ชดเชย</a:t>
                </a:r>
                <a:endParaRPr lang="en-US" sz="1050" b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c:rich>
          </c:tx>
          <c:layout/>
        </c:title>
        <c:numFmt formatCode="_-* #,##0_-;\-* #,##0_-;_-* &quot;-&quot;??_-;_-@_-" sourceLinked="1"/>
        <c:majorTickMark val="none"/>
        <c:tickLblPos val="nextTo"/>
        <c:crossAx val="5209894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05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th-TH"/>
          </a:p>
        </c:txPr>
      </c:dTable>
    </c:plotArea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lrMapOvr bg1="lt1" tx1="dk1" bg2="lt2" tx2="dk2" accent1="accent1" accent2="accent2" accent3="accent3" accent4="accent4" accent5="accent5" accent6="accent6" hlink="hlink" folHlink="folHlink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Sheet4!$B$2</c:f>
              <c:strCache>
                <c:ptCount val="1"/>
                <c:pt idx="0">
                  <c:v>ปี 2557</c:v>
                </c:pt>
              </c:strCache>
            </c:strRef>
          </c:tx>
          <c:cat>
            <c:strRef>
              <c:f>Sheet4!$A$3:$A$12</c:f>
              <c:strCache>
                <c:ptCount val="10"/>
                <c:pt idx="0">
                  <c:v>รพ.ปทุมธานี</c:v>
                </c:pt>
                <c:pt idx="1">
                  <c:v>รพ.คลองหลวง</c:v>
                </c:pt>
                <c:pt idx="2">
                  <c:v>รพ.พระนั่งเกล้า</c:v>
                </c:pt>
                <c:pt idx="3">
                  <c:v>รพ.พระนครศรีอยุธยา</c:v>
                </c:pt>
                <c:pt idx="4">
                  <c:v>รพ.ธัญบุรี</c:v>
                </c:pt>
                <c:pt idx="5">
                  <c:v>รพ.บางปะอิน</c:v>
                </c:pt>
                <c:pt idx="6">
                  <c:v>ศูนย์การแพทย์ปัญญานันทภิกขุ</c:v>
                </c:pt>
                <c:pt idx="7">
                  <c:v>รพ.พระนารายณ์มหาราช</c:v>
                </c:pt>
                <c:pt idx="8">
                  <c:v>รพ.เสนา</c:v>
                </c:pt>
                <c:pt idx="9">
                  <c:v>รพ.สามโคก</c:v>
                </c:pt>
              </c:strCache>
            </c:strRef>
          </c:cat>
          <c:val>
            <c:numRef>
              <c:f>Sheet4!$B$3:$B$12</c:f>
              <c:numCache>
                <c:formatCode>_-* #,##0_-;\-* #,##0_-;_-* "-"??_-;_-@_-</c:formatCode>
                <c:ptCount val="10"/>
                <c:pt idx="0">
                  <c:v>8134428</c:v>
                </c:pt>
                <c:pt idx="1">
                  <c:v>4645818</c:v>
                </c:pt>
                <c:pt idx="2">
                  <c:v>6602819</c:v>
                </c:pt>
                <c:pt idx="3">
                  <c:v>69267</c:v>
                </c:pt>
                <c:pt idx="4">
                  <c:v>4465676</c:v>
                </c:pt>
                <c:pt idx="5">
                  <c:v>3186650</c:v>
                </c:pt>
                <c:pt idx="6">
                  <c:v>4221911</c:v>
                </c:pt>
                <c:pt idx="7">
                  <c:v>3096216</c:v>
                </c:pt>
                <c:pt idx="8">
                  <c:v>3090150</c:v>
                </c:pt>
                <c:pt idx="9">
                  <c:v>1379449</c:v>
                </c:pt>
              </c:numCache>
            </c:numRef>
          </c:val>
        </c:ser>
        <c:ser>
          <c:idx val="1"/>
          <c:order val="1"/>
          <c:tx>
            <c:strRef>
              <c:f>Sheet4!$C$2</c:f>
              <c:strCache>
                <c:ptCount val="1"/>
                <c:pt idx="0">
                  <c:v>ปี 2558</c:v>
                </c:pt>
              </c:strCache>
            </c:strRef>
          </c:tx>
          <c:cat>
            <c:strRef>
              <c:f>Sheet4!$A$3:$A$12</c:f>
              <c:strCache>
                <c:ptCount val="10"/>
                <c:pt idx="0">
                  <c:v>รพ.ปทุมธานี</c:v>
                </c:pt>
                <c:pt idx="1">
                  <c:v>รพ.คลองหลวง</c:v>
                </c:pt>
                <c:pt idx="2">
                  <c:v>รพ.พระนั่งเกล้า</c:v>
                </c:pt>
                <c:pt idx="3">
                  <c:v>รพ.พระนครศรีอยุธยา</c:v>
                </c:pt>
                <c:pt idx="4">
                  <c:v>รพ.ธัญบุรี</c:v>
                </c:pt>
                <c:pt idx="5">
                  <c:v>รพ.บางปะอิน</c:v>
                </c:pt>
                <c:pt idx="6">
                  <c:v>ศูนย์การแพทย์ปัญญานันทภิกขุ</c:v>
                </c:pt>
                <c:pt idx="7">
                  <c:v>รพ.พระนารายณ์มหาราช</c:v>
                </c:pt>
                <c:pt idx="8">
                  <c:v>รพ.เสนา</c:v>
                </c:pt>
                <c:pt idx="9">
                  <c:v>รพ.สามโคก</c:v>
                </c:pt>
              </c:strCache>
            </c:strRef>
          </c:cat>
          <c:val>
            <c:numRef>
              <c:f>Sheet4!$C$3:$C$12</c:f>
              <c:numCache>
                <c:formatCode>_-* #,##0_-;\-* #,##0_-;_-* "-"??_-;_-@_-</c:formatCode>
                <c:ptCount val="10"/>
                <c:pt idx="0">
                  <c:v>9764271</c:v>
                </c:pt>
                <c:pt idx="1">
                  <c:v>8760244</c:v>
                </c:pt>
                <c:pt idx="2">
                  <c:v>7364082</c:v>
                </c:pt>
                <c:pt idx="3">
                  <c:v>5926088</c:v>
                </c:pt>
                <c:pt idx="4">
                  <c:v>5388157</c:v>
                </c:pt>
                <c:pt idx="5">
                  <c:v>3650754</c:v>
                </c:pt>
                <c:pt idx="6">
                  <c:v>3792281</c:v>
                </c:pt>
                <c:pt idx="7">
                  <c:v>3473510</c:v>
                </c:pt>
                <c:pt idx="8">
                  <c:v>3836187</c:v>
                </c:pt>
                <c:pt idx="9">
                  <c:v>3298980</c:v>
                </c:pt>
              </c:numCache>
            </c:numRef>
          </c:val>
        </c:ser>
        <c:ser>
          <c:idx val="2"/>
          <c:order val="2"/>
          <c:tx>
            <c:strRef>
              <c:f>Sheet4!$D$2</c:f>
              <c:strCache>
                <c:ptCount val="1"/>
                <c:pt idx="0">
                  <c:v>ปี 2559</c:v>
                </c:pt>
              </c:strCache>
            </c:strRef>
          </c:tx>
          <c:cat>
            <c:strRef>
              <c:f>Sheet4!$A$3:$A$12</c:f>
              <c:strCache>
                <c:ptCount val="10"/>
                <c:pt idx="0">
                  <c:v>รพ.ปทุมธานี</c:v>
                </c:pt>
                <c:pt idx="1">
                  <c:v>รพ.คลองหลวง</c:v>
                </c:pt>
                <c:pt idx="2">
                  <c:v>รพ.พระนั่งเกล้า</c:v>
                </c:pt>
                <c:pt idx="3">
                  <c:v>รพ.พระนครศรีอยุธยา</c:v>
                </c:pt>
                <c:pt idx="4">
                  <c:v>รพ.ธัญบุรี</c:v>
                </c:pt>
                <c:pt idx="5">
                  <c:v>รพ.บางปะอิน</c:v>
                </c:pt>
                <c:pt idx="6">
                  <c:v>ศูนย์การแพทย์ปัญญานันทภิกขุ</c:v>
                </c:pt>
                <c:pt idx="7">
                  <c:v>รพ.พระนารายณ์มหาราช</c:v>
                </c:pt>
                <c:pt idx="8">
                  <c:v>รพ.เสนา</c:v>
                </c:pt>
                <c:pt idx="9">
                  <c:v>รพ.สามโคก</c:v>
                </c:pt>
              </c:strCache>
            </c:strRef>
          </c:cat>
          <c:val>
            <c:numRef>
              <c:f>Sheet4!$D$3:$D$12</c:f>
              <c:numCache>
                <c:formatCode>_-* #,##0_-;\-* #,##0_-;_-* "-"??_-;_-@_-</c:formatCode>
                <c:ptCount val="10"/>
                <c:pt idx="0">
                  <c:v>10907217</c:v>
                </c:pt>
                <c:pt idx="1">
                  <c:v>11807781</c:v>
                </c:pt>
                <c:pt idx="2">
                  <c:v>7106073</c:v>
                </c:pt>
                <c:pt idx="3">
                  <c:v>9164185</c:v>
                </c:pt>
                <c:pt idx="4">
                  <c:v>5830036</c:v>
                </c:pt>
                <c:pt idx="5">
                  <c:v>4074321</c:v>
                </c:pt>
                <c:pt idx="6">
                  <c:v>3317460</c:v>
                </c:pt>
                <c:pt idx="7">
                  <c:v>4001047</c:v>
                </c:pt>
                <c:pt idx="8">
                  <c:v>4416252</c:v>
                </c:pt>
                <c:pt idx="9">
                  <c:v>3872168</c:v>
                </c:pt>
              </c:numCache>
            </c:numRef>
          </c:val>
        </c:ser>
        <c:ser>
          <c:idx val="3"/>
          <c:order val="3"/>
          <c:tx>
            <c:strRef>
              <c:f>Sheet4!$E$2</c:f>
              <c:strCache>
                <c:ptCount val="1"/>
                <c:pt idx="0">
                  <c:v>ปี 2560</c:v>
                </c:pt>
              </c:strCache>
            </c:strRef>
          </c:tx>
          <c:cat>
            <c:strRef>
              <c:f>Sheet4!$A$3:$A$12</c:f>
              <c:strCache>
                <c:ptCount val="10"/>
                <c:pt idx="0">
                  <c:v>รพ.ปทุมธานี</c:v>
                </c:pt>
                <c:pt idx="1">
                  <c:v>รพ.คลองหลวง</c:v>
                </c:pt>
                <c:pt idx="2">
                  <c:v>รพ.พระนั่งเกล้า</c:v>
                </c:pt>
                <c:pt idx="3">
                  <c:v>รพ.พระนครศรีอยุธยา</c:v>
                </c:pt>
                <c:pt idx="4">
                  <c:v>รพ.ธัญบุรี</c:v>
                </c:pt>
                <c:pt idx="5">
                  <c:v>รพ.บางปะอิน</c:v>
                </c:pt>
                <c:pt idx="6">
                  <c:v>ศูนย์การแพทย์ปัญญานันทภิกขุ</c:v>
                </c:pt>
                <c:pt idx="7">
                  <c:v>รพ.พระนารายณ์มหาราช</c:v>
                </c:pt>
                <c:pt idx="8">
                  <c:v>รพ.เสนา</c:v>
                </c:pt>
                <c:pt idx="9">
                  <c:v>รพ.สามโคก</c:v>
                </c:pt>
              </c:strCache>
            </c:strRef>
          </c:cat>
          <c:val>
            <c:numRef>
              <c:f>Sheet4!$E$3:$E$12</c:f>
              <c:numCache>
                <c:formatCode>_-* #,##0_-;\-* #,##0_-;_-* "-"??_-;_-@_-</c:formatCode>
                <c:ptCount val="10"/>
                <c:pt idx="0">
                  <c:v>3567775</c:v>
                </c:pt>
                <c:pt idx="1">
                  <c:v>4108900</c:v>
                </c:pt>
                <c:pt idx="2">
                  <c:v>2186611</c:v>
                </c:pt>
                <c:pt idx="3">
                  <c:v>2882250</c:v>
                </c:pt>
                <c:pt idx="4">
                  <c:v>1748839</c:v>
                </c:pt>
                <c:pt idx="5">
                  <c:v>1407064</c:v>
                </c:pt>
                <c:pt idx="6">
                  <c:v>1056527</c:v>
                </c:pt>
                <c:pt idx="7">
                  <c:v>1361470</c:v>
                </c:pt>
                <c:pt idx="8">
                  <c:v>1462710</c:v>
                </c:pt>
                <c:pt idx="9">
                  <c:v>1244191</c:v>
                </c:pt>
              </c:numCache>
            </c:numRef>
          </c:val>
        </c:ser>
        <c:dLbls/>
        <c:shape val="box"/>
        <c:axId val="53321728"/>
        <c:axId val="53323264"/>
        <c:axId val="0"/>
      </c:bar3DChart>
      <c:catAx>
        <c:axId val="53321728"/>
        <c:scaling>
          <c:orientation val="minMax"/>
        </c:scaling>
        <c:axPos val="b"/>
        <c:numFmt formatCode="General" sourceLinked="0"/>
        <c:majorTickMark val="none"/>
        <c:tickLblPos val="nextTo"/>
        <c:crossAx val="53323264"/>
        <c:crosses val="autoZero"/>
        <c:auto val="1"/>
        <c:lblAlgn val="ctr"/>
        <c:lblOffset val="100"/>
      </c:catAx>
      <c:valAx>
        <c:axId val="533232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100" b="0"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r>
                  <a:rPr lang="th-TH" sz="1100" b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จำนวนเงิน(บาท)ที่</a:t>
                </a:r>
                <a:r>
                  <a:rPr lang="th-TH" sz="1100" b="0" baseline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</a:t>
                </a:r>
                <a:r>
                  <a:rPr lang="en-US" sz="1100" b="0" baseline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cup</a:t>
                </a:r>
                <a:r>
                  <a:rPr lang="th-TH" sz="1100" b="0" baseline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ชดเชย</a:t>
                </a:r>
                <a:endParaRPr lang="en-US" sz="1100" b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c:rich>
          </c:tx>
          <c:layout/>
        </c:title>
        <c:numFmt formatCode="_-* #,##0_-;\-* #,##0_-;_-* &quot;-&quot;??_-;_-@_-" sourceLinked="1"/>
        <c:majorTickMark val="none"/>
        <c:tickLblPos val="nextTo"/>
        <c:crossAx val="5332172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00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th-TH"/>
          </a:p>
        </c:txPr>
      </c:dTable>
    </c:plotArea>
    <c:plotVisOnly val="1"/>
    <c:dispBlanksAs val="gap"/>
  </c:chart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05BF-DE40-474B-A9AD-03EBF9CC5663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1A-123C-4C56-8C47-2430D3657F2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519607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05BF-DE40-474B-A9AD-03EBF9CC5663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1A-123C-4C56-8C47-2430D3657F2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344354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05BF-DE40-474B-A9AD-03EBF9CC5663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1A-123C-4C56-8C47-2430D3657F2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14395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05BF-DE40-474B-A9AD-03EBF9CC5663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1A-123C-4C56-8C47-2430D3657F2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730844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05BF-DE40-474B-A9AD-03EBF9CC5663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1A-123C-4C56-8C47-2430D3657F2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11979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05BF-DE40-474B-A9AD-03EBF9CC5663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1A-123C-4C56-8C47-2430D3657F2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315626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05BF-DE40-474B-A9AD-03EBF9CC5663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1A-123C-4C56-8C47-2430D3657F2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191422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05BF-DE40-474B-A9AD-03EBF9CC5663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1A-123C-4C56-8C47-2430D3657F2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591228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05BF-DE40-474B-A9AD-03EBF9CC5663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1A-123C-4C56-8C47-2430D3657F2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752126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05BF-DE40-474B-A9AD-03EBF9CC5663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1A-123C-4C56-8C47-2430D3657F2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579483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05BF-DE40-474B-A9AD-03EBF9CC5663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1A-123C-4C56-8C47-2430D3657F2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883504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805BF-DE40-474B-A9AD-03EBF9CC5663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F1D1A-123C-4C56-8C47-2430D3657F2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416213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Microsoft_Office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484784"/>
            <a:ext cx="7772400" cy="14700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b="1" dirty="0" smtClean="0">
                <a:latin typeface="TH SarabunPSK" pitchFamily="34" charset="-34"/>
                <a:cs typeface="TH SarabunPSK" pitchFamily="34" charset="-34"/>
              </a:rPr>
              <a:t>OP REFER</a:t>
            </a:r>
            <a:endParaRPr lang="th-TH" sz="5400" b="1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096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8640"/>
            <a:ext cx="9144000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19357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86560508"/>
              </p:ext>
            </p:extLst>
          </p:nvPr>
        </p:nvGraphicFramePr>
        <p:xfrm>
          <a:off x="8058914" y="4797152"/>
          <a:ext cx="1085086" cy="915541"/>
        </p:xfrm>
        <a:graphic>
          <a:graphicData uri="http://schemas.openxmlformats.org/presentationml/2006/ole">
            <p:oleObj spid="_x0000_s1036" name="Worksheet" showAsIcon="1" r:id="rId3" imgW="914400" imgH="771480" progId="Excel.Sheet.12">
              <p:embed/>
            </p:oleObj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554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 fontScale="90000"/>
          </a:bodyPr>
          <a:lstStyle/>
          <a:p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จำนวนเงินที่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CUP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 ชดเชย กรณี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OP REFER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แยกรายจังหวัด</a:t>
            </a:r>
            <a:endParaRPr lang="th-TH" b="1" dirty="0"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35934729"/>
              </p:ext>
            </p:extLst>
          </p:nvPr>
        </p:nvGraphicFramePr>
        <p:xfrm>
          <a:off x="107504" y="908720"/>
          <a:ext cx="8928991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57872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0482800"/>
              </p:ext>
            </p:extLst>
          </p:nvPr>
        </p:nvGraphicFramePr>
        <p:xfrm>
          <a:off x="0" y="620688"/>
          <a:ext cx="9144000" cy="623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จำนวนเงินที่หน่วยบริการในเขตชดเชยกรณี </a:t>
            </a:r>
            <a:r>
              <a:rPr lang="en-US" sz="3200" b="1" dirty="0" smtClean="0">
                <a:latin typeface="TH SarabunPSK" pitchFamily="34" charset="-34"/>
                <a:cs typeface="TH SarabunPSK" pitchFamily="34" charset="-34"/>
              </a:rPr>
              <a:t>OP REFER 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มากที่สุด</a:t>
            </a:r>
            <a:r>
              <a:rPr lang="en-US" sz="3200" b="1" dirty="0" smtClean="0">
                <a:latin typeface="TH SarabunPSK" pitchFamily="34" charset="-34"/>
                <a:cs typeface="TH SarabunPSK" pitchFamily="34" charset="-34"/>
              </a:rPr>
              <a:t>10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 อันดับแรก </a:t>
            </a:r>
            <a:endParaRPr lang="th-TH" sz="3200" b="1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1420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หน่วยบริการนอกเขตที่มีการส่งต่อไปมากที่สุด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10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 อันดับแรก ปี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2560</a:t>
            </a:r>
            <a:endParaRPr lang="th-TH" b="1" dirty="0"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65146761"/>
              </p:ext>
            </p:extLst>
          </p:nvPr>
        </p:nvGraphicFramePr>
        <p:xfrm>
          <a:off x="323528" y="1556794"/>
          <a:ext cx="8568952" cy="51483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23901"/>
                <a:gridCol w="3045051"/>
              </a:tblGrid>
              <a:tr h="46785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หน่วยบริการ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จำนวน(ครั้ง)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67859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11472 รพ.ราชวิถี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en-US" sz="16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</a:t>
                      </a:r>
                      <a:r>
                        <a:rPr lang="th-TH" sz="16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817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010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12438 สถาบันสุขภาพเด็กแห่งชาติมหาราชินี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r>
                        <a:rPr lang="en-US" sz="16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</a:t>
                      </a:r>
                      <a:r>
                        <a:rPr lang="th-TH" sz="16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700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87753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13781 รพ.รามาธิบดี  มหาวิทยาลัยมหิดล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r>
                        <a:rPr lang="en-US" sz="16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</a:t>
                      </a:r>
                      <a:r>
                        <a:rPr lang="th-TH" sz="16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415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67859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13814 รพ.ศิริราช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r>
                        <a:rPr lang="en-US" sz="16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</a:t>
                      </a:r>
                      <a:r>
                        <a:rPr lang="th-TH" sz="16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058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07648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13756 รพ.จุฬาลงกรณ์สภากาชาดไทย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654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67859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12439 สถาบันประสาทวิทยา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352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67859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11481 รพ.พระมงกุฎเกล้า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301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67859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22737 รพ.จุฬาภรณ์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241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67859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11482 รพ.ภูมิพลอดุลยเดช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236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67859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12249 สถาบันโรคผิวหนัง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200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45964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126</Words>
  <Application>Microsoft Office PowerPoint</Application>
  <PresentationFormat>นำเสนอทางหน้าจอ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ชุดรูปแบบ</vt:lpstr>
      </vt:variant>
      <vt:variant>
        <vt:i4>1</vt:i4>
      </vt:variant>
      <vt:variant>
        <vt:lpstr>เซิร์ฟเวอร์ OLE ฝังตัว</vt:lpstr>
      </vt:variant>
      <vt:variant>
        <vt:i4>1</vt:i4>
      </vt:variant>
      <vt:variant>
        <vt:lpstr>ชื่อเรื่องภาพนิ่ง</vt:lpstr>
      </vt:variant>
      <vt:variant>
        <vt:i4>6</vt:i4>
      </vt:variant>
    </vt:vector>
  </HeadingPairs>
  <TitlesOfParts>
    <vt:vector size="8" baseType="lpstr">
      <vt:lpstr>Office Theme</vt:lpstr>
      <vt:lpstr>Worksheet</vt:lpstr>
      <vt:lpstr>OP REFER</vt:lpstr>
      <vt:lpstr>ภาพนิ่ง 2</vt:lpstr>
      <vt:lpstr>ภาพนิ่ง 3</vt:lpstr>
      <vt:lpstr>จำนวนเงินที่ CUP ชดเชย กรณี OP REFER แยกรายจังหวัด</vt:lpstr>
      <vt:lpstr>จำนวนเงินที่หน่วยบริการในเขตชดเชยกรณี OP REFER มากที่สุด10 อันดับแรก </vt:lpstr>
      <vt:lpstr>หน่วยบริการนอกเขตที่มีการส่งต่อไปมากที่สุด  10 อันดับแรก ปี 2560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REFER</dc:title>
  <dc:creator>pattarawadee.t</dc:creator>
  <cp:lastModifiedBy>Administrator</cp:lastModifiedBy>
  <cp:revision>9</cp:revision>
  <cp:lastPrinted>2017-04-18T11:20:00Z</cp:lastPrinted>
  <dcterms:created xsi:type="dcterms:W3CDTF">2017-04-03T08:43:10Z</dcterms:created>
  <dcterms:modified xsi:type="dcterms:W3CDTF">2017-04-19T00:43:15Z</dcterms:modified>
</cp:coreProperties>
</file>