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84" r:id="rId2"/>
    <p:sldId id="381" r:id="rId3"/>
    <p:sldId id="382" r:id="rId4"/>
    <p:sldId id="388" r:id="rId5"/>
    <p:sldId id="387" r:id="rId6"/>
  </p:sldIdLst>
  <p:sldSz cx="9144000" cy="6858000" type="screen4x3"/>
  <p:notesSz cx="6797675" cy="9926638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33CC"/>
    <a:srgbClr val="66FFFF"/>
    <a:srgbClr val="009900"/>
    <a:srgbClr val="00FFFF"/>
    <a:srgbClr val="CCFFCC"/>
    <a:srgbClr val="66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89" autoAdjust="0"/>
  </p:normalViewPr>
  <p:slideViewPr>
    <p:cSldViewPr>
      <p:cViewPr varScale="1">
        <p:scale>
          <a:sx n="70" d="100"/>
          <a:sy n="70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7F6B3E-90E3-48CB-A5E0-921D89A729EF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fld id="{6F662DCE-B6DD-42B7-8B33-3AD66F7ADEC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97393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8B95-DCC3-401E-B27B-4AEE95201347}" type="slidenum">
              <a:rPr lang="th-TH" smtClean="0"/>
              <a:pPr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35891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88B51-C993-4446-99B2-5CDDA4437CA0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538F5-5A3E-4E1C-BCFF-A0D9968640F8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FD87-B1BA-40D8-8E92-94317B31E9FB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BA334-08FD-4066-BEAF-20F62FABE969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74A1-DE50-4FDF-8A3D-F39C6A3A11C3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B32F9-198D-41D3-A31B-C5872A108FEE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9212-BC0E-4D87-9649-8FD2343F85FC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760A7-A05B-476E-B9F3-0B1F924CAE7D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FC09F-A1F9-4187-AC6A-BCBAEACCC195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BFFD7-B516-43B7-8B03-4A05F5AF180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2AA44-4A24-450A-9526-E47FF2041475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95114-ED7A-4DFE-86CF-64B121518A55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4AAA8-EA27-4F79-98E1-C17A1F9B5D13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42572-0381-4F90-8AA0-6CF0F44276CF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3AF53-C7AD-432D-891A-359A55FB0E15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78F93-6DA3-4369-A829-CAF1209F4E0C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6A9A1-E951-48D5-961D-90A74CFC5A6E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A256F-5D78-4F2B-8A22-7B49AB35EFDD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6ADC-98D9-4B49-A290-F5A74EA6EF23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F169-B1D4-4B17-8BCB-2CAB9194A8B4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F09D2-BB05-4541-94B2-91963A87796B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3C44D-C9D5-4246-8829-FE0AC4A8DA45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h-TH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7620DA-8393-40B0-A8F6-3996EC76B5A6}" type="datetimeFigureOut">
              <a:rPr lang="th-TH"/>
              <a:pPr>
                <a:defRPr/>
              </a:pPr>
              <a:t>18/04/60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Cordia New" pitchFamily="34" charset="-34"/>
              </a:defRPr>
            </a:lvl1pPr>
          </a:lstStyle>
          <a:p>
            <a:pPr>
              <a:defRPr/>
            </a:pPr>
            <a:fld id="{D05D1BAD-80FC-443C-8582-2DCAE40B0C4B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285868"/>
            <a:ext cx="8229600" cy="15716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th-TH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ผลการดำเนินงาน </a:t>
            </a:r>
            <a:r>
              <a:rPr lang="en-US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Long Term Care</a:t>
            </a:r>
            <a:br>
              <a:rPr lang="en-US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ปีงบประมาณ </a:t>
            </a:r>
            <a:r>
              <a:rPr lang="en-US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endParaRPr lang="th-TH" b="1" dirty="0">
              <a:solidFill>
                <a:srgbClr val="3333FF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31762"/>
            <a:ext cx="9144000" cy="5111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สรุปผลการดำเนินงาน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ตามเป้าหมาย และค่าใช</a:t>
            </a:r>
            <a:r>
              <a:rPr lang="th-TH" sz="32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้จ่าย</a:t>
            </a:r>
            <a:r>
              <a:rPr lang="en-US" sz="32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LTC </a:t>
            </a:r>
            <a:r>
              <a:rPr lang="th-TH" sz="32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ปี </a:t>
            </a:r>
            <a:r>
              <a:rPr lang="en-US" sz="3200" b="1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59-60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endParaRPr kumimoji="0" lang="th-TH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284" y="6026417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i="1" dirty="0" smtClean="0">
                <a:latin typeface="TH SarabunPSK" pitchFamily="34" charset="-34"/>
                <a:cs typeface="TH SarabunPSK" pitchFamily="34" charset="-34"/>
              </a:rPr>
              <a:t>ข้อมูล ณ.</a:t>
            </a:r>
            <a:r>
              <a:rPr lang="en-US" sz="2000" i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i="1" dirty="0" smtClean="0">
                <a:latin typeface="TH SarabunPSK" pitchFamily="34" charset="-34"/>
                <a:cs typeface="TH SarabunPSK" pitchFamily="34" charset="-34"/>
              </a:rPr>
              <a:t>18 เมษายน 2560</a:t>
            </a:r>
            <a:endParaRPr lang="th-TH" sz="2000" i="1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786548"/>
              </p:ext>
            </p:extLst>
          </p:nvPr>
        </p:nvGraphicFramePr>
        <p:xfrm>
          <a:off x="71407" y="1142984"/>
          <a:ext cx="8929719" cy="2893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440"/>
                <a:gridCol w="1643074"/>
                <a:gridCol w="1643074"/>
                <a:gridCol w="2664131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รายการ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2559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2560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rgbClr val="FFFF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  <a:endParaRPr lang="th-TH" dirty="0">
                        <a:solidFill>
                          <a:srgbClr val="FFFF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l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อปท.ในพื้นที่ดำเนินงาน</a:t>
                      </a:r>
                      <a:r>
                        <a:rPr lang="th-TH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LTC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143 แห่ง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231 แห่ง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i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374 แห่ง</a:t>
                      </a:r>
                      <a:endParaRPr lang="th-TH" b="1" i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l"/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ผสอ.กลุ่มติดบ้านติดเตียง</a:t>
                      </a:r>
                      <a:endParaRPr lang="th-T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5,948 ราย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5,366 ราย</a:t>
                      </a:r>
                      <a:endParaRPr lang="th-TH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th-TH" sz="2800" b="1" i="1" u="none" strike="noStrike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11,</a:t>
                      </a:r>
                      <a:r>
                        <a:rPr lang="en-US" sz="2800" b="1" i="1" u="none" strike="noStrike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314</a:t>
                      </a:r>
                      <a:r>
                        <a:rPr lang="th-TH" sz="2800" b="1" i="1" u="none" strike="noStrike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ราย</a:t>
                      </a:r>
                      <a:endParaRPr lang="th-TH" sz="28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การจัดสรรงบประมาณ*5000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29,740,000 บ.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26,</a:t>
                      </a:r>
                      <a:r>
                        <a:rPr lang="en-US" dirty="0" smtClean="0">
                          <a:latin typeface="TH SarabunPSK" pitchFamily="34" charset="-34"/>
                          <a:cs typeface="TH SarabunPSK" pitchFamily="34" charset="-34"/>
                        </a:rPr>
                        <a:t>830</a:t>
                      </a:r>
                      <a:r>
                        <a:rPr lang="th-TH" dirty="0" smtClean="0">
                          <a:latin typeface="TH SarabunPSK" pitchFamily="34" charset="-34"/>
                          <a:cs typeface="TH SarabunPSK" pitchFamily="34" charset="-34"/>
                        </a:rPr>
                        <a:t>,000 บ.</a:t>
                      </a:r>
                      <a:endParaRPr lang="th-TH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i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56,</a:t>
                      </a:r>
                      <a:r>
                        <a:rPr lang="en-US" b="1" i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5700</a:t>
                      </a:r>
                      <a:r>
                        <a:rPr lang="th-TH" b="1" i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000 บ.</a:t>
                      </a:r>
                      <a:endParaRPr lang="th-TH" b="1" i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464347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i="0" u="none" dirty="0" smtClean="0">
                          <a:latin typeface="TH SarabunPSK" pitchFamily="34" charset="-34"/>
                          <a:cs typeface="TH SarabunPSK" pitchFamily="34" charset="-34"/>
                        </a:rPr>
                        <a:t>งบประมาณ</a:t>
                      </a:r>
                      <a:r>
                        <a:rPr lang="th-TH" sz="2000" b="1" i="0" u="non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ได้จัดสรรลง </a:t>
                      </a:r>
                      <a:r>
                        <a:rPr lang="th-TH" sz="2000" b="1" i="0" u="none" baseline="0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อปท</a:t>
                      </a:r>
                      <a:r>
                        <a:rPr lang="th-TH" sz="2000" b="1" i="0" u="none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. เรียบร้อยหมดแล้ว</a:t>
                      </a:r>
                      <a:endParaRPr lang="th-TH" sz="2000" i="1" u="sng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2845" y="-37579"/>
            <a:ext cx="8929718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>
                <a:solidFill>
                  <a:schemeClr val="bg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 </a:t>
            </a:r>
            <a:r>
              <a:rPr lang="th-TH" sz="40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การดำเนินงานการดูแลระยะยาวด้านสาธารณสุขสำหรับผู้สูงอายุที่มีภาวะพึ่งพิงปี </a:t>
            </a:r>
            <a:r>
              <a:rPr lang="en-US" sz="40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2559 </a:t>
            </a:r>
            <a:r>
              <a:rPr lang="th-TH" sz="40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เขต </a:t>
            </a:r>
            <a:r>
              <a:rPr lang="en-US" sz="40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4</a:t>
            </a:r>
            <a:endParaRPr lang="th-TH" sz="4000" b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/>
        </p:nvGraphicFramePr>
        <p:xfrm>
          <a:off x="142875" y="1500190"/>
          <a:ext cx="8786845" cy="4695825"/>
        </p:xfrm>
        <a:graphic>
          <a:graphicData uri="http://schemas.openxmlformats.org/drawingml/2006/table">
            <a:tbl>
              <a:tblPr/>
              <a:tblGrid>
                <a:gridCol w="1714482"/>
                <a:gridCol w="1500198"/>
                <a:gridCol w="1500198"/>
                <a:gridCol w="2071702"/>
                <a:gridCol w="2000265"/>
              </a:tblGrid>
              <a:tr h="357176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หน่วยบริการ</a:t>
                      </a:r>
                      <a:endParaRPr lang="th-TH" sz="28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พื้นที</a:t>
                      </a:r>
                      <a:r>
                        <a:rPr lang="th-TH" sz="2800" b="1" i="0" u="none" strike="noStrike" baseline="0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800" b="1" i="0" u="none" strike="noStrike" baseline="0" dirty="0" err="1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อปท.</a:t>
                      </a:r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จำนวนผู้สูงอายุ (คน)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วงเงินโอน(บ.)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นนทบุรี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 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360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1,800,000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ปทุมธานี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528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2,640,000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พระนครศรีอยุธยา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1,271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6,355,000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อ่างทอง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1,282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6,410,000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สระบุรี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1,235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6,175,000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ลพบุรี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418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2,090,000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สิงห์บุรี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717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3,585,000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นครนายก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137</a:t>
                      </a:r>
                      <a:endParaRPr lang="th-TH" sz="2800" b="0" i="0" u="none" strike="noStrike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685,000</a:t>
                      </a:r>
                      <a:endParaRPr lang="th-TH" sz="2800" b="1" i="0" u="none" strike="noStrike" dirty="0">
                        <a:solidFill>
                          <a:srgbClr val="0000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71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143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5,948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29,740,000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45" y="6315077"/>
            <a:ext cx="5643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 dirty="0">
                <a:latin typeface="TH SarabunPSK" pitchFamily="34" charset="-34"/>
                <a:cs typeface="TH SarabunPSK" pitchFamily="34" charset="-34"/>
              </a:rPr>
              <a:t>หมายเหตุ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ข้อมูล ณ วันที่ 18 เมษายน 2560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2845" y="-24"/>
            <a:ext cx="8929718" cy="1261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>
                <a:solidFill>
                  <a:schemeClr val="bg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 </a:t>
            </a:r>
            <a:r>
              <a:rPr lang="th-TH" sz="36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การดำเนินงานการดูแลระยะยาวด้านสาธารณสุขสำหรับผู้สูงอายุที่มีภาวะพึ่งพิงปี </a:t>
            </a:r>
            <a:r>
              <a:rPr lang="en-US" sz="3600" b="1" dirty="0" smtClean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2560 </a:t>
            </a:r>
            <a:r>
              <a:rPr lang="th-TH" sz="36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เขต </a:t>
            </a:r>
            <a:r>
              <a:rPr lang="en-US" sz="3600" b="1" dirty="0">
                <a:solidFill>
                  <a:schemeClr val="tx1"/>
                </a:solidFill>
                <a:latin typeface="TH SarabunPSK" pitchFamily="34" charset="-34"/>
                <a:ea typeface="Times New Roman" pitchFamily="18" charset="0"/>
                <a:cs typeface="TH SarabunPSK" pitchFamily="34" charset="-34"/>
              </a:rPr>
              <a:t>4</a:t>
            </a:r>
            <a:endParaRPr lang="th-TH" sz="3600" b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686372"/>
              </p:ext>
            </p:extLst>
          </p:nvPr>
        </p:nvGraphicFramePr>
        <p:xfrm>
          <a:off x="1043608" y="1371540"/>
          <a:ext cx="7335788" cy="5122545"/>
        </p:xfrm>
        <a:graphic>
          <a:graphicData uri="http://schemas.openxmlformats.org/drawingml/2006/table">
            <a:tbl>
              <a:tblPr/>
              <a:tblGrid>
                <a:gridCol w="1535922"/>
                <a:gridCol w="1107283"/>
                <a:gridCol w="1214446"/>
                <a:gridCol w="1769578"/>
                <a:gridCol w="1708559"/>
              </a:tblGrid>
              <a:tr h="357176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หน่วยบริการ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พื้นที่เป้าหมาย</a:t>
                      </a:r>
                      <a:r>
                        <a:rPr lang="th-TH" sz="2400" b="1" i="0" u="none" strike="noStrike" baseline="0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i="0" u="none" strike="noStrike" baseline="0" dirty="0" err="1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อปท.</a:t>
                      </a:r>
                      <a:r>
                        <a:rPr lang="th-TH" sz="24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ปี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จำนวนผู้สูงอายุ (คน)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วงเงินโอน(บ.)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นนทบุรี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 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478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2,390,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ปทุมธานี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343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1,715,000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พระนครศรีอยุธยา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56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,298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6,490,000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อ่างทอง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14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288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1,440,000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สระบุรี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45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,288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6,440,000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ลพบุรี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42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660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3,300,000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สิงห์บุรี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21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925,000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นครนายก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826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4,130,000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  <a:endParaRPr lang="th-TH" sz="2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E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71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231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5,366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26,830</a:t>
                      </a:r>
                      <a:r>
                        <a:rPr lang="th-TH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,000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96" name="TextBox 4"/>
          <p:cNvSpPr txBox="1">
            <a:spLocks noChangeArrowheads="1"/>
          </p:cNvSpPr>
          <p:nvPr/>
        </p:nvSpPr>
        <p:spPr bwMode="auto">
          <a:xfrm>
            <a:off x="142844" y="6477025"/>
            <a:ext cx="5643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 dirty="0">
                <a:latin typeface="TH SarabunPSK" pitchFamily="34" charset="-34"/>
                <a:cs typeface="TH SarabunPSK" pitchFamily="34" charset="-34"/>
              </a:rPr>
              <a:t>หมายเหตุ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โอนเงินให้แล้ว ณ วันที่ 1</a:t>
            </a:r>
            <a:r>
              <a:rPr lang="th-TH" b="1" dirty="0"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เมษายน 2560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ตารางแสดงจำนวนพื้นที่ในการจัดทำ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care plan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 และจัดตั้งศูนย์พัฒนาศักยภาพการดูแลผู้สูงอายุที่มีภาวะพึ่งพิง</a:t>
            </a:r>
            <a:endParaRPr lang="th-TH" sz="3200" b="1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125207"/>
              </p:ext>
            </p:extLst>
          </p:nvPr>
        </p:nvGraphicFramePr>
        <p:xfrm>
          <a:off x="142879" y="1500174"/>
          <a:ext cx="8786840" cy="4328004"/>
        </p:xfrm>
        <a:graphic>
          <a:graphicData uri="http://schemas.openxmlformats.org/drawingml/2006/table">
            <a:tbl>
              <a:tblPr/>
              <a:tblGrid>
                <a:gridCol w="1255975"/>
                <a:gridCol w="681696"/>
                <a:gridCol w="1272043"/>
                <a:gridCol w="976869"/>
                <a:gridCol w="513340"/>
                <a:gridCol w="613037"/>
                <a:gridCol w="817384"/>
                <a:gridCol w="681153"/>
                <a:gridCol w="613037"/>
                <a:gridCol w="681153"/>
                <a:gridCol w="681153"/>
              </a:tblGrid>
              <a:tr h="4248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ชื่อ จังหวัด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 </a:t>
                      </a:r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อปท.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 </a:t>
                      </a:r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อปท.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ที่เข้าร่วม </a:t>
                      </a:r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ปึ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59และ 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มีการจัดทำ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ดำเนินการจัดตั้งศูนย์ดูแลผู้สูงอายุ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ร้อยละ</a:t>
                      </a:r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89528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พม.</a:t>
                      </a:r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อปท.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สาธารณสุข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เอกชน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อื่นๆ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นนทบุรี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ปทุมธานี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24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35.30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14718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พระนครศรีอยุธยา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157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81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อ่างทอง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9.10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สิงห์บุรี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41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12.90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ลพบุรี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53.73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สระบุรี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65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6.51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1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นครนายก</a:t>
                      </a:r>
                      <a:endParaRPr lang="th-TH" sz="2000" b="0" i="1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38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45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100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9863">
                <a:tc>
                  <a:txBody>
                    <a:bodyPr/>
                    <a:lstStyle/>
                    <a:p>
                      <a:pPr algn="l" fontAlgn="t"/>
                      <a: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รวม</a:t>
                      </a:r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647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/>
                        </a:rPr>
                        <a:t>374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 smtClean="0">
                          <a:solidFill>
                            <a:srgbClr val="000000"/>
                          </a:solidFill>
                          <a:latin typeface="TH SarabunPSK"/>
                        </a:rPr>
                        <a:t>180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latin typeface="TH SarabunPSK"/>
                        </a:rPr>
                        <a:t>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H SarabunPSK"/>
                        </a:rPr>
                        <a:t>22.70</a:t>
                      </a:r>
                      <a:endParaRPr lang="th-TH" sz="2000" b="0" i="0" u="none" strike="noStrike" dirty="0">
                        <a:solidFill>
                          <a:srgbClr val="000000"/>
                        </a:solidFill>
                        <a:latin typeface="TH SarabunPSK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902" y="6102030"/>
            <a:ext cx="5767316" cy="755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8101</TotalTime>
  <Words>367</Words>
  <Application>Microsoft Office PowerPoint</Application>
  <PresentationFormat>On-screen Show (4:3)</PresentationFormat>
  <Paragraphs>234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Angsana New</vt:lpstr>
      <vt:lpstr>Arial</vt:lpstr>
      <vt:lpstr>Calibri</vt:lpstr>
      <vt:lpstr>Cordia New</vt:lpstr>
      <vt:lpstr>TH SarabunPSK</vt:lpstr>
      <vt:lpstr>Times New Roman</vt:lpstr>
      <vt:lpstr>Office Theme</vt:lpstr>
      <vt:lpstr>ผลการดำเนินงาน Long Term Care ปีงบประมาณ 2560</vt:lpstr>
      <vt:lpstr>PowerPoint Presentation</vt:lpstr>
      <vt:lpstr>PowerPoint Presentation</vt:lpstr>
      <vt:lpstr>PowerPoint Presentation</vt:lpstr>
      <vt:lpstr>ตารางแสดงจำนวนพื้นที่ในการจัดทำ care plan และจัดตั้งศูนย์พัฒนาศักยภาพการดูแลผู้สูงอายุที่มีภาวะพึ่งพิง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การประชุมคณะอนุกรรมการหลักประกันสุขภาพ เขต 4 สระบุรี ครั้งที่ 3/2558  ณ ห้องประชุมชวนชม   โรงแรมกรุงศรีริเวอร์  จังหวัดพระนครศรีอยุธยา</dc:title>
  <dc:creator>wanee.j</dc:creator>
  <cp:lastModifiedBy>phanit manokarn</cp:lastModifiedBy>
  <cp:revision>383</cp:revision>
  <cp:lastPrinted>2017-04-18T11:43:00Z</cp:lastPrinted>
  <dcterms:created xsi:type="dcterms:W3CDTF">2015-04-19T03:41:59Z</dcterms:created>
  <dcterms:modified xsi:type="dcterms:W3CDTF">2017-04-19T06:38:54Z</dcterms:modified>
</cp:coreProperties>
</file>