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82" r:id="rId8"/>
    <p:sldId id="263" r:id="rId9"/>
    <p:sldId id="283" r:id="rId10"/>
    <p:sldId id="279" r:id="rId11"/>
    <p:sldId id="264" r:id="rId12"/>
    <p:sldId id="275" r:id="rId13"/>
    <p:sldId id="276" r:id="rId14"/>
    <p:sldId id="290" r:id="rId15"/>
    <p:sldId id="291" r:id="rId16"/>
    <p:sldId id="277" r:id="rId17"/>
    <p:sldId id="278" r:id="rId18"/>
    <p:sldId id="285" r:id="rId19"/>
    <p:sldId id="287" r:id="rId20"/>
    <p:sldId id="286" r:id="rId21"/>
    <p:sldId id="289" r:id="rId22"/>
    <p:sldId id="288" r:id="rId2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DE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ลักษณะสีอ่อน 3 - เน้น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ลักษณะสีอ่อน 3 - เน้น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ลักษณะสีปานกลาง 4 - เน้น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ลักษณะสีอ่อน 3 - เน้น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ลักษณะสีอ่อน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434" autoAdjust="0"/>
  </p:normalViewPr>
  <p:slideViewPr>
    <p:cSldViewPr>
      <p:cViewPr varScale="1">
        <p:scale>
          <a:sx n="58" d="100"/>
          <a:sy n="58" d="100"/>
        </p:scale>
        <p:origin x="-8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style val="15"/>
  <c:chart>
    <c:plotArea>
      <c:layout/>
      <c:barChart>
        <c:barDir val="col"/>
        <c:grouping val="clustered"/>
        <c:ser>
          <c:idx val="0"/>
          <c:order val="0"/>
          <c:tx>
            <c:strRef>
              <c:f>Baserate!$A$20</c:f>
              <c:strCache>
                <c:ptCount val="1"/>
                <c:pt idx="0">
                  <c:v>ตค.59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Baserate!$F$19</c:f>
              <c:strCache>
                <c:ptCount val="1"/>
                <c:pt idx="0">
                  <c:v>Baserate</c:v>
                </c:pt>
              </c:strCache>
            </c:strRef>
          </c:cat>
          <c:val>
            <c:numRef>
              <c:f>Baserate!$F$20</c:f>
              <c:numCache>
                <c:formatCode>_-* #,##0.00_-;\-* #,##0.00_-;_-* "-"??_-;_-@_-</c:formatCode>
                <c:ptCount val="1"/>
                <c:pt idx="0">
                  <c:v>6425.8651994987786</c:v>
                </c:pt>
              </c:numCache>
            </c:numRef>
          </c:val>
        </c:ser>
        <c:ser>
          <c:idx val="1"/>
          <c:order val="1"/>
          <c:tx>
            <c:strRef>
              <c:f>Baserate!$A$21</c:f>
              <c:strCache>
                <c:ptCount val="1"/>
                <c:pt idx="0">
                  <c:v>พย.59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Baserate!$F$19</c:f>
              <c:strCache>
                <c:ptCount val="1"/>
                <c:pt idx="0">
                  <c:v>Baserate</c:v>
                </c:pt>
              </c:strCache>
            </c:strRef>
          </c:cat>
          <c:val>
            <c:numRef>
              <c:f>Baserate!$F$21</c:f>
              <c:numCache>
                <c:formatCode>_-* #,##0.00_-;\-* #,##0.00_-;_-* "-"??_-;_-@_-</c:formatCode>
                <c:ptCount val="1"/>
                <c:pt idx="0">
                  <c:v>6422.6956817342307</c:v>
                </c:pt>
              </c:numCache>
            </c:numRef>
          </c:val>
        </c:ser>
        <c:ser>
          <c:idx val="2"/>
          <c:order val="2"/>
          <c:tx>
            <c:strRef>
              <c:f>Baserate!$A$22</c:f>
              <c:strCache>
                <c:ptCount val="1"/>
                <c:pt idx="0">
                  <c:v>ธค.59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Baserate!$F$19</c:f>
              <c:strCache>
                <c:ptCount val="1"/>
                <c:pt idx="0">
                  <c:v>Baserate</c:v>
                </c:pt>
              </c:strCache>
            </c:strRef>
          </c:cat>
          <c:val>
            <c:numRef>
              <c:f>Baserate!$F$22</c:f>
              <c:numCache>
                <c:formatCode>_-* #,##0.00_-;\-* #,##0.00_-;_-* "-"??_-;_-@_-</c:formatCode>
                <c:ptCount val="1"/>
                <c:pt idx="0">
                  <c:v>7826</c:v>
                </c:pt>
              </c:numCache>
            </c:numRef>
          </c:val>
        </c:ser>
        <c:ser>
          <c:idx val="3"/>
          <c:order val="3"/>
          <c:tx>
            <c:strRef>
              <c:f>Baserate!$A$23</c:f>
              <c:strCache>
                <c:ptCount val="1"/>
                <c:pt idx="0">
                  <c:v>มค.60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th-TH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Baserate!$F$19</c:f>
              <c:strCache>
                <c:ptCount val="1"/>
                <c:pt idx="0">
                  <c:v>Baserate</c:v>
                </c:pt>
              </c:strCache>
            </c:strRef>
          </c:cat>
          <c:val>
            <c:numRef>
              <c:f>Baserate!$F$23</c:f>
              <c:numCache>
                <c:formatCode>_-* #,##0.00_-;\-* #,##0.00_-;_-* "-"??_-;_-@_-</c:formatCode>
                <c:ptCount val="1"/>
                <c:pt idx="0">
                  <c:v>7641</c:v>
                </c:pt>
              </c:numCache>
            </c:numRef>
          </c:val>
        </c:ser>
        <c:dLbls>
          <c:showVal val="1"/>
        </c:dLbls>
        <c:gapWidth val="100"/>
        <c:overlap val="-24"/>
        <c:axId val="68930944"/>
        <c:axId val="68977792"/>
      </c:barChart>
      <c:catAx>
        <c:axId val="6893094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th-TH"/>
          </a:p>
        </c:txPr>
        <c:crossAx val="68977792"/>
        <c:crosses val="autoZero"/>
        <c:auto val="1"/>
        <c:lblAlgn val="ctr"/>
        <c:lblOffset val="100"/>
      </c:catAx>
      <c:valAx>
        <c:axId val="68977792"/>
        <c:scaling>
          <c:orientation val="minMax"/>
        </c:scaling>
        <c:axPos val="l"/>
        <c:majorGridlines/>
        <c:numFmt formatCode="_-* #,##0.00_-;\-* #,##0.00_-;_-* &quot;-&quot;??_-;_-@_-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th-TH"/>
          </a:p>
        </c:txPr>
        <c:crossAx val="68930944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th-TH"/>
        </a:p>
      </c:txPr>
    </c:legend>
    <c:plotVisOnly val="1"/>
    <c:dispBlanksAs val="gap"/>
  </c:chart>
  <c:txPr>
    <a:bodyPr/>
    <a:lstStyle/>
    <a:p>
      <a:pPr>
        <a:defRPr sz="1800"/>
      </a:pPr>
      <a:endParaRPr lang="th-TH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showVal val="1"/>
            <c:showPercent val="1"/>
            <c:separator>
</c:separator>
            <c:showLeaderLines val="1"/>
          </c:dLbls>
          <c:cat>
            <c:strRef>
              <c:f>Sheet5!$A$22:$A$23</c:f>
              <c:strCache>
                <c:ptCount val="2"/>
                <c:pt idx="0">
                  <c:v>รับบริการในเขต</c:v>
                </c:pt>
                <c:pt idx="1">
                  <c:v>ส่งต่อไปรับบริการนอกเขต</c:v>
                </c:pt>
              </c:strCache>
            </c:strRef>
          </c:cat>
          <c:val>
            <c:numRef>
              <c:f>Sheet5!$B$22:$B$23</c:f>
              <c:numCache>
                <c:formatCode>General</c:formatCode>
                <c:ptCount val="2"/>
                <c:pt idx="0">
                  <c:v>726</c:v>
                </c:pt>
                <c:pt idx="1">
                  <c:v>293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th-TH"/>
        </a:p>
      </c:txPr>
    </c:legend>
    <c:plotVisOnly val="1"/>
    <c:dispBlanksAs val="zero"/>
  </c:chart>
  <c:txPr>
    <a:bodyPr/>
    <a:lstStyle/>
    <a:p>
      <a:pPr>
        <a:defRPr sz="1800"/>
      </a:pPr>
      <a:endParaRPr lang="th-TH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42D48-D0F5-4A5B-A2EE-64F5D9281E60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0F1A8-2ECF-4AB9-9A70-E62ADF816F42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482745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050738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573525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373503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233478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20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425063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21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425063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767489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374348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87886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814757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63986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60542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60542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4343A-3D64-4A1F-B300-2AD06913673B}" type="slidenum">
              <a:rPr lang="th-TH" smtClean="0"/>
              <a:pPr>
                <a:defRPr/>
              </a:pPr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60542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F7E06-39BF-4CB9-A3D6-9D811C01681E}" type="datetimeFigureOut">
              <a:rPr lang="th-TH" smtClean="0"/>
              <a:pPr/>
              <a:t>19/04/60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C4656-C8AB-4E9A-B0F8-1AB3067F300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26;&#3636;&#3591;&#3627;&#3660;&#3610;&#3640;&#3619;&#3637;.pptx" TargetMode="External"/><Relationship Id="rId3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09;&#3609;&#3607;&#3610;&#3640;&#3619;&#3637;.pptx" TargetMode="External"/><Relationship Id="rId7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21;&#3614;&#3610;&#3640;&#3619;&#3637;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29;&#3656;&#3634;&#3591;&#3607;&#3629;&#3591;.pptx" TargetMode="External"/><Relationship Id="rId5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14;&#3619;&#3632;&#3609;&#3588;&#3619;&#3624;&#3619;&#3637;&#3629;&#3618;&#3640;&#3608;&#3618;&#3634;.pptx" TargetMode="External"/><Relationship Id="rId10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09;&#3588;&#3619;&#3609;&#3634;&#3618;&#3585;.pptx" TargetMode="External"/><Relationship Id="rId4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11;&#3607;&#3640;&#3617;&#3608;&#3634;&#3609;&#3637;.pptx" TargetMode="External"/><Relationship Id="rId9" Type="http://schemas.openxmlformats.org/officeDocument/2006/relationships/hyperlink" Target="file%20refer%20out/&#3586;&#3657;&#3629;&#3617;&#3641;&#3621;&#3585;&#3634;&#3619;&#3626;&#3656;&#3591;&#3605;&#3656;&#3629;&#3612;&#3641;&#3657;&#3611;&#3656;&#3623;&#3618;&#3651;&#3609;&#3652;&#3611;&#3609;&#3629;&#3585;&#3648;&#3586;&#3605;%20&#3626;&#3619;&#3632;&#3610;&#3640;&#3619;&#3637;.pptx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3116"/>
            <a:ext cx="9144000" cy="1214446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วาระที่ </a:t>
            </a:r>
            <a:r>
              <a:rPr lang="en-US" sz="4800" b="1" dirty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4800" b="1" dirty="0" smtClean="0">
                <a:latin typeface="TH SarabunPSK" pitchFamily="34" charset="-34"/>
                <a:cs typeface="TH SarabunPSK" pitchFamily="34" charset="-34"/>
              </a:rPr>
              <a:t>.1</a:t>
            </a:r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 เรื่องเพื่อทราบ</a:t>
            </a:r>
            <a:endParaRPr lang="th-TH" sz="4800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053" name="Picture 1" descr="D:\sunant.p\sunant.p_55\My Pictures\โลโก้ สปสช\NHSO_log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785813"/>
            <a:ext cx="25463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85852" y="1500174"/>
            <a:ext cx="6643734" cy="57150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ข้อมูลการส่งต่อผู้ป่วยในไปนอกเขตปีงบประมาณ ๒๕๖๐</a:t>
            </a:r>
            <a:endParaRPr lang="th-TH" sz="3200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63013478"/>
              </p:ext>
            </p:extLst>
          </p:nvPr>
        </p:nvGraphicFramePr>
        <p:xfrm>
          <a:off x="1285852" y="2357430"/>
          <a:ext cx="6572296" cy="304043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740524"/>
                <a:gridCol w="1713329"/>
                <a:gridCol w="3118443"/>
              </a:tblGrid>
              <a:tr h="674218"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เดือน</a:t>
                      </a:r>
                      <a:endParaRPr lang="th-TH" sz="3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จำนวน(ราย)</a:t>
                      </a:r>
                      <a:endParaRPr lang="th-TH" sz="3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 ของ </a:t>
                      </a:r>
                      <a:r>
                        <a:rPr lang="en-US" sz="3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ADJRW</a:t>
                      </a:r>
                      <a:endParaRPr lang="en-US" sz="3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59155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324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100.3929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59155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126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477.9849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59155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104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653.2596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59155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926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059.0588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1739295"/>
              </p:ext>
            </p:extLst>
          </p:nvPr>
        </p:nvGraphicFramePr>
        <p:xfrm>
          <a:off x="357158" y="1844824"/>
          <a:ext cx="8429684" cy="4795603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656086"/>
                <a:gridCol w="1516701"/>
                <a:gridCol w="1516701"/>
                <a:gridCol w="1347466"/>
                <a:gridCol w="1392730"/>
              </a:tblGrid>
              <a:tr h="40265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</a:t>
                      </a:r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(ราย</a:t>
                      </a:r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400" b="0" i="0" u="none" strike="noStrike" dirty="0">
                        <a:solidFill>
                          <a:srgbClr val="00206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979" marR="7979" marT="7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400" b="0" i="0" u="none" strike="noStrike" dirty="0">
                        <a:solidFill>
                          <a:srgbClr val="00206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979" marR="7979" marT="7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400" b="0" i="0" u="none" strike="noStrike" dirty="0">
                        <a:solidFill>
                          <a:srgbClr val="00206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979" marR="7979" marT="7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400" b="0" i="0" u="none" strike="noStrike" dirty="0">
                        <a:solidFill>
                          <a:srgbClr val="00206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979" marR="7979" marT="7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3" action="ppaction://hlinkpres?slideindex=1&amp;slidetitle="/>
                        </a:rPr>
                        <a:t>1200 นนทบุรี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305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273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295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245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4" action="ppaction://hlinkpres?slideindex=1&amp;slidetitle="/>
                        </a:rPr>
                        <a:t>1300 ปทุมธานี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326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287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260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197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5" action="ppaction://hlinkpres?slideindex=1&amp;slidetitle="/>
                        </a:rPr>
                        <a:t>1400 พระนครศรีอยุธยา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255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213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223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6" action="ppaction://hlinkpres?slideindex=1&amp;slidetitle="/>
                        </a:rPr>
                        <a:t>1500 อ่างทอง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103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70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54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56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7" action="ppaction://hlinkpres?slideindex=1&amp;slidetitle="/>
                        </a:rPr>
                        <a:t>1600 ลพบุรี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117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114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104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115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8" action="ppaction://hlinkpres?slideindex=1&amp;slidetitle="/>
                        </a:rPr>
                        <a:t>1700 สิงห์บุรี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51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46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9" action="ppaction://hlinkpres?slideindex=1&amp;slidetitle="/>
                        </a:rPr>
                        <a:t>1900 สระบุรี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70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71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70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55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  <a:hlinkClick r:id="rId10" action="ppaction://hlinkpres?slideindex=1&amp;slidetitle="/>
                        </a:rPr>
                        <a:t>2600 นครนายก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69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47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43</a:t>
                      </a:r>
                      <a:endParaRPr lang="th-TH" sz="28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7979" marR="7979" marT="797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324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126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8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104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8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926</a:t>
                      </a:r>
                      <a:endParaRPr lang="th-TH" sz="2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42910" y="1214446"/>
            <a:ext cx="7858180" cy="57150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8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ข้อมูลการส่งต่อผู้ป่วยในไปนอกเขตแยกรายจังหวัดต้นบัตรปีงบประมาณ ๒๕๖๐</a:t>
            </a:r>
            <a:endParaRPr lang="th-TH" sz="2800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กลุ่มโรคที่มีการส่งต่อผู้ป่วยในไปนอกเขตปีงบประมาณ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 อันดับแรก</a:t>
            </a:r>
            <a:endParaRPr lang="th-TH" sz="3200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5358324"/>
              </p:ext>
            </p:extLst>
          </p:nvPr>
        </p:nvGraphicFramePr>
        <p:xfrm>
          <a:off x="285720" y="2143113"/>
          <a:ext cx="8501122" cy="428628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010802"/>
                <a:gridCol w="1490320"/>
              </a:tblGrid>
              <a:tr h="389662"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กลุ่มโรค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จำนวน(ราย)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06690 Digest malignancy w chemotherapy, no CC 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173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13620 Ovarian/adnexal malig w chemotherapy,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125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02010 Retinal procedures, no CC 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02060  Major lens procedures, no CC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13570 Non ovarian/adnexal malig w chemotherapy,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17620 Lymphoma &amp; non-acute leukemia w chemotherapy,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05230 Percut cardiovas proc w stent insertion,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05220 Cardiac cath/angiography,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02080 Other eye procedures, no CC 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16530  </a:t>
                      </a:r>
                      <a:r>
                        <a:rPr lang="en-US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ed</a:t>
                      </a:r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blood cell disorders w blood transfusion, no CC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7150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โรคหลักที่มีการส่งต่อผู้ป่วยในไปนอกเขตปีงบประมาณ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“10</a:t>
            </a:r>
            <a:r>
              <a:rPr lang="th-TH" sz="3200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 อันดับแรก”</a:t>
            </a:r>
            <a:endParaRPr lang="th-TH" sz="3200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7952802"/>
              </p:ext>
            </p:extLst>
          </p:nvPr>
        </p:nvGraphicFramePr>
        <p:xfrm>
          <a:off x="357159" y="2000232"/>
          <a:ext cx="8501121" cy="442916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803256"/>
                <a:gridCol w="5656258"/>
                <a:gridCol w="2041607"/>
              </a:tblGrid>
              <a:tr h="4026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PDX</a:t>
                      </a:r>
                      <a:endParaRPr lang="en-US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8007" marR="8007" marT="80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PDX_NAME</a:t>
                      </a:r>
                      <a:endParaRPr lang="en-US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8007" marR="8007" marT="80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จำนวน(ราย)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8007" marR="8007" marT="8007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C56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Malignant neoplasm of ovary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I251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Atherosclerotic heart disease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197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C20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Malignant neoplasm of rectum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C220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Liver cell carcinoma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C541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Malignant neoplasm of endometrium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H251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Senile nuclear cataract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C910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Acute lymphoblastic leukaemia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C187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Malignant neoplasm of colon, sigmoid colon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C349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Malignant neoplasm of bronchus or lung, unspecified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5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C221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Intrahepatic bile duct carcinoma</a:t>
                      </a:r>
                      <a:endParaRPr lang="en-US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48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3040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การรับบริการโรคหัวใจและหลอดเลือด กรณี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PCI.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ของคนในเขต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สระบุรี ปีงบประมาณ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sz="2600" dirty="0">
              <a:solidFill>
                <a:schemeClr val="tx2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1242931"/>
              </p:ext>
            </p:extLst>
          </p:nvPr>
        </p:nvGraphicFramePr>
        <p:xfrm>
          <a:off x="395536" y="2057400"/>
          <a:ext cx="8424936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5446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3040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การให้บริการโรคหัวใจและหลอดเลือด กรณี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PCI.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ของหน่วยบริการเขต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สระบุรี ปีงบประมาณ 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sz="2600" dirty="0">
              <a:solidFill>
                <a:schemeClr val="tx2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2974716"/>
              </p:ext>
            </p:extLst>
          </p:nvPr>
        </p:nvGraphicFramePr>
        <p:xfrm>
          <a:off x="107503" y="1916826"/>
          <a:ext cx="8928990" cy="4825365"/>
        </p:xfrm>
        <a:graphic>
          <a:graphicData uri="http://schemas.openxmlformats.org/drawingml/2006/table">
            <a:tbl>
              <a:tblPr/>
              <a:tblGrid>
                <a:gridCol w="3766620"/>
                <a:gridCol w="1032474"/>
                <a:gridCol w="1032474"/>
                <a:gridCol w="1032474"/>
                <a:gridCol w="1032474"/>
                <a:gridCol w="1032474"/>
              </a:tblGrid>
              <a:tr h="28379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จังหวัด/หน่วยบริการ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1200  นนทบุรี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10686  รพ.พระนั่งเกล้า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12256  สถาบันโรคทรวงอก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1300  ปทุมธานี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11789  รพ.แพทย์รังสิต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4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13778  รพ.ธรรมศาสตร์ฯ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14354  รพ.ภัทร-ธนบุรี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1400  พระนครศรีอยุธยา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11806  รพ.ราชธานี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1600  ลพบุรี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11484  รพ.อานันทมหิดล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1900  สระบุรี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10661  รพ.สระบุรี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2600  นครนายก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14904  ศูนย์การแพทย์สมเด็จพระเทพฯ</a:t>
                      </a:r>
                    </a:p>
                  </a:txBody>
                  <a:tcPr marL="114300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379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5-Point Star 6"/>
          <p:cNvSpPr/>
          <p:nvPr/>
        </p:nvSpPr>
        <p:spPr>
          <a:xfrm>
            <a:off x="3015587" y="2636912"/>
            <a:ext cx="554360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th-TH" dirty="0"/>
          </a:p>
        </p:txBody>
      </p:sp>
      <p:sp>
        <p:nvSpPr>
          <p:cNvPr id="8" name="5-Point Star 7"/>
          <p:cNvSpPr/>
          <p:nvPr/>
        </p:nvSpPr>
        <p:spPr>
          <a:xfrm>
            <a:off x="2195736" y="5445224"/>
            <a:ext cx="465441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2</a:t>
            </a:r>
            <a:endParaRPr lang="th-TH" sz="2000" dirty="0"/>
          </a:p>
        </p:txBody>
      </p:sp>
      <p:sp>
        <p:nvSpPr>
          <p:cNvPr id="9" name="5-Point Star 8"/>
          <p:cNvSpPr/>
          <p:nvPr/>
        </p:nvSpPr>
        <p:spPr>
          <a:xfrm>
            <a:off x="3779912" y="6093296"/>
            <a:ext cx="476293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3</a:t>
            </a:r>
            <a:endParaRPr lang="th-TH" sz="2000" dirty="0"/>
          </a:p>
        </p:txBody>
      </p:sp>
    </p:spTree>
    <p:extLst>
      <p:ext uri="{BB962C8B-B14F-4D97-AF65-F5344CB8AC3E}">
        <p14:creationId xmlns:p14="http://schemas.microsoft.com/office/powerpoint/2010/main" xmlns="" val="29410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63040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โรคหัวใจและหลอดเลือด กรณี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PCI.</a:t>
            </a:r>
            <a:r>
              <a:rPr lang="th-TH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ที่มีการส่งต่อผู้ป่วยในไปนอกเขต ปีงบประมาณ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2560</a:t>
            </a:r>
            <a:endParaRPr lang="th-TH" sz="2800" dirty="0">
              <a:solidFill>
                <a:schemeClr val="tx2">
                  <a:lumMod val="7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0806552"/>
              </p:ext>
            </p:extLst>
          </p:nvPr>
        </p:nvGraphicFramePr>
        <p:xfrm>
          <a:off x="53751" y="1844829"/>
          <a:ext cx="9036498" cy="501316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88640"/>
                <a:gridCol w="4305673"/>
                <a:gridCol w="864096"/>
                <a:gridCol w="864096"/>
                <a:gridCol w="720080"/>
                <a:gridCol w="720080"/>
                <a:gridCol w="773833"/>
              </a:tblGrid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ลำดับที่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หน่วยบริการรักษา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400" b="1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4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11632  รพ.ปิยะเวท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11676  รพ.ยันฮี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11687  รพ.เกษมราษฎร์-ประชาชื่น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11472  รพ.ราชวิถี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11771  รพ.จุฬารัตน์ 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12438  สถาบันสุขภาพเด็กแห่งชาติมหาราชินี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13756  โรงพยาบาลจุฬาลงกรณ์ สภากาชาดไทย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13814  โรงพยาบาลศิริราช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13781  รพ.รามาธิบดี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11481  รพ.พระมงกุฎเกล้า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11482  รพ.ภูมิพลอดุลยเดช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51377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11535  คณะแพทยศาสตร์วชิรพยาบาล มหาวิทยาลัยนวมินทราธิราช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11661  รพ.วิชัยเวชอินเตอร์เนชั่นแนลหนองแขม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12139  โรงพยาบาลมหาชัย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14173  รพ.ตำรวจ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14577  รพ.วิภาราม</a:t>
                      </a:r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4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4670">
                <a:tc>
                  <a:txBody>
                    <a:bodyPr/>
                    <a:lstStyle/>
                    <a:p>
                      <a:pPr algn="l" fontAlgn="b"/>
                      <a:endParaRPr lang="th-TH" sz="14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4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895617"/>
              </p:ext>
            </p:extLst>
          </p:nvPr>
        </p:nvGraphicFramePr>
        <p:xfrm>
          <a:off x="-2" y="1214440"/>
          <a:ext cx="9144001" cy="533937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843131"/>
                <a:gridCol w="1060174"/>
                <a:gridCol w="1060174"/>
                <a:gridCol w="1060174"/>
                <a:gridCol w="1060174"/>
                <a:gridCol w="1060174"/>
              </a:tblGrid>
              <a:tr h="26626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</a:t>
                      </a:r>
                      <a:r>
                        <a:rPr lang="th-TH" sz="160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บริการที่</a:t>
                      </a:r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ส่งต่อ </a:t>
                      </a:r>
                      <a:r>
                        <a:rPr lang="en-US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PCI. </a:t>
                      </a:r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ไป</a:t>
                      </a:r>
                      <a:r>
                        <a:rPr lang="th-TH" sz="1800" u="none" strike="noStrike" dirty="0"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รพ.ปิยะเวท</a:t>
                      </a:r>
                      <a:endParaRPr lang="th-TH" sz="1600" b="1" i="0" u="none" strike="noStrike" dirty="0"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10791 ชัยบาดาล,รพช.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10789 พัฒนานิคม,รพช.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10774 ผักไห่,รพช.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10785 โพธิ์ทอง,รพช.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10792 ท่าวุ้ง,รพช.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10795 โคกเจริญ,รพช.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10770 บางไทร,รพช.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10793 ท่าหลวง,รพช.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10776 ลาดบัวหลวง,รพช.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10786 แสวงหา,รพช.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10797 หนองม่วง,รพช.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10690 รพ.พระนารายณ์มหาราช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10761 คลองหลวง,รพช.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10687 ปทุมธานี,รพท.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10758 บางบัวทอง,รพช.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10764 หนองเสือ,รพช.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6281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10769 สมเด็จพระสังฆราช(นครหลวง),รพช.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10796 ลำสนธิ,รพช.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66262"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1143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6866262"/>
              </p:ext>
            </p:extLst>
          </p:nvPr>
        </p:nvGraphicFramePr>
        <p:xfrm>
          <a:off x="31932" y="1214448"/>
          <a:ext cx="9036495" cy="564355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54960"/>
                <a:gridCol w="1076307"/>
                <a:gridCol w="1076307"/>
                <a:gridCol w="1076307"/>
                <a:gridCol w="1076307"/>
                <a:gridCol w="1076307"/>
              </a:tblGrid>
              <a:tr h="35272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 ที่ส่งต่อ </a:t>
                      </a:r>
                      <a:r>
                        <a:rPr lang="en-US" sz="18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PCI. </a:t>
                      </a:r>
                      <a:r>
                        <a:rPr lang="th-TH" sz="18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ไป</a:t>
                      </a:r>
                      <a:r>
                        <a:rPr lang="th-TH" sz="1800" u="none" strike="noStrike" dirty="0"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รพ.ยันฮี</a:t>
                      </a:r>
                      <a:endParaRPr lang="th-TH" sz="1800" b="1" i="0" u="none" strike="noStrike" dirty="0"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800" b="0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10686 พระนั่งเกล้า,รพท.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10692 สิงห์บุรี,รพท.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10759 ไทรน้อย,รพช.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10756 บางกรวย,รพช.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10758 บางบัวทอง,รพช.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10757 บางใหญ่,รพช.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10693 อินทร์บุรี,รพท.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10782 ไชโย,รพช.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10760 ปากเกร็ด,รพช.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10774 ผักไห่,รพช.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10787 วิเศษชัยชาญ,รพช.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10792 ท่าวุ้ง,รพช.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12257 บำราศนราดูร,รพ.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13815 ชลประทาน,รพ.</a:t>
                      </a:r>
                      <a:endParaRPr lang="th-TH" sz="18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800" b="0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52722">
                <a:tc>
                  <a:txBody>
                    <a:bodyPr/>
                    <a:lstStyle/>
                    <a:p>
                      <a:pPr algn="r" fontAlgn="b"/>
                      <a:r>
                        <a:rPr lang="th-TH" sz="18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3645554"/>
              </p:ext>
            </p:extLst>
          </p:nvPr>
        </p:nvGraphicFramePr>
        <p:xfrm>
          <a:off x="0" y="1484782"/>
          <a:ext cx="9128898" cy="301474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516403"/>
                <a:gridCol w="922499"/>
                <a:gridCol w="922499"/>
                <a:gridCol w="922499"/>
                <a:gridCol w="922499"/>
                <a:gridCol w="922499"/>
              </a:tblGrid>
              <a:tr h="58038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 ที่ส่งต่อ </a:t>
                      </a:r>
                      <a:r>
                        <a:rPr lang="en-US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PCI. </a:t>
                      </a:r>
                      <a:r>
                        <a:rPr lang="th-TH" sz="1600" b="1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ไป</a:t>
                      </a:r>
                    </a:p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</a:t>
                      </a:r>
                      <a:r>
                        <a:rPr lang="th-TH" sz="1600" b="1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เกษมราษฎร์-ประชาชื่น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600" b="1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86873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10765 ลาดหลุมแก้ว,รพช.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486873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10756 บางกรวย,รพช.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86873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10792 ท่าวุ้ง,รพช.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</a:tr>
              <a:tr h="486873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10758 บางบัวทอง,รพช.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486873"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46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b="1" dirty="0">
                <a:latin typeface="TH SarabunPSK" pitchFamily="34" charset="-34"/>
                <a:cs typeface="TH SarabunPSK" pitchFamily="34" charset="-34"/>
              </a:rPr>
              <a:t>ระเบียบวาระ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ที่ </a:t>
            </a:r>
            <a:r>
              <a:rPr lang="en-US" b="1" dirty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.1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lang="th-TH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เดือน มกราคม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14422"/>
            <a:ext cx="80010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th-TH" b="1" u="sng" dirty="0" smtClean="0">
                <a:latin typeface="TH SarabunPSK" pitchFamily="34" charset="-34"/>
                <a:cs typeface="TH SarabunPSK" pitchFamily="34" charset="-34"/>
              </a:rPr>
              <a:t>ที่มา</a:t>
            </a:r>
            <a:endParaRPr lang="th-TH" b="1" u="sng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4" name="รูปภาพ 3" descr="ประกาศการบริหารกองทุนปี 60_ฉ ลงนาม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3050"/>
            <a:ext cx="9144000" cy="1741138"/>
          </a:xfrm>
          <a:prstGeom prst="rect">
            <a:avLst/>
          </a:prstGeom>
        </p:spPr>
      </p:pic>
      <p:pic>
        <p:nvPicPr>
          <p:cNvPr id="5" name="รูปภาพ 4" descr="ส่วนที่ 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429000"/>
            <a:ext cx="3600450" cy="928694"/>
          </a:xfrm>
          <a:prstGeom prst="rect">
            <a:avLst/>
          </a:prstGeom>
        </p:spPr>
      </p:pic>
      <p:pic>
        <p:nvPicPr>
          <p:cNvPr id="6" name="รูปภาพ 5" descr="GBรายเดือน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86256"/>
            <a:ext cx="9144000" cy="843272"/>
          </a:xfrm>
          <a:prstGeom prst="rect">
            <a:avLst/>
          </a:prstGeom>
        </p:spPr>
      </p:pic>
      <p:pic>
        <p:nvPicPr>
          <p:cNvPr id="8" name="รูปภาพ 7" descr="ไปรับบริการนอกเขต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43512"/>
            <a:ext cx="9144000" cy="1131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2299522"/>
              </p:ext>
            </p:extLst>
          </p:nvPr>
        </p:nvGraphicFramePr>
        <p:xfrm>
          <a:off x="107506" y="1214438"/>
          <a:ext cx="8928992" cy="552692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11477"/>
                <a:gridCol w="1063503"/>
                <a:gridCol w="1063503"/>
                <a:gridCol w="1063503"/>
                <a:gridCol w="1063503"/>
                <a:gridCol w="1063503"/>
              </a:tblGrid>
              <a:tr h="290891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 ที่ส่งต่อ </a:t>
                      </a:r>
                      <a:r>
                        <a:rPr lang="en-US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PCI. </a:t>
                      </a:r>
                      <a:r>
                        <a:rPr lang="th-TH" sz="160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ไป</a:t>
                      </a:r>
                      <a:r>
                        <a:rPr lang="th-TH" sz="1600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รพ.ราชวิถี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10660 พระนครศรีอยุธยา,รพศ.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10772 บางปะอิน,รพช.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10864 บ้านนา,รพช.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10686 พระนั่งเกล้า,รพท.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10759 ไทรน้อย,รพช.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10761 คลองหลวง,รพช.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10774 ผักไห่,รพช.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13815 ชลประทาน,รพ.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10661 สระบุรี,รพศ.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10698 นครนายก,รพท.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10758 บางบัวทอง,รพช.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10762 ธัญบุรี,รพช.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10765 ลาดหลุมแก้ว,รพช.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10766 ลำลูกกา,รพช.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10777 วังน้อย,รพช.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10788 สามโก้,รพช.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10863 ปากพลี,รพช.</a:t>
                      </a:r>
                      <a:endParaRPr lang="th-TH" sz="1600" b="0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290891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4598808"/>
              </p:ext>
            </p:extLst>
          </p:nvPr>
        </p:nvGraphicFramePr>
        <p:xfrm>
          <a:off x="179513" y="1988839"/>
          <a:ext cx="8856983" cy="219819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381878"/>
                <a:gridCol w="895021"/>
                <a:gridCol w="895021"/>
                <a:gridCol w="895021"/>
                <a:gridCol w="895021"/>
                <a:gridCol w="895021"/>
              </a:tblGrid>
              <a:tr h="549548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หน่วยบริการ ที่ส่งต่อ </a:t>
                      </a:r>
                      <a:r>
                        <a:rPr lang="en-US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PCI. </a:t>
                      </a:r>
                      <a:r>
                        <a:rPr lang="th-TH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ไป</a:t>
                      </a:r>
                      <a:r>
                        <a:rPr lang="th-TH" sz="1600" b="1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รพ.จุฬารัตน์ 3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ตค.59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พย.59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ธค.59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มค.60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9548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10689 อ่างทอง,รพท.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9548"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10692 สิงห์บุรี,รพท.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4300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600" b="1" i="0" u="none" strike="noStrike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9548"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lang="en-US" sz="16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197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nhs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" y="928688"/>
            <a:ext cx="74152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1442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th-TH" b="1" u="sng" dirty="0" smtClean="0">
                <a:latin typeface="TH SarabunPSK" pitchFamily="34" charset="-34"/>
                <a:cs typeface="TH SarabunPSK" pitchFamily="34" charset="-34"/>
              </a:rPr>
              <a:t>ข้อมูล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46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b="1" dirty="0">
                <a:latin typeface="TH SarabunPSK" pitchFamily="34" charset="-34"/>
                <a:cs typeface="TH SarabunPSK" pitchFamily="34" charset="-34"/>
              </a:rPr>
              <a:t>ระเบียบวาระ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ที่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5.1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lang="th-TH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เดือน มกราคม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2560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9" name="แผนภูมิ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22789710"/>
              </p:ext>
            </p:extLst>
          </p:nvPr>
        </p:nvGraphicFramePr>
        <p:xfrm>
          <a:off x="323528" y="1916832"/>
          <a:ext cx="856895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1442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th-TH" b="1" u="sng" dirty="0" smtClean="0">
                <a:latin typeface="TH SarabunPSK" pitchFamily="34" charset="-34"/>
                <a:cs typeface="TH SarabunPSK" pitchFamily="34" charset="-34"/>
              </a:rPr>
              <a:t>ข้อมูล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มกราคม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</a:t>
            </a: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1816571"/>
              </p:ext>
            </p:extLst>
          </p:nvPr>
        </p:nvGraphicFramePr>
        <p:xfrm>
          <a:off x="357158" y="1916832"/>
          <a:ext cx="8429683" cy="399577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83175"/>
                <a:gridCol w="1782759"/>
                <a:gridCol w="1325543"/>
                <a:gridCol w="1398543"/>
                <a:gridCol w="1398543"/>
                <a:gridCol w="1141120"/>
              </a:tblGrid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3=1-2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5=3/4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</a:tr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เดือน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วงเงิน </a:t>
                      </a:r>
                      <a:r>
                        <a:rPr lang="en-US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Global</a:t>
                      </a:r>
                      <a:endParaRPr lang="en-US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Fix rate</a:t>
                      </a:r>
                      <a:endParaRPr lang="en-US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Global </a:t>
                      </a:r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คงเหลือ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Sum </a:t>
                      </a:r>
                      <a:r>
                        <a:rPr lang="en-US" sz="22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adjRW</a:t>
                      </a:r>
                      <a:r>
                        <a:rPr lang="en-US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endParaRPr lang="th-TH" sz="2200" b="1" u="none" strike="noStrike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 fontAlgn="b"/>
                      <a:r>
                        <a:rPr lang="th-TH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ใน</a:t>
                      </a:r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เขต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Baserate</a:t>
                      </a:r>
                      <a:endParaRPr lang="en-US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</a:tr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  369,136,240.39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90,456,064.36 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278,680,176.03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43,368.5064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6,425.87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</a:tr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336,352,736.18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74,223,630.48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262,129,105.70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40,812.9419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6,422.70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</a:tr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336,352,736.18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67,842,168.43 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268,510,567.75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34,310.0649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7,826.00 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</a:tr>
              <a:tr h="60007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en-US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336,352,736.18</a:t>
                      </a:r>
                      <a:endParaRPr lang="th-TH" sz="2200" b="1" i="0" u="none" strike="noStrike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343" marR="8343" marT="83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65</a:t>
                      </a:r>
                      <a:r>
                        <a:rPr lang="en-US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030</a:t>
                      </a:r>
                      <a:r>
                        <a:rPr lang="en-US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,</a:t>
                      </a:r>
                      <a:r>
                        <a:rPr lang="th-TH" sz="2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839.58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271,321,896.60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35,508.6895 </a:t>
                      </a:r>
                      <a:endParaRPr lang="th-TH" sz="22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2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                       7,641.00 </a:t>
                      </a:r>
                      <a:endParaRPr lang="th-TH" sz="22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42844" y="1214423"/>
            <a:ext cx="75009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th-TH" b="1" u="sng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ข้อมูล</a:t>
            </a:r>
            <a:endParaRPr lang="th-TH" b="1" u="sng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1571612"/>
            <a:ext cx="471490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ผลงานการให้บริการแยกตามสังกัดหน่วยบริการ</a:t>
            </a:r>
            <a:endParaRPr lang="th-TH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4153793"/>
              </p:ext>
            </p:extLst>
          </p:nvPr>
        </p:nvGraphicFramePr>
        <p:xfrm>
          <a:off x="285722" y="2633662"/>
          <a:ext cx="8643994" cy="2818096"/>
        </p:xfrm>
        <a:graphic>
          <a:graphicData uri="http://schemas.openxmlformats.org/drawingml/2006/table">
            <a:tbl>
              <a:tblPr/>
              <a:tblGrid>
                <a:gridCol w="1984242"/>
                <a:gridCol w="1664938"/>
                <a:gridCol w="1664938"/>
                <a:gridCol w="1664938"/>
                <a:gridCol w="1664938"/>
              </a:tblGrid>
              <a:tr h="65246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ตารางแสดงผลรวม </a:t>
                      </a:r>
                      <a:r>
                        <a:rPr lang="en-US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ADJRW. 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ที่ให้บริการของหน่วยบริการในเขตแยกตาม</a:t>
                      </a:r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สังกัด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สังกัด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รัฐในสธ.(สังกัด สป.)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42,149.8521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38,325.5072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32,037.0353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33,608.0773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รัฐนอก สธ.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6,939.6088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7,271.3456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9,723.1775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5,662.6804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รัฐในสธ.(นอก สป.)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5,974.3468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4,758.8018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5,188.1151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4,883.9944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เอกชน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1,405.5097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446.1959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676.6847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711.6441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939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56,469.3174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50,801.8505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47,625.0126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44,866.3962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1428736"/>
            <a:ext cx="550072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ข้อมูลการให้บริการของหน่วยบริการ(สังกัด </a:t>
            </a:r>
            <a:r>
              <a:rPr lang="th-TH" b="1" dirty="0" err="1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สป.สธ.</a:t>
            </a:r>
            <a:r>
              <a:rPr lang="th-TH" b="1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th-TH" b="1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5661625"/>
              </p:ext>
            </p:extLst>
          </p:nvPr>
        </p:nvGraphicFramePr>
        <p:xfrm>
          <a:off x="428597" y="2309812"/>
          <a:ext cx="8215369" cy="4128135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937299"/>
                <a:gridCol w="1470738"/>
                <a:gridCol w="1602444"/>
                <a:gridCol w="1602444"/>
                <a:gridCol w="1602444"/>
              </a:tblGrid>
              <a:tr h="16192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ตารางแสดงผลรวม </a:t>
                      </a:r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ADJRW. 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ที่ให้บริการของหน่วยบริการในเขตสังกัด </a:t>
                      </a:r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สป.สธ.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แยกตาม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สังกัด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6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6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6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มค.60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จ.นนทบุรี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4,846.9513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5,212.2354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4,779.3564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4,490.6345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จ.ปทุมธานี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4,962.8226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4,111.3557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3,886.5921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3,775.0979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จ.พระนครศรีอยุธยา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6,283.9132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6,978.6234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5,283.6485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6,077.4643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จ.อ่างทอง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4,262.7259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2,863.7678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2,580.9423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2,852.2951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จ.ลพบุรี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6,496.6436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6,954.6500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4,971.9283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5,766.5330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จ.สิงห์บุรี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2,199.1633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2,938.8298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2,404.6905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1,763.0265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จ.สระบุรี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10,739.9949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7,149.6809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6,225.4113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6,798.1469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จ.นครนายก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2,357.6373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2,116.3642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1,904.4659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2,084.8791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42,149.8521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38,325.5072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32,037.0353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33,608.0773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1428736"/>
            <a:ext cx="550072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ข้อมูลการให้บริการของหน่วยบริการ(สังกัด </a:t>
            </a:r>
            <a:r>
              <a:rPr lang="th-TH" dirty="0" err="1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สป.สธ.</a:t>
            </a:r>
            <a:r>
              <a:rPr lang="th-TH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th-TH" dirty="0">
              <a:solidFill>
                <a:schemeClr val="bg2">
                  <a:lumMod val="1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140865"/>
              </p:ext>
            </p:extLst>
          </p:nvPr>
        </p:nvGraphicFramePr>
        <p:xfrm>
          <a:off x="285719" y="2143119"/>
          <a:ext cx="8501122" cy="41433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47697"/>
                <a:gridCol w="1535244"/>
                <a:gridCol w="1672727"/>
                <a:gridCol w="1672727"/>
                <a:gridCol w="1672727"/>
              </a:tblGrid>
              <a:tr h="46779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ตารางแสดงผลรวมเงินที่ได้รับชดเชยของหน่วยบริการในเขตสังกัด </a:t>
                      </a:r>
                      <a:r>
                        <a:rPr lang="th-TH" sz="20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สป.สธ.</a:t>
                      </a:r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แยกตาม</a:t>
                      </a:r>
                      <a:r>
                        <a:rPr lang="th-TH" sz="20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h-TH" sz="1000" b="0" i="0" u="none" strike="noStrike" dirty="0">
                        <a:solidFill>
                          <a:srgbClr val="00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 (บาท)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 (บาท)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 (บาท)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 (บาท)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จ.นนทบุรี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4,509,685.39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27,819,615.20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30,344,329.55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28,943,864.21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จ.ปทุมธานี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2,890,291.15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22,125,215.92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26,574,179.51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26,002,071.37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จ.พระนครศรีอยุธยา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6,284,699.58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37,114,132.19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40,124,688.01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45,743,917.52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จ.อ่างทอง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4,107,823.69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16,310,149.28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18,815,100.39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20,641,501.28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จ.ลพบุรี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10,859,469.22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38,913,756.56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36,464,677.62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42,077,740.80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จ.สิงห์บุรี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1,329,015.33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8,798,996.04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16,663,898.97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13,184,821.07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จ.สระบุรี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14,570,089.96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38,508,006.21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42,962,203.83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45,667,543.29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จ.นครนายก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5,392,758.87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11,580,973.15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13,091,240.06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14,309,523.84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67560">
                <a:tc>
                  <a:txBody>
                    <a:bodyPr/>
                    <a:lstStyle/>
                    <a:p>
                      <a:pPr algn="l" fontAlgn="b"/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49,943,833.19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201,170,844.55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225,040,317.94</a:t>
                      </a:r>
                      <a:endParaRPr lang="th-TH" sz="20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236,570,983.38</a:t>
                      </a:r>
                      <a:endParaRPr lang="th-TH" sz="2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9547430"/>
              </p:ext>
            </p:extLst>
          </p:nvPr>
        </p:nvGraphicFramePr>
        <p:xfrm>
          <a:off x="714348" y="1428736"/>
          <a:ext cx="7143800" cy="552487"/>
        </p:xfrm>
        <a:graphic>
          <a:graphicData uri="http://schemas.openxmlformats.org/drawingml/2006/table">
            <a:tbl>
              <a:tblPr/>
              <a:tblGrid>
                <a:gridCol w="7143800"/>
              </a:tblGrid>
              <a:tr h="552487"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จำนวนข้อมูลเดือน 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เมย.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กย.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2559 (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สป.สธ.</a:t>
                      </a:r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ที่มาส่งในปี</a:t>
                      </a:r>
                      <a:r>
                        <a:rPr lang="th-TH" sz="2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งบประมาณ 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2560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1365183"/>
              </p:ext>
            </p:extLst>
          </p:nvPr>
        </p:nvGraphicFramePr>
        <p:xfrm>
          <a:off x="285721" y="2143116"/>
          <a:ext cx="8643997" cy="4402135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172680"/>
                <a:gridCol w="1705438"/>
                <a:gridCol w="1565265"/>
                <a:gridCol w="1448453"/>
                <a:gridCol w="1752161"/>
              </a:tblGrid>
              <a:tr h="349780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ADJRW </a:t>
                      </a:r>
                      <a:r>
                        <a:rPr lang="en-US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 </a:t>
                      </a:r>
                      <a:endParaRPr lang="en-US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th-TH" sz="10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นนทบุรี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3,669.70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247.6496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95.3227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48.7324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ปทุมธานี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4,319.99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276.1263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106.0243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63.8698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พระนครศรีอยุธยา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5,332.48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1,008.12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39.11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0.9648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อ่างทอง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3,384.79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84.3949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ลพบุรี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4,695.53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215.8199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6.4589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1.1398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สิงห์บุรี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1,935.14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1,398.72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47.6851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1.2959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สระบุรี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7,933.25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373.7016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43.2698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221.9784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นครนายก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1,407.45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35.2482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3.3046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0.2225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02685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32,678.34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3,639.78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341.1754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338.2036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8818623"/>
              </p:ext>
            </p:extLst>
          </p:nvPr>
        </p:nvGraphicFramePr>
        <p:xfrm>
          <a:off x="755576" y="1241767"/>
          <a:ext cx="7143800" cy="552487"/>
        </p:xfrm>
        <a:graphic>
          <a:graphicData uri="http://schemas.openxmlformats.org/drawingml/2006/table">
            <a:tbl>
              <a:tblPr/>
              <a:tblGrid>
                <a:gridCol w="7143800"/>
              </a:tblGrid>
              <a:tr h="552487"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จำนวนข้อมูลเดือน 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เมย.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กย.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2559 (</a:t>
                      </a:r>
                      <a:r>
                        <a:rPr lang="th-TH" sz="2400" b="1" i="0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สป.สธ.</a:t>
                      </a:r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  <a:r>
                        <a:rPr lang="th-TH" sz="24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ที่มาส่งในปี</a:t>
                      </a:r>
                      <a:r>
                        <a:rPr lang="th-TH" sz="2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งบประมาณ </a:t>
                      </a:r>
                      <a:r>
                        <a:rPr lang="en-US" sz="2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2560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121444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ระเบียบวาระที่</a:t>
            </a:r>
            <a:r>
              <a:rPr kumimoji="0" lang="th-TH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lang="en-US" sz="4400" b="1" noProof="0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.1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เรื่องการบริหารค่าใช้จ่ายผู้ป่วยในทั่วไป </a:t>
            </a:r>
            <a:b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</a:b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เดือน มกร</a:t>
            </a:r>
            <a:r>
              <a:rPr lang="th-TH" sz="4400" b="1" dirty="0" err="1" smtClean="0">
                <a:latin typeface="TH SarabunPSK" pitchFamily="34" charset="-34"/>
                <a:cs typeface="TH SarabunPSK" pitchFamily="34" charset="-34"/>
              </a:rPr>
              <a:t>าคม</a:t>
            </a: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2560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5569344"/>
              </p:ext>
            </p:extLst>
          </p:nvPr>
        </p:nvGraphicFramePr>
        <p:xfrm>
          <a:off x="178563" y="1844824"/>
          <a:ext cx="8786873" cy="4797523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208592"/>
                <a:gridCol w="1733627"/>
                <a:gridCol w="1591136"/>
                <a:gridCol w="1472395"/>
                <a:gridCol w="1781123"/>
              </a:tblGrid>
              <a:tr h="238513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th-TH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เงินที่ไม่ชดเชย(บาท)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th-TH" sz="11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51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ตค.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พย.59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ธค.59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มค.</a:t>
                      </a:r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60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นนทบุรี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23,563,716.62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1,545,117.02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406,690.39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359,527.52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ปทุมธานี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28,331,730.48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1,683,089.14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583,853.85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494,284.57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22254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พระนครศรีอยุธยา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35,761,554.47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6,160,125.65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336,932.12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  7,372.03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อ่างทอง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21,918,992.58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558,470.71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r>
                        <a:rPr lang="en-US" sz="24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0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ลพบุรี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30,496,388.06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1,300,574.31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52,875.00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10,942.08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สิงห์บุรี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13,287,576.15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8,532,869.95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377,238.14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11,122.62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สระบุรี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50,196,095.57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2,129,362.78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326,594.04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1,670,057.20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นครนายก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9,037,349.58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209,489.61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25,351.73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  1,700.12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  <a:tr h="464202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ผลรวมทั้งหมด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212,593,403.51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22,119,099.17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400" b="1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2,109,535.27</a:t>
                      </a:r>
                      <a:endParaRPr lang="th-TH" sz="24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4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2,555,006.14 </a:t>
                      </a:r>
                      <a:endParaRPr lang="th-TH" sz="24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2044</Words>
  <Application>Microsoft Office PowerPoint</Application>
  <PresentationFormat>นำเสนอทางหน้าจอ (4:3)</PresentationFormat>
  <Paragraphs>1054</Paragraphs>
  <Slides>22</Slides>
  <Notes>14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22</vt:i4>
      </vt:variant>
    </vt:vector>
  </HeadingPairs>
  <TitlesOfParts>
    <vt:vector size="23" baseType="lpstr">
      <vt:lpstr>ชุดรูปแบบของ Office</vt:lpstr>
      <vt:lpstr>วาระที่ 5.1 เรื่องเพื่อทราบ</vt:lpstr>
      <vt:lpstr>ระเบียบวาระที่ 5.1 เรื่องการบริหารค่าใช้จ่ายผู้ป่วยในทั่วไป  เดือน มกราคม 2560</vt:lpstr>
      <vt:lpstr>ระเบียบวาระที่ 5.1 เรื่องการบริหารค่าใช้จ่ายผู้ป่วยในทั่วไป  เดือน มกราคม 2560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ข้อมูลการส่งต่อผู้ป่วยในไปนอกเขตปีงบประมาณ ๒๕๖๐</vt:lpstr>
      <vt:lpstr>ข้อมูลการส่งต่อผู้ป่วยในไปนอกเขตแยกรายจังหวัดต้นบัตรปีงบประมาณ ๒๕๖๐</vt:lpstr>
      <vt:lpstr>กลุ่มโรคที่มีการส่งต่อผู้ป่วยในไปนอกเขตปีงบประมาณ 2560 10 อันดับแรก</vt:lpstr>
      <vt:lpstr>โรคหลักที่มีการส่งต่อผู้ป่วยในไปนอกเขตปีงบประมาณ 2560 “10 อันดับแรก”</vt:lpstr>
      <vt:lpstr>การรับบริการโรคหัวใจและหลอดเลือด กรณี PCI.ของคนในเขต 4 สระบุรี ปีงบประมาณ 2560</vt:lpstr>
      <vt:lpstr>การให้บริการโรคหัวใจและหลอดเลือด กรณี PCI.ของหน่วยบริการเขต 4 สระบุรี ปีงบประมาณ 2560</vt:lpstr>
      <vt:lpstr>โรคหัวใจและหลอดเลือด กรณี PCI.ที่มีการส่งต่อผู้ป่วยในไปนอกเขต ปีงบประมาณ 2560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ภาพนิ่ง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วาระที่ 5.1 เรื่องเพื่อทราบ</dc:title>
  <dc:creator>pattarawadee.t</dc:creator>
  <cp:lastModifiedBy>Administrator</cp:lastModifiedBy>
  <cp:revision>59</cp:revision>
  <dcterms:created xsi:type="dcterms:W3CDTF">2017-02-15T06:52:52Z</dcterms:created>
  <dcterms:modified xsi:type="dcterms:W3CDTF">2017-04-19T08:22:35Z</dcterms:modified>
</cp:coreProperties>
</file>